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83" r:id="rId2"/>
  </p:sldMasterIdLst>
  <p:sldIdLst>
    <p:sldId id="256" r:id="rId3"/>
    <p:sldId id="257" r:id="rId4"/>
    <p:sldId id="265" r:id="rId5"/>
    <p:sldId id="258" r:id="rId6"/>
    <p:sldId id="259" r:id="rId7"/>
    <p:sldId id="260" r:id="rId8"/>
    <p:sldId id="266" r:id="rId9"/>
    <p:sldId id="261" r:id="rId10"/>
    <p:sldId id="267" r:id="rId11"/>
    <p:sldId id="262"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711" autoAdjust="0"/>
  </p:normalViewPr>
  <p:slideViewPr>
    <p:cSldViewPr>
      <p:cViewPr varScale="1">
        <p:scale>
          <a:sx n="71" d="100"/>
          <a:sy n="71" d="100"/>
        </p:scale>
        <p:origin x="-1050" y="-102"/>
      </p:cViewPr>
      <p:guideLst>
        <p:guide orient="horz" pos="2160"/>
        <p:guide pos="2880"/>
      </p:guideLst>
    </p:cSldViewPr>
  </p:slideViewPr>
  <p:outlineViewPr>
    <p:cViewPr>
      <p:scale>
        <a:sx n="33" d="100"/>
        <a:sy n="33" d="100"/>
      </p:scale>
      <p:origin x="0" y="596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2" descr="K:\ProPowerPoint\Шаблоны\В работе\Серебристая дымка\Serebristaya_Dymk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9151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ctrTitle"/>
          </p:nvPr>
        </p:nvSpPr>
        <p:spPr>
          <a:xfrm>
            <a:off x="3635896" y="836713"/>
            <a:ext cx="5396136" cy="1368152"/>
          </a:xfrm>
        </p:spPr>
        <p:txBody>
          <a:bodyPr/>
          <a:lstStyle/>
          <a:p>
            <a:r>
              <a:rPr lang="ru-RU" smtClean="0"/>
              <a:t>Образец заголовка</a:t>
            </a:r>
            <a:endParaRPr lang="ru-RU" dirty="0"/>
          </a:p>
        </p:txBody>
      </p:sp>
      <p:sp>
        <p:nvSpPr>
          <p:cNvPr id="3" name="Подзаголовок 2"/>
          <p:cNvSpPr>
            <a:spLocks noGrp="1"/>
          </p:cNvSpPr>
          <p:nvPr>
            <p:ph type="subTitle" idx="1"/>
          </p:nvPr>
        </p:nvSpPr>
        <p:spPr>
          <a:xfrm>
            <a:off x="3635896" y="2852936"/>
            <a:ext cx="5392688" cy="86409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Tree>
    <p:extLst>
      <p:ext uri="{BB962C8B-B14F-4D97-AF65-F5344CB8AC3E}">
        <p14:creationId xmlns:p14="http://schemas.microsoft.com/office/powerpoint/2010/main" val="88913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DD22FF1-79FA-42E4-859E-5BBD739DA30A}" type="datetimeFigureOut">
              <a:rPr lang="ru-RU" smtClean="0"/>
              <a:t>29.03.2015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38677AC-94AC-49CE-8293-4659F2E3EA3E}" type="slidenum">
              <a:rPr lang="ru-RU" smtClean="0"/>
              <a:t>‹#›</a:t>
            </a:fld>
            <a:endParaRPr lang="ru-RU"/>
          </a:p>
        </p:txBody>
      </p:sp>
      <p:sp>
        <p:nvSpPr>
          <p:cNvPr id="11" name="Объект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DD22FF1-79FA-42E4-859E-5BBD739DA30A}" type="datetimeFigureOut">
              <a:rPr lang="ru-RU" smtClean="0"/>
              <a:t>29.03.2015</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338677AC-94AC-49CE-8293-4659F2E3EA3E}" type="slidenum">
              <a:rPr lang="ru-RU" smtClean="0"/>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DD22FF1-79FA-42E4-859E-5BBD739DA30A}" type="datetimeFigureOut">
              <a:rPr lang="ru-RU" smtClean="0"/>
              <a:t>29.03.2015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38677AC-94AC-49CE-8293-4659F2E3EA3E}" type="slidenum">
              <a:rPr lang="ru-RU" smtClean="0"/>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DD22FF1-79FA-42E4-859E-5BBD739DA30A}" type="datetimeFigureOut">
              <a:rPr lang="ru-RU" smtClean="0"/>
              <a:t>29.03.2015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38677AC-94AC-49CE-8293-4659F2E3EA3E}"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a:xfrm>
            <a:off x="1763688" y="1628799"/>
            <a:ext cx="7221488" cy="51113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978649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BDD22FF1-79FA-42E4-859E-5BBD739DA30A}" type="datetimeFigureOut">
              <a:rPr lang="ru-RU" smtClean="0"/>
              <a:t>29.03.2015</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338677AC-94AC-49CE-8293-4659F2E3EA3E}" type="slidenum">
              <a:rPr lang="ru-RU" smtClean="0"/>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BDD22FF1-79FA-42E4-859E-5BBD739DA30A}" type="datetimeFigureOut">
              <a:rPr lang="ru-RU" smtClean="0"/>
              <a:t>29.03.2015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38677AC-94AC-49CE-8293-4659F2E3EA3E}" type="slidenum">
              <a:rPr lang="ru-RU" smtClean="0"/>
              <a:t>‹#›</a:t>
            </a:fld>
            <a:endParaRPr lang="ru-RU"/>
          </a:p>
        </p:txBody>
      </p:sp>
      <p:sp>
        <p:nvSpPr>
          <p:cNvPr id="8" name="Объект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DD22FF1-79FA-42E4-859E-5BBD739DA30A}" type="datetimeFigureOut">
              <a:rPr lang="ru-RU" smtClean="0"/>
              <a:t>29.03.2015</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338677AC-94AC-49CE-8293-4659F2E3EA3E}"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BDD22FF1-79FA-42E4-859E-5BBD739DA30A}" type="datetimeFigureOut">
              <a:rPr lang="ru-RU" smtClean="0"/>
              <a:t>29.03.2015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38677AC-94AC-49CE-8293-4659F2E3EA3E}" type="slidenum">
              <a:rPr lang="ru-RU" smtClean="0"/>
              <a:t>‹#›</a:t>
            </a:fld>
            <a:endParaRPr lang="ru-RU"/>
          </a:p>
        </p:txBody>
      </p:sp>
      <p:sp>
        <p:nvSpPr>
          <p:cNvPr id="9" name="Объект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BDD22FF1-79FA-42E4-859E-5BBD739DA30A}" type="datetimeFigureOut">
              <a:rPr lang="ru-RU" smtClean="0"/>
              <a:t>29.03.2015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38677AC-94AC-49CE-8293-4659F2E3EA3E}" type="slidenum">
              <a:rPr lang="ru-RU" smtClean="0"/>
              <a:t>‹#›</a:t>
            </a:fld>
            <a:endParaRPr lang="ru-RU"/>
          </a:p>
        </p:txBody>
      </p:sp>
      <p:sp>
        <p:nvSpPr>
          <p:cNvPr id="11" name="Объект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DD22FF1-79FA-42E4-859E-5BBD739DA30A}" type="datetimeFigureOut">
              <a:rPr lang="ru-RU" smtClean="0"/>
              <a:t>29.03.2015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38677AC-94AC-49CE-8293-4659F2E3EA3E}"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DD22FF1-79FA-42E4-859E-5BBD739DA30A}" type="datetimeFigureOut">
              <a:rPr lang="ru-RU" smtClean="0"/>
              <a:t>29.03.2015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38677AC-94AC-49CE-8293-4659F2E3EA3E}"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K:\ProPowerPoint\Шаблоны\В работе\Серебристая дымка\Serebristaya_Dymka_Slid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Заголовок 1"/>
          <p:cNvSpPr>
            <a:spLocks noGrp="1"/>
          </p:cNvSpPr>
          <p:nvPr>
            <p:ph type="title"/>
          </p:nvPr>
        </p:nvSpPr>
        <p:spPr bwMode="auto">
          <a:xfrm>
            <a:off x="1763713" y="260350"/>
            <a:ext cx="72215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8" name="Текст 2"/>
          <p:cNvSpPr>
            <a:spLocks noGrp="1"/>
          </p:cNvSpPr>
          <p:nvPr>
            <p:ph type="body" idx="1"/>
          </p:nvPr>
        </p:nvSpPr>
        <p:spPr bwMode="auto">
          <a:xfrm>
            <a:off x="1763713" y="1628775"/>
            <a:ext cx="7221537"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9" name="TextBox 7"/>
          <p:cNvSpPr txBox="1">
            <a:spLocks noChangeArrowheads="1"/>
          </p:cNvSpPr>
          <p:nvPr/>
        </p:nvSpPr>
        <p:spPr bwMode="auto">
          <a:xfrm>
            <a:off x="-19050" y="6602413"/>
            <a:ext cx="13192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ru-RU" sz="1200">
                <a:solidFill>
                  <a:srgbClr val="7F7F7F"/>
                </a:solidFill>
              </a:rPr>
              <a:t>ProPowerPoint.Ru</a:t>
            </a:r>
            <a:endParaRPr lang="ru-RU" altLang="ru-RU" sz="1200">
              <a:solidFill>
                <a:srgbClr val="7F7F7F"/>
              </a:solidFill>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lgn="r" eaLnBrk="1" latinLnBrk="0" hangingPunct="1"/>
            <a:fld id="{564CF2E0-CCC4-4E1E-9902-C3C36AB3FDA4}" type="datetimeFigureOut">
              <a:rPr lang="en-US" smtClean="0"/>
              <a:t>3/29/2015</a:t>
            </a:fld>
            <a:endParaRPr lang="en-US" sz="1400" dirty="0">
              <a:solidFill>
                <a:schemeClr val="tx2"/>
              </a:solidFill>
            </a:endParaRPr>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kumimoji="0" lang="en-US" sz="1400" dirty="0">
              <a:solidFill>
                <a:schemeClr val="tx2"/>
              </a:solidFill>
            </a:endParaRPr>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lgn="ctr" eaLnBrk="1" latinLnBrk="0" hangingPunct="1"/>
            <a:fld id="{6F42FDE4-A7DD-41A7-A0A6-9B649FB43336}" type="slidenum">
              <a:rPr kumimoji="0" lang="en-US" smtClean="0"/>
              <a:t>‹#›</a:t>
            </a:fld>
            <a:endParaRPr kumimoji="0" lang="en-US" sz="1400" dirty="0">
              <a:solidFill>
                <a:srgbClr val="FFFFFF"/>
              </a:solidFill>
              <a:latin typeface="+mj-lt"/>
              <a:ea typeface="+mj-ea"/>
              <a:cs typeface="+mj-cs"/>
            </a:endParaRPr>
          </a:p>
        </p:txBody>
      </p:sp>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259632" y="6309320"/>
            <a:ext cx="6400800" cy="428628"/>
          </a:xfrm>
        </p:spPr>
        <p:txBody>
          <a:bodyPr>
            <a:noAutofit/>
          </a:bodyPr>
          <a:lstStyle/>
          <a:p>
            <a:pPr algn="ctr"/>
            <a:r>
              <a:rPr lang="ru-RU" sz="2400" dirty="0" smtClean="0">
                <a:solidFill>
                  <a:srgbClr val="FF0000"/>
                </a:solidFill>
                <a:latin typeface="Times New Roman" panose="02020603050405020304" pitchFamily="18" charset="0"/>
                <a:cs typeface="Times New Roman" panose="02020603050405020304" pitchFamily="18" charset="0"/>
              </a:rPr>
              <a:t>Домашнее задание: </a:t>
            </a:r>
            <a:r>
              <a:rPr lang="ru-RU" sz="2400" dirty="0">
                <a:solidFill>
                  <a:srgbClr val="FF0000"/>
                </a:solidFill>
                <a:latin typeface="Times New Roman" panose="02020603050405020304" pitchFamily="18" charset="0"/>
                <a:cs typeface="Times New Roman" panose="02020603050405020304" pitchFamily="18" charset="0"/>
              </a:rPr>
              <a:t>§ 7.2</a:t>
            </a:r>
          </a:p>
        </p:txBody>
      </p:sp>
      <p:sp>
        <p:nvSpPr>
          <p:cNvPr id="2" name="Заголовок 1"/>
          <p:cNvSpPr>
            <a:spLocks noGrp="1"/>
          </p:cNvSpPr>
          <p:nvPr>
            <p:ph type="ctrTitle"/>
          </p:nvPr>
        </p:nvSpPr>
        <p:spPr>
          <a:xfrm>
            <a:off x="251520" y="1268760"/>
            <a:ext cx="8643428" cy="1828800"/>
          </a:xfrm>
        </p:spPr>
        <p:txBody>
          <a:bodyPr>
            <a:normAutofit/>
          </a:bodyPr>
          <a:lstStyle/>
          <a:p>
            <a:pPr algn="ctr">
              <a:lnSpc>
                <a:spcPct val="150000"/>
              </a:lnSpc>
            </a:pPr>
            <a:r>
              <a:rPr lang="ru-RU"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Стресс и его влияние на человека</a:t>
            </a:r>
            <a:endParaRPr lang="ru-RU"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211320"/>
            <a:ext cx="4805886" cy="308949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79512" y="260648"/>
            <a:ext cx="8712968" cy="6336704"/>
          </a:xfrm>
        </p:spPr>
        <p:txBody>
          <a:bodyPr/>
          <a:lstStyle/>
          <a:p>
            <a:pPr marL="4763" indent="538163" algn="ctr">
              <a:lnSpc>
                <a:spcPct val="150000"/>
              </a:lnSpc>
              <a:buNone/>
            </a:pPr>
            <a:r>
              <a:rPr lang="ru-RU" sz="2400" dirty="0" smtClean="0">
                <a:solidFill>
                  <a:srgbClr val="FF0000"/>
                </a:solidFill>
                <a:latin typeface="Times New Roman" panose="02020603050405020304" pitchFamily="18" charset="0"/>
                <a:cs typeface="Times New Roman" panose="02020603050405020304" pitchFamily="18" charset="0"/>
              </a:rPr>
              <a:t>Медицинская помощь при </a:t>
            </a:r>
            <a:r>
              <a:rPr lang="ru-RU" sz="2400" dirty="0" smtClean="0">
                <a:solidFill>
                  <a:srgbClr val="FF0000"/>
                </a:solidFill>
                <a:latin typeface="Times New Roman" panose="02020603050405020304" pitchFamily="18" charset="0"/>
                <a:cs typeface="Times New Roman" panose="02020603050405020304" pitchFamily="18" charset="0"/>
              </a:rPr>
              <a:t>стрессе</a:t>
            </a:r>
            <a:endParaRPr lang="ru-RU" sz="2400" dirty="0" smtClean="0">
              <a:solidFill>
                <a:srgbClr val="FF0000"/>
              </a:solidFill>
              <a:latin typeface="Times New Roman" panose="02020603050405020304" pitchFamily="18" charset="0"/>
              <a:cs typeface="Times New Roman" panose="02020603050405020304" pitchFamily="18" charset="0"/>
            </a:endParaRPr>
          </a:p>
          <a:p>
            <a:pPr marL="4763" indent="538163" algn="just">
              <a:lnSpc>
                <a:spcPct val="150000"/>
              </a:lnSpc>
              <a:buNone/>
            </a:pPr>
            <a:r>
              <a:rPr lang="ru-RU" sz="2400" b="0" dirty="0" smtClean="0">
                <a:latin typeface="Times New Roman" panose="02020603050405020304" pitchFamily="18" charset="0"/>
                <a:cs typeface="Times New Roman" panose="02020603050405020304" pitchFamily="18" charset="0"/>
              </a:rPr>
              <a:t>Если </a:t>
            </a:r>
            <a:r>
              <a:rPr lang="ru-RU" sz="2400" b="0" dirty="0" smtClean="0">
                <a:latin typeface="Times New Roman" panose="02020603050405020304" pitchFamily="18" charset="0"/>
                <a:cs typeface="Times New Roman" panose="02020603050405020304" pitchFamily="18" charset="0"/>
              </a:rPr>
              <a:t>симптомы стресса не проходят в течение нескольких недель, необходимо провести диагностическое обследование. В случае отсутствия каких-либо явных физиологических причины стресса, рекомендуется обучающая психотерапия, которая поможет овладеть навыкам преодоления трудных жизненных ситуаций и извлекать из них полезный развивающий опыт.</a:t>
            </a:r>
          </a:p>
          <a:p>
            <a:pPr marL="4763" indent="538163">
              <a:lnSpc>
                <a:spcPct val="150000"/>
              </a:lnSpc>
              <a:buNone/>
            </a:pPr>
            <a:endParaRPr lang="ru-RU" dirty="0">
              <a:latin typeface="Times New Roman" panose="02020603050405020304" pitchFamily="18" charset="0"/>
              <a:cs typeface="Times New Roman" panose="02020603050405020304" pitchFamily="18" charset="0"/>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6951" y="4365104"/>
            <a:ext cx="4553903" cy="238363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79512" y="116632"/>
            <a:ext cx="8784976" cy="6552728"/>
          </a:xfrm>
        </p:spPr>
        <p:txBody>
          <a:bodyPr>
            <a:normAutofit/>
          </a:bodyPr>
          <a:lstStyle/>
          <a:p>
            <a:pPr marL="0" indent="0" algn="just">
              <a:lnSpc>
                <a:spcPct val="150000"/>
              </a:lnSpc>
              <a:buNone/>
            </a:pPr>
            <a:r>
              <a:rPr lang="ru-RU" sz="2400" b="0" dirty="0" smtClean="0">
                <a:latin typeface="Times New Roman" panose="02020603050405020304" pitchFamily="18" charset="0"/>
                <a:cs typeface="Times New Roman" panose="02020603050405020304" pitchFamily="18" charset="0"/>
              </a:rPr>
              <a:t>	</a:t>
            </a:r>
            <a:r>
              <a:rPr lang="ru-RU" sz="2400" b="0" dirty="0" smtClean="0">
                <a:solidFill>
                  <a:srgbClr val="FF0000"/>
                </a:solidFill>
                <a:latin typeface="Times New Roman" panose="02020603050405020304" pitchFamily="18" charset="0"/>
                <a:cs typeface="Times New Roman" panose="02020603050405020304" pitchFamily="18" charset="0"/>
              </a:rPr>
              <a:t>Стресс</a:t>
            </a:r>
            <a:r>
              <a:rPr lang="ru-RU" sz="2400" b="0" dirty="0" smtClean="0">
                <a:latin typeface="Times New Roman" panose="02020603050405020304" pitchFamily="18" charset="0"/>
                <a:cs typeface="Times New Roman" panose="02020603050405020304" pitchFamily="18" charset="0"/>
              </a:rPr>
              <a:t> - это ответная реакция организма на экстремальные условия, нарушающие эмоциональное спокойствие и равновесие человека.</a:t>
            </a:r>
          </a:p>
          <a:p>
            <a:pPr marL="0" indent="0" algn="just">
              <a:lnSpc>
                <a:spcPct val="150000"/>
              </a:lnSpc>
              <a:buNone/>
            </a:pPr>
            <a:r>
              <a:rPr lang="ru-RU" sz="2400" b="0" i="1" dirty="0" smtClean="0">
                <a:latin typeface="Times New Roman" panose="02020603050405020304" pitchFamily="18" charset="0"/>
                <a:cs typeface="Times New Roman" panose="02020603050405020304" pitchFamily="18" charset="0"/>
              </a:rPr>
              <a:t>	</a:t>
            </a:r>
            <a:endParaRPr lang="ru-RU" b="0"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2489865"/>
            <a:ext cx="5334000" cy="355711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07504" y="116632"/>
            <a:ext cx="8856984" cy="6552728"/>
          </a:xfrm>
        </p:spPr>
        <p:txBody>
          <a:bodyPr>
            <a:normAutofit/>
          </a:bodyPr>
          <a:lstStyle/>
          <a:p>
            <a:pPr marL="0" indent="0" algn="ctr">
              <a:lnSpc>
                <a:spcPct val="150000"/>
              </a:lnSpc>
              <a:buNone/>
            </a:pPr>
            <a:r>
              <a:rPr lang="ru-RU" sz="2400" b="0" dirty="0" smtClean="0">
                <a:latin typeface="Times New Roman" panose="02020603050405020304" pitchFamily="18" charset="0"/>
                <a:cs typeface="Times New Roman" panose="02020603050405020304" pitchFamily="18" charset="0"/>
              </a:rPr>
              <a:t>	</a:t>
            </a:r>
            <a:r>
              <a:rPr lang="ru-RU" sz="2400" b="0" i="1" dirty="0" smtClean="0">
                <a:solidFill>
                  <a:srgbClr val="FF0000"/>
                </a:solidFill>
                <a:latin typeface="Times New Roman" panose="02020603050405020304" pitchFamily="18" charset="0"/>
                <a:cs typeface="Times New Roman" panose="02020603050405020304" pitchFamily="18" charset="0"/>
              </a:rPr>
              <a:t>Что </a:t>
            </a:r>
            <a:r>
              <a:rPr lang="ru-RU" sz="2400" b="0" i="1" dirty="0" smtClean="0">
                <a:solidFill>
                  <a:srgbClr val="FF0000"/>
                </a:solidFill>
                <a:latin typeface="Times New Roman" panose="02020603050405020304" pitchFamily="18" charset="0"/>
                <a:cs typeface="Times New Roman" panose="02020603050405020304" pitchFamily="18" charset="0"/>
              </a:rPr>
              <a:t>же является причиной возникновения стресса</a:t>
            </a:r>
            <a:r>
              <a:rPr lang="ru-RU" sz="2400" b="0" i="1" dirty="0" smtClean="0">
                <a:solidFill>
                  <a:srgbClr val="FF0000"/>
                </a:solidFill>
                <a:latin typeface="Times New Roman" panose="02020603050405020304" pitchFamily="18" charset="0"/>
                <a:cs typeface="Times New Roman" panose="02020603050405020304" pitchFamily="18" charset="0"/>
              </a:rPr>
              <a:t>?</a:t>
            </a:r>
          </a:p>
          <a:p>
            <a:pPr marL="0" indent="0" algn="just">
              <a:lnSpc>
                <a:spcPct val="150000"/>
              </a:lnSpc>
              <a:buNone/>
            </a:pPr>
            <a:endParaRPr lang="ru-RU" sz="800" b="0" i="1" dirty="0" smtClean="0">
              <a:solidFill>
                <a:srgbClr val="FF0000"/>
              </a:solidFill>
              <a:latin typeface="Times New Roman" panose="02020603050405020304" pitchFamily="18" charset="0"/>
              <a:cs typeface="Times New Roman" panose="02020603050405020304" pitchFamily="18" charset="0"/>
            </a:endParaRPr>
          </a:p>
          <a:p>
            <a:pPr marL="6350" indent="538163" algn="just">
              <a:lnSpc>
                <a:spcPct val="150000"/>
              </a:lnSpc>
              <a:buNone/>
            </a:pPr>
            <a:r>
              <a:rPr lang="ru-RU" sz="2400" b="0" dirty="0" smtClean="0">
                <a:latin typeface="Times New Roman" panose="02020603050405020304" pitchFamily="18" charset="0"/>
                <a:cs typeface="Times New Roman" panose="02020603050405020304" pitchFamily="18" charset="0"/>
              </a:rPr>
              <a:t>Специалисты </a:t>
            </a:r>
            <a:r>
              <a:rPr lang="ru-RU" sz="2400" b="0" dirty="0" smtClean="0">
                <a:latin typeface="Times New Roman" panose="02020603050405020304" pitchFamily="18" charset="0"/>
                <a:cs typeface="Times New Roman" panose="02020603050405020304" pitchFamily="18" charset="0"/>
              </a:rPr>
              <a:t>считают, что любая ситуация, на которую человек реагирует сильным эмоциональным возбуждением, может стать причиной возникновения стресса. Надо учитывать, что стресс могут вызвать как положительные эмоции, такие как рождение ребенка, замужество (женитьба) так и отрицательные - потеря работы, смерть близкого человека. Ситуации, провоцирующие стресс, могут носить и незначительный характер (долгое ожидание в очереди или в пробке).</a:t>
            </a:r>
          </a:p>
          <a:p>
            <a:pPr marL="0" indent="0" algn="just">
              <a:buNone/>
            </a:pPr>
            <a:endParaRPr lang="ru-RU"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18792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51520" y="285728"/>
            <a:ext cx="8606760" cy="6357982"/>
          </a:xfrm>
        </p:spPr>
        <p:txBody>
          <a:bodyPr/>
          <a:lstStyle/>
          <a:p>
            <a:pPr algn="ctr">
              <a:lnSpc>
                <a:spcPct val="150000"/>
              </a:lnSpc>
              <a:buNone/>
            </a:pPr>
            <a:r>
              <a:rPr lang="ru-RU" sz="2400" i="1" dirty="0" smtClean="0">
                <a:solidFill>
                  <a:srgbClr val="FF0000"/>
                </a:solidFill>
                <a:latin typeface="Times New Roman" panose="02020603050405020304" pitchFamily="18" charset="0"/>
                <a:cs typeface="Times New Roman" panose="02020603050405020304" pitchFamily="18" charset="0"/>
              </a:rPr>
              <a:t>Признаки стресса:</a:t>
            </a:r>
            <a:endParaRPr lang="ru-RU" sz="2400" dirty="0" smtClean="0">
              <a:solidFill>
                <a:srgbClr val="FF0000"/>
              </a:solidFill>
              <a:latin typeface="Times New Roman" panose="02020603050405020304" pitchFamily="18" charset="0"/>
              <a:cs typeface="Times New Roman" panose="02020603050405020304" pitchFamily="18" charset="0"/>
            </a:endParaRPr>
          </a:p>
          <a:p>
            <a:endParaRPr lang="ru-RU" dirty="0" smtClean="0">
              <a:latin typeface="Times New Roman" panose="02020603050405020304" pitchFamily="18" charset="0"/>
              <a:cs typeface="Times New Roman" panose="02020603050405020304" pitchFamily="18" charset="0"/>
            </a:endParaRPr>
          </a:p>
          <a:p>
            <a:endParaRPr lang="ru-RU" dirty="0" smtClean="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663044"/>
            <a:ext cx="7115396" cy="3646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14282" y="214290"/>
            <a:ext cx="8715436" cy="6500858"/>
          </a:xfrm>
        </p:spPr>
        <p:txBody>
          <a:bodyPr>
            <a:noAutofit/>
          </a:bodyPr>
          <a:lstStyle/>
          <a:p>
            <a:pPr marL="4763" indent="538163" algn="just">
              <a:lnSpc>
                <a:spcPct val="150000"/>
              </a:lnSpc>
              <a:buNone/>
            </a:pPr>
            <a:r>
              <a:rPr lang="ru-RU" sz="2400" b="0" dirty="0" smtClean="0">
                <a:latin typeface="Times New Roman" panose="02020603050405020304" pitchFamily="18" charset="0"/>
                <a:cs typeface="Times New Roman" panose="02020603050405020304" pitchFamily="18" charset="0"/>
              </a:rPr>
              <a:t>Оказывается</a:t>
            </a:r>
            <a:r>
              <a:rPr lang="ru-RU" sz="2400" b="0" dirty="0" smtClean="0">
                <a:latin typeface="Times New Roman" panose="02020603050405020304" pitchFamily="18" charset="0"/>
                <a:cs typeface="Times New Roman" panose="02020603050405020304" pitchFamily="18" charset="0"/>
              </a:rPr>
              <a:t>, по способам реагирования на стресс людей можно разделить на три категории</a:t>
            </a:r>
            <a:r>
              <a:rPr lang="ru-RU" sz="2400" b="0" dirty="0" smtClean="0">
                <a:latin typeface="Times New Roman" panose="02020603050405020304" pitchFamily="18" charset="0"/>
                <a:cs typeface="Times New Roman" panose="02020603050405020304" pitchFamily="18" charset="0"/>
              </a:rPr>
              <a:t>: "</a:t>
            </a:r>
            <a:r>
              <a:rPr lang="ru-RU" sz="2400" b="0" dirty="0" smtClean="0">
                <a:latin typeface="Times New Roman" panose="02020603050405020304" pitchFamily="18" charset="0"/>
                <a:cs typeface="Times New Roman" panose="02020603050405020304" pitchFamily="18" charset="0"/>
              </a:rPr>
              <a:t>стресс кролика", "стресс льва" и "стресс вола".</a:t>
            </a:r>
          </a:p>
          <a:p>
            <a:pPr marL="4763" indent="538163" algn="just">
              <a:lnSpc>
                <a:spcPct val="150000"/>
              </a:lnSpc>
              <a:buNone/>
            </a:pPr>
            <a:r>
              <a:rPr lang="ru-RU" sz="2400" b="0" dirty="0" smtClean="0">
                <a:latin typeface="Times New Roman" panose="02020603050405020304" pitchFamily="18" charset="0"/>
                <a:cs typeface="Times New Roman" panose="02020603050405020304" pitchFamily="18" charset="0"/>
              </a:rPr>
              <a:t>К </a:t>
            </a:r>
            <a:r>
              <a:rPr lang="ru-RU" sz="2400" b="0" dirty="0" smtClean="0">
                <a:latin typeface="Times New Roman" panose="02020603050405020304" pitchFamily="18" charset="0"/>
                <a:cs typeface="Times New Roman" panose="02020603050405020304" pitchFamily="18" charset="0"/>
              </a:rPr>
              <a:t>первой относятся те, кто пассивно реагирует на стресс. При этом человек способен лишь на короткое время активизировать свои немногочисленные силы. 	</a:t>
            </a:r>
            <a:endParaRPr lang="ru-RU" sz="2400" b="0" dirty="0" smtClean="0">
              <a:latin typeface="Times New Roman" panose="02020603050405020304" pitchFamily="18" charset="0"/>
              <a:cs typeface="Times New Roman" panose="02020603050405020304" pitchFamily="18" charset="0"/>
            </a:endParaRPr>
          </a:p>
          <a:p>
            <a:pPr marL="4763" indent="538163" algn="just">
              <a:lnSpc>
                <a:spcPct val="150000"/>
              </a:lnSpc>
              <a:buNone/>
            </a:pPr>
            <a:r>
              <a:rPr lang="ru-RU" sz="2400" b="0" dirty="0" smtClean="0">
                <a:latin typeface="Times New Roman" panose="02020603050405020304" pitchFamily="18" charset="0"/>
                <a:cs typeface="Times New Roman" panose="02020603050405020304" pitchFamily="18" charset="0"/>
              </a:rPr>
              <a:t>Другой </a:t>
            </a:r>
            <a:r>
              <a:rPr lang="ru-RU" sz="2400" b="0" dirty="0" smtClean="0">
                <a:latin typeface="Times New Roman" panose="02020603050405020304" pitchFamily="18" charset="0"/>
                <a:cs typeface="Times New Roman" panose="02020603050405020304" pitchFamily="18" charset="0"/>
              </a:rPr>
              <a:t>вариант, когда человек бурно и энергично, как лев, реагирует на стресс. </a:t>
            </a:r>
          </a:p>
          <a:p>
            <a:pPr marL="4763" indent="538163" algn="just">
              <a:lnSpc>
                <a:spcPct val="150000"/>
              </a:lnSpc>
              <a:buNone/>
            </a:pPr>
            <a:r>
              <a:rPr lang="ru-RU" sz="2400" b="0" dirty="0" smtClean="0">
                <a:latin typeface="Times New Roman" panose="02020603050405020304" pitchFamily="18" charset="0"/>
                <a:cs typeface="Times New Roman" panose="02020603050405020304" pitchFamily="18" charset="0"/>
              </a:rPr>
              <a:t>Наконец</a:t>
            </a:r>
            <a:r>
              <a:rPr lang="ru-RU" sz="2400" b="0" dirty="0" smtClean="0">
                <a:latin typeface="Times New Roman" panose="02020603050405020304" pitchFamily="18" charset="0"/>
                <a:cs typeface="Times New Roman" panose="02020603050405020304" pitchFamily="18" charset="0"/>
              </a:rPr>
              <a:t>, третий тип людей может долго трудиться на пределе своих возможностей, как вол, способный продолжительное время работать с большой нагрузкой. </a:t>
            </a:r>
          </a:p>
          <a:p>
            <a:pPr marL="4763" indent="538163">
              <a:buNone/>
            </a:pPr>
            <a:endParaRPr lang="ru-RU" sz="2400" b="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214290"/>
            <a:ext cx="8572560" cy="6429420"/>
          </a:xfrm>
        </p:spPr>
        <p:txBody>
          <a:bodyPr>
            <a:normAutofit/>
          </a:bodyPr>
          <a:lstStyle/>
          <a:p>
            <a:pPr marL="0" indent="538163" algn="just">
              <a:lnSpc>
                <a:spcPct val="150000"/>
              </a:lnSpc>
              <a:buNone/>
            </a:pPr>
            <a:r>
              <a:rPr lang="ru-RU" sz="2400" b="0" dirty="0" smtClean="0">
                <a:latin typeface="Times New Roman" panose="02020603050405020304" pitchFamily="18" charset="0"/>
                <a:cs typeface="Times New Roman" panose="02020603050405020304" pitchFamily="18" charset="0"/>
              </a:rPr>
              <a:t>Кем </a:t>
            </a:r>
            <a:r>
              <a:rPr lang="ru-RU" sz="2400" b="0" dirty="0" smtClean="0">
                <a:latin typeface="Times New Roman" panose="02020603050405020304" pitchFamily="18" charset="0"/>
                <a:cs typeface="Times New Roman" panose="02020603050405020304" pitchFamily="18" charset="0"/>
              </a:rPr>
              <a:t>же лучше быть - "кроликом", "львом" или "волом"? Однозначного ответа не существует. Бывают ситуации, когда лучше "не суетиться" и просто "плыть по течению". С другой стороны, бывают ситуации, когда "львиная" реакция человека буквально спасала ему жизнь.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296725"/>
            <a:ext cx="4589111" cy="295232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214290"/>
            <a:ext cx="8572560" cy="6429420"/>
          </a:xfrm>
        </p:spPr>
        <p:txBody>
          <a:bodyPr>
            <a:normAutofit/>
          </a:bodyPr>
          <a:lstStyle/>
          <a:p>
            <a:pPr marL="4763" indent="174625" algn="just">
              <a:lnSpc>
                <a:spcPct val="150000"/>
              </a:lnSpc>
              <a:buNone/>
            </a:pPr>
            <a:r>
              <a:rPr lang="ru-RU" sz="2400" b="0" dirty="0" smtClean="0">
                <a:latin typeface="Times New Roman" panose="02020603050405020304" pitchFamily="18" charset="0"/>
                <a:cs typeface="Times New Roman" panose="02020603050405020304" pitchFamily="18" charset="0"/>
              </a:rPr>
              <a:t>Стрессовое </a:t>
            </a:r>
            <a:r>
              <a:rPr lang="ru-RU" sz="2400" b="0" dirty="0" smtClean="0">
                <a:latin typeface="Times New Roman" panose="02020603050405020304" pitchFamily="18" charset="0"/>
                <a:cs typeface="Times New Roman" panose="02020603050405020304" pitchFamily="18" charset="0"/>
              </a:rPr>
              <a:t>состояние человека можно разложить на следующие временные отрезки:</a:t>
            </a:r>
          </a:p>
          <a:p>
            <a:pPr marL="4763" indent="174625" algn="just">
              <a:lnSpc>
                <a:spcPct val="150000"/>
              </a:lnSpc>
              <a:buFontTx/>
              <a:buChar char="-"/>
            </a:pPr>
            <a:r>
              <a:rPr lang="ru-RU" sz="2400" b="0" dirty="0" smtClean="0">
                <a:latin typeface="Times New Roman" panose="02020603050405020304" pitchFamily="18" charset="0"/>
                <a:cs typeface="Times New Roman" panose="02020603050405020304" pitchFamily="18" charset="0"/>
              </a:rPr>
              <a:t> сначала возникает "предстартовая лихорадка", во время которой мы думаем о предстоящем событии;</a:t>
            </a:r>
          </a:p>
          <a:p>
            <a:pPr marL="4763" indent="174625" algn="just">
              <a:lnSpc>
                <a:spcPct val="150000"/>
              </a:lnSpc>
              <a:buFontTx/>
              <a:buChar char="-"/>
            </a:pPr>
            <a:r>
              <a:rPr lang="ru-RU" sz="2400" b="0" dirty="0" smtClean="0">
                <a:latin typeface="Times New Roman" panose="02020603050405020304" pitchFamily="18" charset="0"/>
                <a:cs typeface="Times New Roman" panose="02020603050405020304" pitchFamily="18" charset="0"/>
              </a:rPr>
              <a:t> затем наступает сам стресс;</a:t>
            </a:r>
          </a:p>
          <a:p>
            <a:pPr marL="4763" indent="174625" algn="just">
              <a:lnSpc>
                <a:spcPct val="150000"/>
              </a:lnSpc>
              <a:buFontTx/>
              <a:buChar char="-"/>
            </a:pPr>
            <a:r>
              <a:rPr lang="ru-RU" sz="2400" b="0" dirty="0" smtClean="0">
                <a:latin typeface="Times New Roman" panose="02020603050405020304" pitchFamily="18" charset="0"/>
                <a:cs typeface="Times New Roman" panose="02020603050405020304" pitchFamily="18" charset="0"/>
              </a:rPr>
              <a:t> далее следует состояние, которое называют "</a:t>
            </a:r>
            <a:r>
              <a:rPr lang="ru-RU" sz="2400" b="0" dirty="0" err="1" smtClean="0">
                <a:latin typeface="Times New Roman" panose="02020603050405020304" pitchFamily="18" charset="0"/>
                <a:cs typeface="Times New Roman" panose="02020603050405020304" pitchFamily="18" charset="0"/>
              </a:rPr>
              <a:t>постстрессом</a:t>
            </a:r>
            <a:r>
              <a:rPr lang="ru-RU" sz="2400" b="0" dirty="0" smtClean="0">
                <a:latin typeface="Times New Roman" panose="02020603050405020304" pitchFamily="18" charset="0"/>
                <a:cs typeface="Times New Roman" panose="02020603050405020304" pitchFamily="18" charset="0"/>
              </a:rPr>
              <a:t>". </a:t>
            </a:r>
            <a:endParaRPr lang="ru-RU" sz="2400" b="0" dirty="0">
              <a:latin typeface="Times New Roman" panose="02020603050405020304" pitchFamily="18" charset="0"/>
              <a:cs typeface="Times New Roman" panose="02020603050405020304" pitchFamily="18" charset="0"/>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690" y="4077072"/>
            <a:ext cx="3238500" cy="24288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82586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14282" y="116632"/>
            <a:ext cx="8715436" cy="6741368"/>
          </a:xfrm>
        </p:spPr>
        <p:txBody>
          <a:bodyPr>
            <a:normAutofit/>
          </a:bodyPr>
          <a:lstStyle/>
          <a:p>
            <a:pPr algn="ctr">
              <a:lnSpc>
                <a:spcPct val="150000"/>
              </a:lnSpc>
              <a:buNone/>
            </a:pPr>
            <a:r>
              <a:rPr lang="ru-RU" sz="2400" b="0" i="1" dirty="0" smtClean="0">
                <a:solidFill>
                  <a:srgbClr val="FF0000"/>
                </a:solidFill>
                <a:latin typeface="Times New Roman" panose="02020603050405020304" pitchFamily="18" charset="0"/>
                <a:cs typeface="Times New Roman" panose="02020603050405020304" pitchFamily="18" charset="0"/>
              </a:rPr>
              <a:t>Чтобы избавиться от стресса, Вам необходимо</a:t>
            </a:r>
            <a:r>
              <a:rPr lang="ru-RU" sz="2400" b="0" i="1" dirty="0" smtClean="0">
                <a:solidFill>
                  <a:srgbClr val="FF0000"/>
                </a:solidFill>
                <a:latin typeface="Times New Roman" panose="02020603050405020304" pitchFamily="18" charset="0"/>
                <a:cs typeface="Times New Roman" panose="02020603050405020304" pitchFamily="18" charset="0"/>
              </a:rPr>
              <a:t>:</a:t>
            </a:r>
          </a:p>
          <a:p>
            <a:pPr marL="342900" indent="-342900" algn="just">
              <a:lnSpc>
                <a:spcPct val="150000"/>
              </a:lnSpc>
              <a:buFont typeface="Arial" panose="020B0604020202020204" pitchFamily="34" charset="0"/>
              <a:buChar char="•"/>
            </a:pPr>
            <a:r>
              <a:rPr lang="ru-RU" sz="2400" b="0" dirty="0" smtClean="0">
                <a:latin typeface="Times New Roman" panose="02020603050405020304" pitchFamily="18" charset="0"/>
                <a:cs typeface="Times New Roman" panose="02020603050405020304" pitchFamily="18" charset="0"/>
              </a:rPr>
              <a:t>Менять </a:t>
            </a:r>
            <a:r>
              <a:rPr lang="ru-RU" sz="2400" b="0" dirty="0" smtClean="0">
                <a:latin typeface="Times New Roman" panose="02020603050405020304" pitchFamily="18" charset="0"/>
                <a:cs typeface="Times New Roman" panose="02020603050405020304" pitchFamily="18" charset="0"/>
              </a:rPr>
              <a:t>то, что Вы можете изменить, и принимать как судьбу то, чего пока изменить невозможно. </a:t>
            </a:r>
          </a:p>
          <a:p>
            <a:pPr marL="342900" indent="-342900" algn="just">
              <a:lnSpc>
                <a:spcPct val="150000"/>
              </a:lnSpc>
              <a:buFont typeface="Arial" panose="020B0604020202020204" pitchFamily="34" charset="0"/>
              <a:buChar char="•"/>
            </a:pPr>
            <a:r>
              <a:rPr lang="ru-RU" sz="2400" b="0" dirty="0" smtClean="0">
                <a:latin typeface="Times New Roman" panose="02020603050405020304" pitchFamily="18" charset="0"/>
                <a:cs typeface="Times New Roman" panose="02020603050405020304" pitchFamily="18" charset="0"/>
              </a:rPr>
              <a:t>Вырабатывать положительное отношение ко всему происходящему. В любом даже весьма негативном событии находить выгоду для себя.</a:t>
            </a:r>
          </a:p>
          <a:p>
            <a:pPr marL="342900" indent="-342900" algn="just">
              <a:lnSpc>
                <a:spcPct val="150000"/>
              </a:lnSpc>
              <a:buFont typeface="Arial" panose="020B0604020202020204" pitchFamily="34" charset="0"/>
              <a:buChar char="•"/>
            </a:pPr>
            <a:r>
              <a:rPr lang="ru-RU" sz="2400" b="0" dirty="0" smtClean="0">
                <a:latin typeface="Times New Roman" panose="02020603050405020304" pitchFamily="18" charset="0"/>
                <a:cs typeface="Times New Roman" panose="02020603050405020304" pitchFamily="18" charset="0"/>
              </a:rPr>
              <a:t>Научиться жить сегодняшним днём и получать удовольствие от каждого дня. </a:t>
            </a:r>
            <a:endParaRPr lang="ru-RU" sz="2400" b="0" dirty="0" smtClean="0">
              <a:latin typeface="Times New Roman" panose="02020603050405020304" pitchFamily="18" charset="0"/>
              <a:cs typeface="Times New Roman" panose="02020603050405020304" pitchFamily="18" charset="0"/>
            </a:endParaRPr>
          </a:p>
          <a:p>
            <a:pPr marL="342900" indent="-342900" algn="just">
              <a:lnSpc>
                <a:spcPct val="150000"/>
              </a:lnSpc>
              <a:buFont typeface="Arial" panose="020B0604020202020204" pitchFamily="34" charset="0"/>
              <a:buChar char="•"/>
            </a:pPr>
            <a:r>
              <a:rPr lang="ru-RU" sz="2400" b="0" dirty="0">
                <a:latin typeface="Times New Roman" panose="02020603050405020304" pitchFamily="18" charset="0"/>
                <a:cs typeface="Times New Roman" panose="02020603050405020304" pitchFamily="18" charset="0"/>
              </a:rPr>
              <a:t>Никогда не обижаться на судьбу. Помнить, что могло быть гораздо хуже! </a:t>
            </a:r>
          </a:p>
          <a:p>
            <a:pPr marL="342900" indent="-342900" algn="just">
              <a:lnSpc>
                <a:spcPct val="150000"/>
              </a:lnSpc>
              <a:buFont typeface="Arial" panose="020B0604020202020204" pitchFamily="34" charset="0"/>
              <a:buChar char="•"/>
            </a:pPr>
            <a:endParaRPr lang="ru-RU" sz="2400" b="0"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14282" y="116632"/>
            <a:ext cx="8715436" cy="6741368"/>
          </a:xfrm>
        </p:spPr>
        <p:txBody>
          <a:bodyPr>
            <a:normAutofit/>
          </a:bodyPr>
          <a:lstStyle/>
          <a:p>
            <a:pPr algn="ctr">
              <a:lnSpc>
                <a:spcPct val="150000"/>
              </a:lnSpc>
              <a:buNone/>
            </a:pPr>
            <a:r>
              <a:rPr lang="ru-RU" sz="2400" b="0" i="1" dirty="0" smtClean="0">
                <a:solidFill>
                  <a:srgbClr val="FF0000"/>
                </a:solidFill>
                <a:latin typeface="Times New Roman" panose="02020603050405020304" pitchFamily="18" charset="0"/>
                <a:cs typeface="Times New Roman" panose="02020603050405020304" pitchFamily="18" charset="0"/>
              </a:rPr>
              <a:t>Чтобы избавиться от стресса, Вам необходимо:</a:t>
            </a:r>
            <a:endParaRPr lang="ru-RU" sz="2400" b="0" dirty="0" smtClean="0">
              <a:solidFill>
                <a:srgbClr val="FF0000"/>
              </a:solidFill>
              <a:latin typeface="Times New Roman" panose="02020603050405020304" pitchFamily="18" charset="0"/>
              <a:cs typeface="Times New Roman" panose="02020603050405020304" pitchFamily="18" charset="0"/>
            </a:endParaRPr>
          </a:p>
          <a:p>
            <a:pPr marL="342900" indent="-342900" algn="just">
              <a:lnSpc>
                <a:spcPct val="150000"/>
              </a:lnSpc>
              <a:buFont typeface="Arial" panose="020B0604020202020204" pitchFamily="34" charset="0"/>
              <a:buChar char="•"/>
            </a:pPr>
            <a:r>
              <a:rPr lang="ru-RU" sz="2400" b="0" dirty="0" smtClean="0">
                <a:latin typeface="Times New Roman" panose="02020603050405020304" pitchFamily="18" charset="0"/>
                <a:cs typeface="Times New Roman" panose="02020603050405020304" pitchFamily="18" charset="0"/>
              </a:rPr>
              <a:t>Избегать </a:t>
            </a:r>
            <a:r>
              <a:rPr lang="ru-RU" sz="2400" b="0" dirty="0" smtClean="0">
                <a:latin typeface="Times New Roman" panose="02020603050405020304" pitchFamily="18" charset="0"/>
                <a:cs typeface="Times New Roman" panose="02020603050405020304" pitchFamily="18" charset="0"/>
              </a:rPr>
              <a:t>неприятных людей. Если приходится общаться с людьми невыносимыми, </a:t>
            </a:r>
            <a:r>
              <a:rPr lang="ru-RU" sz="2400" b="0" dirty="0" smtClean="0">
                <a:latin typeface="Times New Roman" panose="02020603050405020304" pitchFamily="18" charset="0"/>
                <a:cs typeface="Times New Roman" panose="02020603050405020304" pitchFamily="18" charset="0"/>
              </a:rPr>
              <a:t>радуйтесь</a:t>
            </a:r>
            <a:r>
              <a:rPr lang="ru-RU" sz="2400" b="0" dirty="0" smtClean="0">
                <a:latin typeface="Times New Roman" panose="02020603050405020304" pitchFamily="18" charset="0"/>
                <a:cs typeface="Times New Roman" panose="02020603050405020304" pitchFamily="18" charset="0"/>
              </a:rPr>
              <a:t>, что Вы не такой как они. </a:t>
            </a:r>
            <a:endParaRPr lang="ru-RU" sz="2400" b="0" dirty="0" smtClean="0">
              <a:latin typeface="Times New Roman" panose="02020603050405020304" pitchFamily="18" charset="0"/>
              <a:cs typeface="Times New Roman" panose="02020603050405020304" pitchFamily="18" charset="0"/>
            </a:endParaRPr>
          </a:p>
          <a:p>
            <a:pPr marL="342900" indent="-342900" algn="just">
              <a:lnSpc>
                <a:spcPct val="150000"/>
              </a:lnSpc>
              <a:buFont typeface="Arial" panose="020B0604020202020204" pitchFamily="34" charset="0"/>
              <a:buChar char="•"/>
            </a:pPr>
            <a:r>
              <a:rPr lang="ru-RU" sz="2400" b="0" dirty="0">
                <a:latin typeface="Times New Roman" panose="02020603050405020304" pitchFamily="18" charset="0"/>
                <a:cs typeface="Times New Roman" panose="02020603050405020304" pitchFamily="18" charset="0"/>
              </a:rPr>
              <a:t>Повысить самооценку и меньше беспокоиться о том, что о Вас думают другие. </a:t>
            </a:r>
          </a:p>
          <a:p>
            <a:pPr marL="342900" indent="-342900" algn="just">
              <a:lnSpc>
                <a:spcPct val="150000"/>
              </a:lnSpc>
              <a:buFont typeface="Arial" panose="020B0604020202020204" pitchFamily="34" charset="0"/>
              <a:buChar char="•"/>
            </a:pPr>
            <a:r>
              <a:rPr lang="ru-RU" sz="2400" b="0" dirty="0">
                <a:latin typeface="Times New Roman" panose="02020603050405020304" pitchFamily="18" charset="0"/>
                <a:cs typeface="Times New Roman" panose="02020603050405020304" pitchFamily="18" charset="0"/>
              </a:rPr>
              <a:t>Побольше общайтесь с интересными людьми.</a:t>
            </a:r>
          </a:p>
          <a:p>
            <a:pPr marL="342900" indent="-342900" algn="just">
              <a:lnSpc>
                <a:spcPct val="150000"/>
              </a:lnSpc>
              <a:buFont typeface="Arial" panose="020B0604020202020204" pitchFamily="34" charset="0"/>
              <a:buChar char="•"/>
            </a:pPr>
            <a:r>
              <a:rPr lang="ru-RU" sz="2400" b="0" dirty="0">
                <a:latin typeface="Times New Roman" panose="02020603050405020304" pitchFamily="18" charset="0"/>
                <a:cs typeface="Times New Roman" panose="02020603050405020304" pitchFamily="18" charset="0"/>
              </a:rPr>
              <a:t>Переоцените свои ценности, если необходимо. </a:t>
            </a:r>
          </a:p>
          <a:p>
            <a:pPr marL="342900" indent="-342900" algn="just">
              <a:lnSpc>
                <a:spcPct val="150000"/>
              </a:lnSpc>
              <a:buFont typeface="Arial" panose="020B0604020202020204" pitchFamily="34" charset="0"/>
              <a:buChar char="•"/>
            </a:pPr>
            <a:r>
              <a:rPr lang="ru-RU" sz="2400" b="0" dirty="0">
                <a:latin typeface="Times New Roman" panose="02020603050405020304" pitchFamily="18" charset="0"/>
                <a:cs typeface="Times New Roman" panose="02020603050405020304" pitchFamily="18" charset="0"/>
              </a:rPr>
              <a:t>Организовывайте свой быт так, чтобы не тратить время понапрасну.</a:t>
            </a:r>
          </a:p>
          <a:p>
            <a:pPr marL="342900" indent="-342900" algn="just">
              <a:lnSpc>
                <a:spcPct val="150000"/>
              </a:lnSpc>
              <a:buFont typeface="Arial" panose="020B0604020202020204" pitchFamily="34" charset="0"/>
              <a:buChar char="•"/>
            </a:pPr>
            <a:r>
              <a:rPr lang="ru-RU" sz="2400" b="0" dirty="0">
                <a:latin typeface="Times New Roman" panose="02020603050405020304" pitchFamily="18" charset="0"/>
                <a:cs typeface="Times New Roman" panose="02020603050405020304" pitchFamily="18" charset="0"/>
              </a:rPr>
              <a:t>Планируйте свою жизнь</a:t>
            </a:r>
            <a:r>
              <a:rPr lang="ru-RU" sz="2400" b="0" dirty="0" smtClean="0">
                <a:latin typeface="Times New Roman" panose="02020603050405020304" pitchFamily="18" charset="0"/>
                <a:cs typeface="Times New Roman" panose="02020603050405020304" pitchFamily="18" charset="0"/>
              </a:rPr>
              <a:t>.</a:t>
            </a:r>
            <a:endParaRPr lang="ru-RU" sz="2400" b="0" dirty="0" smtClean="0">
              <a:latin typeface="Times New Roman" panose="02020603050405020304" pitchFamily="18" charset="0"/>
              <a:cs typeface="Times New Roman" panose="02020603050405020304" pitchFamily="18" charset="0"/>
            </a:endParaRPr>
          </a:p>
          <a:p>
            <a:pPr marL="0" indent="0">
              <a:buNone/>
            </a:pPr>
            <a:endParaRPr lang="ru-RU"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3764149"/>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Тема8">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Тема8</Template>
  <TotalTime>101</TotalTime>
  <Words>349</Words>
  <Application>Microsoft Office PowerPoint</Application>
  <PresentationFormat>Экран (4:3)</PresentationFormat>
  <Paragraphs>32</Paragraphs>
  <Slides>10</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10</vt:i4>
      </vt:variant>
    </vt:vector>
  </HeadingPairs>
  <TitlesOfParts>
    <vt:vector size="12" baseType="lpstr">
      <vt:lpstr>Тема8</vt:lpstr>
      <vt:lpstr>Справедливость</vt:lpstr>
      <vt:lpstr>Стресс и его влияние на человека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Стресс и его влияние на человека</dc:title>
  <dc:creator>ODYSSEY</dc:creator>
  <cp:lastModifiedBy>netstorm</cp:lastModifiedBy>
  <cp:revision>14</cp:revision>
  <dcterms:created xsi:type="dcterms:W3CDTF">2009-03-28T18:44:39Z</dcterms:created>
  <dcterms:modified xsi:type="dcterms:W3CDTF">2015-03-28T21:13:20Z</dcterms:modified>
</cp:coreProperties>
</file>