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6" r:id="rId1"/>
  </p:sldMasterIdLst>
  <p:notesMasterIdLst>
    <p:notesMasterId r:id="rId22"/>
  </p:notesMasterIdLst>
  <p:sldIdLst>
    <p:sldId id="313" r:id="rId2"/>
    <p:sldId id="340" r:id="rId3"/>
    <p:sldId id="457" r:id="rId4"/>
    <p:sldId id="314" r:id="rId5"/>
    <p:sldId id="341" r:id="rId6"/>
    <p:sldId id="458" r:id="rId7"/>
    <p:sldId id="400" r:id="rId8"/>
    <p:sldId id="439" r:id="rId9"/>
    <p:sldId id="453" r:id="rId10"/>
    <p:sldId id="449" r:id="rId11"/>
    <p:sldId id="460" r:id="rId12"/>
    <p:sldId id="448" r:id="rId13"/>
    <p:sldId id="454" r:id="rId14"/>
    <p:sldId id="455" r:id="rId15"/>
    <p:sldId id="451" r:id="rId16"/>
    <p:sldId id="442" r:id="rId17"/>
    <p:sldId id="431" r:id="rId18"/>
    <p:sldId id="459" r:id="rId19"/>
    <p:sldId id="446" r:id="rId20"/>
    <p:sldId id="45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defRPr sz="4000" i="1" kern="1200">
        <a:solidFill>
          <a:srgbClr val="FF0000"/>
        </a:solidFill>
        <a:latin typeface="Bodoni MT Condensed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4000" i="1" kern="1200">
        <a:solidFill>
          <a:srgbClr val="FF0000"/>
        </a:solidFill>
        <a:latin typeface="Bodoni MT Condensed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4000" i="1" kern="1200">
        <a:solidFill>
          <a:srgbClr val="FF0000"/>
        </a:solidFill>
        <a:latin typeface="Bodoni MT Condensed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4000" i="1" kern="1200">
        <a:solidFill>
          <a:srgbClr val="FF0000"/>
        </a:solidFill>
        <a:latin typeface="Bodoni MT Condensed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4000" i="1" kern="1200">
        <a:solidFill>
          <a:srgbClr val="FF0000"/>
        </a:solidFill>
        <a:latin typeface="Bodoni MT Condensed" pitchFamily="18" charset="0"/>
        <a:ea typeface="+mn-ea"/>
        <a:cs typeface="+mn-cs"/>
      </a:defRPr>
    </a:lvl5pPr>
    <a:lvl6pPr marL="2286000" algn="l" defTabSz="914400" rtl="0" eaLnBrk="1" latinLnBrk="0" hangingPunct="1">
      <a:defRPr sz="4000" i="1" kern="1200">
        <a:solidFill>
          <a:srgbClr val="FF0000"/>
        </a:solidFill>
        <a:latin typeface="Bodoni MT Condensed" pitchFamily="18" charset="0"/>
        <a:ea typeface="+mn-ea"/>
        <a:cs typeface="+mn-cs"/>
      </a:defRPr>
    </a:lvl6pPr>
    <a:lvl7pPr marL="2743200" algn="l" defTabSz="914400" rtl="0" eaLnBrk="1" latinLnBrk="0" hangingPunct="1">
      <a:defRPr sz="4000" i="1" kern="1200">
        <a:solidFill>
          <a:srgbClr val="FF0000"/>
        </a:solidFill>
        <a:latin typeface="Bodoni MT Condensed" pitchFamily="18" charset="0"/>
        <a:ea typeface="+mn-ea"/>
        <a:cs typeface="+mn-cs"/>
      </a:defRPr>
    </a:lvl7pPr>
    <a:lvl8pPr marL="3200400" algn="l" defTabSz="914400" rtl="0" eaLnBrk="1" latinLnBrk="0" hangingPunct="1">
      <a:defRPr sz="4000" i="1" kern="1200">
        <a:solidFill>
          <a:srgbClr val="FF0000"/>
        </a:solidFill>
        <a:latin typeface="Bodoni MT Condensed" pitchFamily="18" charset="0"/>
        <a:ea typeface="+mn-ea"/>
        <a:cs typeface="+mn-cs"/>
      </a:defRPr>
    </a:lvl8pPr>
    <a:lvl9pPr marL="3657600" algn="l" defTabSz="914400" rtl="0" eaLnBrk="1" latinLnBrk="0" hangingPunct="1">
      <a:defRPr sz="4000" i="1" kern="1200">
        <a:solidFill>
          <a:srgbClr val="FF0000"/>
        </a:solidFill>
        <a:latin typeface="Bodoni MT Condense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5050"/>
    <a:srgbClr val="00CCFF"/>
    <a:srgbClr val="990099"/>
    <a:srgbClr val="006600"/>
    <a:srgbClr val="6600CC"/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6494" autoAdjust="0"/>
  </p:normalViewPr>
  <p:slideViewPr>
    <p:cSldViewPr>
      <p:cViewPr varScale="1">
        <p:scale>
          <a:sx n="97" d="100"/>
          <a:sy n="97" d="100"/>
        </p:scale>
        <p:origin x="-11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3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B758E3-4548-40CD-A1EE-6506C1FEB886}" type="datetimeFigureOut">
              <a:rPr lang="ru-RU"/>
              <a:pPr>
                <a:defRPr/>
              </a:pPr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878B6D-F71E-4B91-A8D2-4DFD4BCFF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FEA65CB-AE04-46A4-AE79-D49152FF64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5B3B-6267-4CED-A4A2-13BCFACB4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3323326B-4C8D-4663-B39A-1CFAC1C074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96E0E2-B63F-457D-B686-3FE87B222D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A63E4C-9C2C-430E-86BC-E4B6215AA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D3FCBD8-914C-42B1-A5BD-2E47DD83AD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3471EA5A-7A66-4219-8895-9D59312D8C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9EFC20-C806-4105-9237-20DD7961AE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E0D902-3363-4F2D-B736-0D60834C5A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9F9C22-DBEB-424F-AD02-6442B24CBD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C548756-6344-4DF5-A200-67D9DA85BF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711CC0-192F-4754-8BDD-0A1C0F0D36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ransition>
    <p:pull dir="ld"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NS\Desktop\&#1073;&#1080;&#1086;&#1083;&#1086;&#1075;&#1080;&#1103;-&#1087;&#1088;&#1077;&#1079;&#1077;&#1085;&#1090;&#1072;&#1094;&#1080;&#1080;\9-11\&#1086;&#1090;&#1082;&#1088;&#1099;&#1090;&#1099;&#1081;%20&#1091;&#1088;&#1086;&#1082;\&#1060;&#1080;&#1079;&#1082;&#1091;&#1083;&#1100;&#1090;&#1084;&#1080;&#1085;&#1091;&#1090;&#1082;&#1072;%20&#1076;&#1083;&#1103;%20&#1075;&#1083;&#1072;&#1079;%20&#1086;&#1089;&#1077;&#1085;&#1100;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NS\Desktop\&#1073;&#1080;&#1086;&#1083;&#1086;&#1075;&#1080;&#1103;-&#1087;&#1088;&#1077;&#1079;&#1077;&#1085;&#1090;&#1072;&#1094;&#1080;&#1080;\9-11\&#1086;&#1090;&#1082;&#1088;&#1099;&#1090;&#1099;&#1081;%20&#1091;&#1088;&#1086;&#1082;\&#1057;&#1090;&#1088;&#1086;&#1077;&#1085;&#1080;&#1077;%20&#1103;&#1076;&#1088;&#1072;.wm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3" descr="{41E85719-46C2-4F5D-AA52-D44FF69C0BE6}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635896" y="3645024"/>
            <a:ext cx="1664159" cy="1537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620688"/>
            <a:ext cx="6858000" cy="3135521"/>
          </a:xfrm>
        </p:spPr>
        <p:txBody>
          <a:bodyPr>
            <a:noAutofit/>
          </a:bodyPr>
          <a:lstStyle/>
          <a:p>
            <a:pPr marL="182880"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3600" dirty="0" smtClean="0"/>
              <a:t>Тема урока:</a:t>
            </a:r>
            <a:br>
              <a:rPr lang="ru-RU" sz="3600" dirty="0" smtClean="0"/>
            </a:br>
            <a:r>
              <a:rPr lang="ru-RU" sz="3600" dirty="0" smtClean="0"/>
              <a:t>Химический состав клетки и его постоянство. Строение клетки. Функции органоидов.</a:t>
            </a:r>
            <a:r>
              <a:rPr lang="ru-RU" sz="3600" dirty="0" smtClean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90000"/>
                  </a:schemeClr>
                </a:solidFill>
              </a:rPr>
            </a:br>
            <a:endParaRPr lang="ru-RU" sz="36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6021288"/>
            <a:ext cx="6732240" cy="836711"/>
          </a:xfrm>
        </p:spPr>
        <p:txBody>
          <a:bodyPr>
            <a:normAutofit/>
          </a:bodyPr>
          <a:lstStyle/>
          <a:p>
            <a:pPr marR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Учитель биологии МБОУ «СОШ </a:t>
            </a:r>
            <a:r>
              <a:rPr lang="ru-RU" sz="2400" dirty="0" smtClean="0">
                <a:solidFill>
                  <a:schemeClr val="bg1"/>
                </a:solidFill>
              </a:rPr>
              <a:t>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107</a:t>
            </a:r>
            <a:r>
              <a:rPr lang="ru-RU" sz="2400" dirty="0" smtClean="0">
                <a:solidFill>
                  <a:schemeClr val="bg1"/>
                </a:solidFill>
              </a:rPr>
              <a:t>» </a:t>
            </a:r>
            <a:r>
              <a:rPr lang="ru-RU" sz="2400" dirty="0" smtClean="0">
                <a:solidFill>
                  <a:schemeClr val="bg1"/>
                </a:solidFill>
              </a:rPr>
              <a:t>г.Барнаула</a:t>
            </a:r>
          </a:p>
          <a:p>
            <a:pPr marR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Павлюченко Светлана Александровна</a:t>
            </a:r>
          </a:p>
        </p:txBody>
      </p:sp>
      <p:sp>
        <p:nvSpPr>
          <p:cNvPr id="5124" name="WordArt 6"/>
          <p:cNvSpPr>
            <a:spLocks noChangeArrowheads="1" noChangeShapeType="1" noTextEdit="1"/>
          </p:cNvSpPr>
          <p:nvPr/>
        </p:nvSpPr>
        <p:spPr bwMode="auto">
          <a:xfrm>
            <a:off x="2500313" y="538163"/>
            <a:ext cx="3071812" cy="134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6350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pPr>
              <a:buNone/>
            </a:pPr>
            <a:r>
              <a:rPr lang="ru-RU" sz="8000" dirty="0" smtClean="0">
                <a:solidFill>
                  <a:srgbClr val="00B050"/>
                </a:solidFill>
                <a:latin typeface="Comic Sans MS" pitchFamily="66" charset="0"/>
              </a:rPr>
              <a:t>Зарядка для глаз</a:t>
            </a:r>
            <a:endParaRPr lang="ru-RU" sz="8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7" name="Физкультминутка для глаз осень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" y="214290"/>
            <a:ext cx="9120218" cy="6599678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3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Задание: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6000" dirty="0" smtClean="0"/>
              <a:t>Используя текст п.2.3, выполнить задание </a:t>
            </a:r>
            <a:r>
              <a:rPr lang="ru-RU" sz="6000" smtClean="0"/>
              <a:t>№54,55 </a:t>
            </a:r>
            <a:r>
              <a:rPr lang="ru-RU" sz="6000" dirty="0" smtClean="0"/>
              <a:t>в рабочей тетради.</a:t>
            </a:r>
            <a:endParaRPr lang="ru-RU" sz="6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Закрепление материала.</a:t>
            </a:r>
            <a:endParaRPr lang="ru-RU" dirty="0">
              <a:latin typeface="+mn-lt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8229600" cy="4752975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4800" dirty="0" smtClean="0"/>
              <a:t> Внимательно прочитайте текст параграфа на стр.46 </a:t>
            </a:r>
          </a:p>
          <a:p>
            <a:pPr eaLnBrk="1" hangingPunct="1">
              <a:buNone/>
            </a:pPr>
            <a:r>
              <a:rPr lang="ru-RU" sz="4800" dirty="0" smtClean="0"/>
              <a:t>  2 абзац.</a:t>
            </a:r>
          </a:p>
          <a:p>
            <a:pPr eaLnBrk="1" hangingPunct="1">
              <a:buNone/>
            </a:pPr>
            <a:r>
              <a:rPr lang="ru-RU" sz="4800" dirty="0" smtClean="0"/>
              <a:t>Назовите функции ядра.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Функции ядра эукариотической клетки: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5085183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ru-RU" sz="3200" dirty="0" smtClean="0"/>
              <a:t>Запишите в тетрадь:</a:t>
            </a:r>
          </a:p>
          <a:p>
            <a:pPr eaLnBrk="1" hangingPunct="1"/>
            <a:r>
              <a:rPr lang="ru-RU" sz="3200" dirty="0" smtClean="0"/>
              <a:t>Участвует в делении клетки.</a:t>
            </a:r>
          </a:p>
          <a:p>
            <a:pPr eaLnBrk="1" hangingPunct="1"/>
            <a:r>
              <a:rPr lang="ru-RU" sz="3200" dirty="0" smtClean="0"/>
              <a:t>Регуляция всех процессов жизнедеятельности.</a:t>
            </a:r>
          </a:p>
          <a:p>
            <a:pPr eaLnBrk="1" hangingPunct="1"/>
            <a:r>
              <a:rPr lang="ru-RU" sz="3200" dirty="0" smtClean="0"/>
              <a:t>Хранение наследственной информации, синтез РНК.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Закрепление материала</a:t>
            </a:r>
            <a:endParaRPr lang="ru-RU" sz="8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Закрепление материала.</a:t>
            </a:r>
            <a:endParaRPr lang="ru-RU" dirty="0">
              <a:latin typeface="+mn-lt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8229600" cy="4752975"/>
          </a:xfrm>
        </p:spPr>
        <p:txBody>
          <a:bodyPr>
            <a:normAutofit/>
          </a:bodyPr>
          <a:lstStyle/>
          <a:p>
            <a:pPr eaLnBrk="1" hangingPunct="1"/>
            <a:endParaRPr lang="ru-RU" sz="4800" dirty="0" smtClean="0"/>
          </a:p>
          <a:p>
            <a:pPr eaLnBrk="1" hangingPunct="1"/>
            <a:r>
              <a:rPr lang="ru-RU" sz="4800" dirty="0" smtClean="0"/>
              <a:t>Назовите строение и функции ядра.</a:t>
            </a:r>
          </a:p>
          <a:p>
            <a:pPr eaLnBrk="1" hangingPunct="1"/>
            <a:r>
              <a:rPr lang="ru-RU" sz="4800" dirty="0" smtClean="0"/>
              <a:t>Что такое хромосома?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Выводы урока: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857250" y="1285875"/>
            <a:ext cx="7467600" cy="538348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"/>
            </a:pPr>
            <a:endParaRPr lang="ru-RU" dirty="0" smtClean="0"/>
          </a:p>
          <a:p>
            <a:pPr eaLnBrk="1" hangingPunct="1">
              <a:buFont typeface="Wingdings" pitchFamily="2" charset="2"/>
              <a:buChar char=""/>
            </a:pPr>
            <a:r>
              <a:rPr lang="ru-RU" dirty="0" smtClean="0"/>
              <a:t>Ядро клетки – наиболее  сложно  устроенная  ее  структура. </a:t>
            </a:r>
          </a:p>
          <a:p>
            <a:pPr eaLnBrk="1" hangingPunct="1"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Char char=""/>
            </a:pPr>
            <a:r>
              <a:rPr lang="ru-RU" dirty="0" smtClean="0"/>
              <a:t>Ядро представляет собой структурный и функциональный центр клетки, координирующий обмен веществ, руководящий процессом самовоспроизведения и хранения наследственной информации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Изучить параграф 2.3</a:t>
            </a:r>
          </a:p>
          <a:p>
            <a:pPr eaLnBrk="1" hangingPunct="1"/>
            <a:r>
              <a:rPr lang="ru-RU" sz="3600" dirty="0" smtClean="0"/>
              <a:t>Выполнить задание №54-61 в РТ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Синквейн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Первая строка- одно имя существительное;</a:t>
            </a:r>
          </a:p>
          <a:p>
            <a:r>
              <a:rPr lang="ru-RU" dirty="0" smtClean="0"/>
              <a:t>Вторая строка- прилагательное;</a:t>
            </a:r>
          </a:p>
          <a:p>
            <a:r>
              <a:rPr lang="ru-RU" dirty="0" smtClean="0"/>
              <a:t>Третья строка- глагол; </a:t>
            </a:r>
          </a:p>
          <a:p>
            <a:r>
              <a:rPr lang="ru-RU" dirty="0" smtClean="0"/>
              <a:t>Четвертая строка- одно завершающее предложение- высказывание;</a:t>
            </a:r>
          </a:p>
          <a:p>
            <a:r>
              <a:rPr lang="ru-RU" dirty="0" smtClean="0"/>
              <a:t>Пятая строка- одно итоговое слово.</a:t>
            </a:r>
          </a:p>
          <a:p>
            <a:r>
              <a:rPr lang="ru-RU" dirty="0" smtClean="0"/>
              <a:t>Например: центр универсальный, работает как сердце клетки  и всё это ядро клетки.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На слово «Ядро»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Установите соответствие: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38" y="2857500"/>
            <a:ext cx="1285875" cy="142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4071938"/>
            <a:ext cx="928687" cy="357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71813"/>
            <a:ext cx="1285875" cy="357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643063" y="5214938"/>
            <a:ext cx="2357437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71813" y="5000625"/>
            <a:ext cx="914400" cy="214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0" y="548680"/>
          <a:ext cx="9072594" cy="6500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074"/>
                <a:gridCol w="2857520"/>
              </a:tblGrid>
              <a:tr h="3494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Характеристика органоида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Название органоида</a:t>
                      </a:r>
                      <a:endParaRPr lang="ru-RU" sz="1600" dirty="0"/>
                    </a:p>
                  </a:txBody>
                  <a:tcPr/>
                </a:tc>
              </a:tr>
              <a:tr h="3494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Участвует в  эндоцитозе.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А. рибосома</a:t>
                      </a:r>
                      <a:endParaRPr lang="ru-RU" sz="1600" dirty="0"/>
                    </a:p>
                  </a:txBody>
                  <a:tcPr/>
                </a:tc>
              </a:tr>
              <a:tr h="340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2. Обеспечивает</a:t>
                      </a:r>
                      <a:r>
                        <a:rPr lang="ru-RU" sz="1600" baseline="0" dirty="0" smtClean="0"/>
                        <a:t> протекание процессов обмена веществ.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Б. ЭПС</a:t>
                      </a:r>
                      <a:endParaRPr lang="ru-RU" sz="1600" dirty="0"/>
                    </a:p>
                  </a:txBody>
                  <a:tcPr/>
                </a:tc>
              </a:tr>
              <a:tr h="533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3. Содержит наследственную информацию.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В. Клеточная мембрана</a:t>
                      </a:r>
                      <a:endParaRPr lang="ru-RU" sz="1600" dirty="0"/>
                    </a:p>
                  </a:txBody>
                  <a:tcPr/>
                </a:tc>
              </a:tr>
              <a:tr h="533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4. Содержит ферменты.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Г. Цитоплазма.</a:t>
                      </a:r>
                      <a:endParaRPr lang="ru-RU" sz="1600" dirty="0"/>
                    </a:p>
                  </a:txBody>
                  <a:tcPr/>
                </a:tc>
              </a:tr>
              <a:tr h="324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5. Несет на себе рибосомы.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Д. Лизосома</a:t>
                      </a:r>
                      <a:endParaRPr lang="ru-RU" sz="1600" dirty="0"/>
                    </a:p>
                  </a:txBody>
                  <a:tcPr/>
                </a:tc>
              </a:tr>
              <a:tr h="533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6. Не имеет мембранного строения.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Е. Хлоропласт</a:t>
                      </a:r>
                      <a:endParaRPr lang="ru-RU" sz="1600" dirty="0"/>
                    </a:p>
                  </a:txBody>
                  <a:tcPr/>
                </a:tc>
              </a:tr>
              <a:tr h="533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7. Состоит из билипидного и белкового слоев.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Ж. Ядро</a:t>
                      </a:r>
                      <a:endParaRPr lang="ru-RU" sz="1600" dirty="0"/>
                    </a:p>
                  </a:txBody>
                  <a:tcPr/>
                </a:tc>
              </a:tr>
              <a:tr h="797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8. Делит клетку на секции, в которых одновременно проходят химические реакции.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З. Комплекс Гольджи.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66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9. Имеет граны и тилакоиды.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33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10. Обладает способностью к отделению мелких пузырьков.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33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11. Встречается только у эукариот.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33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12.Осуществляет пищеварение в клетке.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Спасибо за урок!</a:t>
            </a:r>
            <a:endParaRPr lang="ru-RU" sz="8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Основная тема урока: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00034" y="2071678"/>
            <a:ext cx="8262966" cy="4541847"/>
          </a:xfrm>
        </p:spPr>
        <p:txBody>
          <a:bodyPr/>
          <a:lstStyle/>
          <a:p>
            <a:pPr algn="ctr">
              <a:defRPr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ЯДРО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3971925" cy="881063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539750" y="1484313"/>
            <a:ext cx="8229600" cy="42148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solidFill>
                  <a:srgbClr val="66FF33"/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Расширить знания о  ядре  как о важнейшем компоненте эукариотической клетки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Раскрыть функции ядра в клетке в связи с особенностями его строения и химического состава.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План урока: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5750" y="1214438"/>
            <a:ext cx="8543925" cy="5382914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1.Проверка и актуализация знаний.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2.Расширение знаний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-Строение ядра эукариотической  клетки.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-Функции важнейших структур ядра.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-Хромосомы ядра.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Закрепление материала.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Выводы.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Рефлексия.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AutoNum type="arabicPeriod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Строение ядра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914" y="142852"/>
            <a:ext cx="8943242" cy="6468788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2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796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14938" y="1357313"/>
            <a:ext cx="2143125" cy="3929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Picture 3" descr="E:\0019-012-KHimicheskij-sostav-kletk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0" y="-153412"/>
            <a:ext cx="9126570" cy="70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9600" cy="581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Строение хромосомы.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57250" y="1785938"/>
            <a:ext cx="3467100" cy="4524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</a:rPr>
              <a:t>1—хроматида;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</a:rPr>
              <a:t>2—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</a:rPr>
              <a:t>центромера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</a:rPr>
              <a:t>3—короткое плечо;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</a:rPr>
              <a:t>4—длинное плечо </a:t>
            </a:r>
          </a:p>
        </p:txBody>
      </p:sp>
      <p:pic>
        <p:nvPicPr>
          <p:cNvPr id="13316" name="Picture 5" descr="Схема строения хромосомы в поздней профазе — метафазе митоза. 1—хроматида; 2—центромера; 3—короткое плечо; 4—длинное плеч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1643063"/>
            <a:ext cx="34115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Понятия темы (записать):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88"/>
            <a:ext cx="8229600" cy="48244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Ядро- </a:t>
            </a:r>
            <a:r>
              <a:rPr lang="ru-RU" sz="2000" dirty="0" smtClean="0"/>
              <a:t>основная часть клетки, состоит из кариолемы, кариоплазмы, ядерных пор, ядрышка,  и хроматина.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Хромосома-</a:t>
            </a:r>
            <a:r>
              <a:rPr lang="ru-RU" sz="2000" dirty="0" smtClean="0"/>
              <a:t> структура  ядра эукариотической клетки, в которой сосредоточена большая часть наследственной информации и которые предназначены для её хранения, реализации и передачи.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Хроматида </a:t>
            </a:r>
            <a:r>
              <a:rPr lang="ru-RU" sz="2000" dirty="0" smtClean="0"/>
              <a:t>- часть хромосомы от момента ее дупликации до разделения на две дочерние в анафазе, представляет собой нить молекулы ДНК соединенную с белками.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Кариотип</a:t>
            </a:r>
            <a:r>
              <a:rPr lang="ru-RU" sz="2000" u="sng" dirty="0" smtClean="0"/>
              <a:t> </a:t>
            </a:r>
            <a:r>
              <a:rPr lang="ru-RU" sz="2000" dirty="0" smtClean="0"/>
              <a:t>- это совокупность количественных (число и размеры) и качественных (форма) признаков хромосомного набора соматических клеток.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Ядрышко-</a:t>
            </a:r>
            <a:r>
              <a:rPr lang="ru-RU" sz="2000" dirty="0" smtClean="0"/>
              <a:t> представляет собой плотное, округлое тельце, участвует в синтезе РНК, участвует в образовании рибосом.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1809</TotalTime>
  <Words>423</Words>
  <Application>Microsoft Office PowerPoint</Application>
  <PresentationFormat>Экран (4:3)</PresentationFormat>
  <Paragraphs>89</Paragraphs>
  <Slides>20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 Тема урока: Химический состав клетки и его постоянство. Строение клетки. Функции органоидов. </vt:lpstr>
      <vt:lpstr>Задание. Установите соответствие:</vt:lpstr>
      <vt:lpstr>Основная тема урока:</vt:lpstr>
      <vt:lpstr>Цели урока:</vt:lpstr>
      <vt:lpstr>План урока:</vt:lpstr>
      <vt:lpstr>Слайд 6</vt:lpstr>
      <vt:lpstr>Слайд 7</vt:lpstr>
      <vt:lpstr>Строение хромосомы.</vt:lpstr>
      <vt:lpstr>Понятия темы (записать):</vt:lpstr>
      <vt:lpstr>Слайд 10</vt:lpstr>
      <vt:lpstr>Слайд 11</vt:lpstr>
      <vt:lpstr>Задание:</vt:lpstr>
      <vt:lpstr>Закрепление материала.</vt:lpstr>
      <vt:lpstr>Функции ядра эукариотической клетки:</vt:lpstr>
      <vt:lpstr>Слайд 15</vt:lpstr>
      <vt:lpstr>Закрепление материала.</vt:lpstr>
      <vt:lpstr> Выводы урока:</vt:lpstr>
      <vt:lpstr>Домашнее задание.</vt:lpstr>
      <vt:lpstr> Синквейн</vt:lpstr>
      <vt:lpstr>Слайд 20</vt:lpstr>
    </vt:vector>
  </TitlesOfParts>
  <Company>Reanimator 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Клетка- элементарная система живого</dc:title>
  <dc:creator>|User</dc:creator>
  <cp:lastModifiedBy>DNS</cp:lastModifiedBy>
  <cp:revision>191</cp:revision>
  <dcterms:created xsi:type="dcterms:W3CDTF">2007-11-28T07:24:29Z</dcterms:created>
  <dcterms:modified xsi:type="dcterms:W3CDTF">2019-01-17T10:21:03Z</dcterms:modified>
</cp:coreProperties>
</file>