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59" r:id="rId5"/>
    <p:sldId id="260" r:id="rId6"/>
    <p:sldId id="261" r:id="rId7"/>
    <p:sldId id="262" r:id="rId8"/>
    <p:sldId id="266" r:id="rId9"/>
    <p:sldId id="263" r:id="rId10"/>
    <p:sldId id="264" r:id="rId11"/>
    <p:sldId id="265"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18" autoAdjust="0"/>
  </p:normalViewPr>
  <p:slideViewPr>
    <p:cSldViewPr>
      <p:cViewPr varScale="1">
        <p:scale>
          <a:sx n="87" d="100"/>
          <a:sy n="87" d="100"/>
        </p:scale>
        <p:origin x="150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E6A323-F4D0-4244-9256-5DEE69C9675C}" type="datetimeFigureOut">
              <a:rPr lang="ru-RU" smtClean="0"/>
              <a:t>13.11.2017</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561FEC-8575-45F1-AC3A-F5234BF451E8}" type="slidenum">
              <a:rPr lang="ru-RU" smtClean="0"/>
              <a:t>‹#›</a:t>
            </a:fld>
            <a:endParaRPr lang="ru-RU"/>
          </a:p>
        </p:txBody>
      </p:sp>
    </p:spTree>
    <p:extLst>
      <p:ext uri="{BB962C8B-B14F-4D97-AF65-F5344CB8AC3E}">
        <p14:creationId xmlns:p14="http://schemas.microsoft.com/office/powerpoint/2010/main" val="1873587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B561FEC-8575-45F1-AC3A-F5234BF451E8}" type="slidenum">
              <a:rPr lang="ru-RU" smtClean="0"/>
              <a:t>1</a:t>
            </a:fld>
            <a:endParaRPr lang="ru-RU"/>
          </a:p>
        </p:txBody>
      </p:sp>
    </p:spTree>
    <p:extLst>
      <p:ext uri="{BB962C8B-B14F-4D97-AF65-F5344CB8AC3E}">
        <p14:creationId xmlns:p14="http://schemas.microsoft.com/office/powerpoint/2010/main" val="433138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417C6A3B-6A3A-460F-BDB9-CEDDBF888F7F}" type="datetimeFigureOut">
              <a:rPr lang="ru-RU" smtClean="0"/>
              <a:t>13.11.2017</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498EC47E-FF15-4D33-928A-651642E40B5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17C6A3B-6A3A-460F-BDB9-CEDDBF888F7F}" type="datetimeFigureOut">
              <a:rPr lang="ru-RU" smtClean="0"/>
              <a:t>13.11.2017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8EC47E-FF15-4D33-928A-651642E40B5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17C6A3B-6A3A-460F-BDB9-CEDDBF888F7F}" type="datetimeFigureOut">
              <a:rPr lang="ru-RU" smtClean="0"/>
              <a:t>13.11.2017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8EC47E-FF15-4D33-928A-651642E40B5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17C6A3B-6A3A-460F-BDB9-CEDDBF888F7F}" type="datetimeFigureOut">
              <a:rPr lang="ru-RU" smtClean="0"/>
              <a:t>13.11.2017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8EC47E-FF15-4D33-928A-651642E40B5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17C6A3B-6A3A-460F-BDB9-CEDDBF888F7F}" type="datetimeFigureOut">
              <a:rPr lang="ru-RU" smtClean="0"/>
              <a:t>13.11.2017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8EC47E-FF15-4D33-928A-651642E40B53}"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17C6A3B-6A3A-460F-BDB9-CEDDBF888F7F}" type="datetimeFigureOut">
              <a:rPr lang="ru-RU" smtClean="0"/>
              <a:t>13.11.2017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98EC47E-FF15-4D33-928A-651642E40B5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17C6A3B-6A3A-460F-BDB9-CEDDBF888F7F}" type="datetimeFigureOut">
              <a:rPr lang="ru-RU" smtClean="0"/>
              <a:t>13.11.2017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98EC47E-FF15-4D33-928A-651642E40B5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17C6A3B-6A3A-460F-BDB9-CEDDBF888F7F}" type="datetimeFigureOut">
              <a:rPr lang="ru-RU" smtClean="0"/>
              <a:t>13.11.2017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98EC47E-FF15-4D33-928A-651642E40B5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17C6A3B-6A3A-460F-BDB9-CEDDBF888F7F}" type="datetimeFigureOut">
              <a:rPr lang="ru-RU" smtClean="0"/>
              <a:t>13.11.2017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98EC47E-FF15-4D33-928A-651642E40B5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17C6A3B-6A3A-460F-BDB9-CEDDBF888F7F}" type="datetimeFigureOut">
              <a:rPr lang="ru-RU" smtClean="0"/>
              <a:t>13.11.2017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98EC47E-FF15-4D33-928A-651642E40B5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17C6A3B-6A3A-460F-BDB9-CEDDBF888F7F}" type="datetimeFigureOut">
              <a:rPr lang="ru-RU" smtClean="0"/>
              <a:t>13.11.2017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498EC47E-FF15-4D33-928A-651642E40B53}" type="slidenum">
              <a:rPr lang="ru-RU" smtClean="0"/>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17C6A3B-6A3A-460F-BDB9-CEDDBF888F7F}" type="datetimeFigureOut">
              <a:rPr lang="ru-RU" smtClean="0"/>
              <a:t>13.11.2017</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98EC47E-FF15-4D33-928A-651642E40B53}" type="slidenum">
              <a:rPr lang="ru-RU" smtClean="0"/>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87681" y="4725144"/>
            <a:ext cx="7851648" cy="2232248"/>
          </a:xfrm>
        </p:spPr>
        <p:txBody>
          <a:bodyPr>
            <a:noAutofit/>
          </a:bodyPr>
          <a:lstStyle/>
          <a:p>
            <a:pPr algn="ctr"/>
            <a:r>
              <a:rPr lang="ru-RU" sz="4000" dirty="0" smtClean="0">
                <a:solidFill>
                  <a:schemeClr val="accent1">
                    <a:lumMod val="75000"/>
                  </a:schemeClr>
                </a:solidFill>
                <a:effectLst>
                  <a:outerShdw blurRad="38100" dist="38100" dir="2700000" algn="tl">
                    <a:srgbClr val="000000">
                      <a:alpha val="43137"/>
                    </a:srgbClr>
                  </a:outerShdw>
                </a:effectLst>
              </a:rPr>
              <a:t>«Орган зрения. Строение и функции глаза. Зрительный анализатор. Близорукость и дальнозоркость их предупреждение. Гигиена зрения. Первая помощь при повреждении глаз.»</a:t>
            </a:r>
            <a:br>
              <a:rPr lang="ru-RU" sz="4000" dirty="0" smtClean="0">
                <a:solidFill>
                  <a:schemeClr val="accent1">
                    <a:lumMod val="75000"/>
                  </a:schemeClr>
                </a:solidFill>
                <a:effectLst>
                  <a:outerShdw blurRad="38100" dist="38100" dir="2700000" algn="tl">
                    <a:srgbClr val="000000">
                      <a:alpha val="43137"/>
                    </a:srgbClr>
                  </a:outerShdw>
                </a:effectLst>
              </a:rPr>
            </a:br>
            <a:r>
              <a:rPr lang="ru-RU" sz="4000" i="1" dirty="0" smtClean="0">
                <a:solidFill>
                  <a:schemeClr val="accent1">
                    <a:lumMod val="75000"/>
                  </a:schemeClr>
                </a:solidFill>
                <a:effectLst>
                  <a:outerShdw blurRad="38100" dist="38100" dir="2700000" algn="tl">
                    <a:srgbClr val="000000">
                      <a:alpha val="43137"/>
                    </a:srgbClr>
                  </a:outerShdw>
                </a:effectLst>
              </a:rPr>
              <a:t>Определение остроты зрения, нахождение слепого пятна.</a:t>
            </a:r>
            <a:endParaRPr lang="ru-RU" sz="4000" dirty="0">
              <a:solidFill>
                <a:schemeClr val="accent1">
                  <a:lumMod val="75000"/>
                </a:schemeClr>
              </a:solidFill>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flipH="1" flipV="1">
            <a:off x="487681" y="3182817"/>
            <a:ext cx="45719" cy="45719"/>
          </a:xfrm>
        </p:spPr>
        <p:txBody>
          <a:bodyPr>
            <a:normAutofit fontScale="25000" lnSpcReduction="20000"/>
          </a:bodyPr>
          <a:lstStyle/>
          <a:p>
            <a:endParaRPr lang="ru-RU" dirty="0"/>
          </a:p>
        </p:txBody>
      </p:sp>
      <p:pic>
        <p:nvPicPr>
          <p:cNvPr id="5" name="Содержимое 3" descr="x_fc72d516.jpg"/>
          <p:cNvPicPr>
            <a:picLocks noChangeAspect="1"/>
          </p:cNvPicPr>
          <p:nvPr/>
        </p:nvPicPr>
        <p:blipFill>
          <a:blip r:embed="rId3" cstate="print"/>
          <a:stretch>
            <a:fillRect/>
          </a:stretch>
        </p:blipFill>
        <p:spPr>
          <a:xfrm>
            <a:off x="13929" y="0"/>
            <a:ext cx="2268916" cy="140139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57950" y="857232"/>
            <a:ext cx="2614602" cy="4082234"/>
          </a:xfrm>
        </p:spPr>
        <p:txBody>
          <a:bodyPr>
            <a:normAutofit/>
          </a:bodyPr>
          <a:lstStyle/>
          <a:p>
            <a:r>
              <a:rPr lang="ru-RU" sz="1400" b="1" dirty="0" smtClean="0"/>
              <a:t>Сосудистая оболочка</a:t>
            </a:r>
            <a:r>
              <a:rPr lang="ru-RU" sz="1400" dirty="0" smtClean="0"/>
              <a:t> — выстилает задний отдел склеры, к ней прилегает сетчатка, с которой она тесно связана. Сосудистая оболочка ответственна за кровоснабжение внутриглазных структур. При заболеваниях сетчатки очень часто вовлекается в патологический процесс. В сосудистой оболочке нет нервных окончаний, поэтому при ее заболевании не возникают боли, обычно сигнализирующие о каких-либо неполадках.</a:t>
            </a:r>
            <a:endParaRPr lang="ru-RU" sz="1400" dirty="0"/>
          </a:p>
        </p:txBody>
      </p:sp>
      <p:pic>
        <p:nvPicPr>
          <p:cNvPr id="4" name="Содержимое 3" descr="oculus1.jpg"/>
          <p:cNvPicPr>
            <a:picLocks noGrp="1" noChangeAspect="1"/>
          </p:cNvPicPr>
          <p:nvPr>
            <p:ph idx="1"/>
          </p:nvPr>
        </p:nvPicPr>
        <p:blipFill>
          <a:blip r:embed="rId2" cstate="print"/>
          <a:stretch>
            <a:fillRect/>
          </a:stretch>
        </p:blipFill>
        <p:spPr>
          <a:xfrm>
            <a:off x="0" y="571456"/>
            <a:ext cx="6107153" cy="6286544"/>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diz_glaz_1.jpg"/>
          <p:cNvPicPr>
            <a:picLocks noGrp="1" noChangeAspect="1"/>
          </p:cNvPicPr>
          <p:nvPr>
            <p:ph idx="1"/>
          </p:nvPr>
        </p:nvPicPr>
        <p:blipFill>
          <a:blip r:embed="rId2" cstate="print"/>
          <a:stretch>
            <a:fillRect/>
          </a:stretch>
        </p:blipFill>
        <p:spPr>
          <a:xfrm>
            <a:off x="285720" y="1142984"/>
            <a:ext cx="8665923" cy="5214974"/>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74041465_b_20090901200715.jpg"/>
          <p:cNvPicPr>
            <a:picLocks noGrp="1" noChangeAspect="1"/>
          </p:cNvPicPr>
          <p:nvPr>
            <p:ph idx="1"/>
          </p:nvPr>
        </p:nvPicPr>
        <p:blipFill>
          <a:blip r:embed="rId2" cstate="print"/>
          <a:stretch>
            <a:fillRect/>
          </a:stretch>
        </p:blipFill>
        <p:spPr>
          <a:xfrm>
            <a:off x="986637" y="571480"/>
            <a:ext cx="7184884" cy="6045567"/>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clip_image020.jpg"/>
          <p:cNvPicPr>
            <a:picLocks noGrp="1" noChangeAspect="1"/>
          </p:cNvPicPr>
          <p:nvPr>
            <p:ph idx="1"/>
          </p:nvPr>
        </p:nvPicPr>
        <p:blipFill>
          <a:blip r:embed="rId2" cstate="print"/>
          <a:stretch>
            <a:fillRect/>
          </a:stretch>
        </p:blipFill>
        <p:spPr>
          <a:xfrm>
            <a:off x="928662" y="778712"/>
            <a:ext cx="7215238" cy="6079288"/>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14910" y="571480"/>
            <a:ext cx="3929090" cy="5715040"/>
          </a:xfrm>
        </p:spPr>
        <p:txBody>
          <a:bodyPr>
            <a:normAutofit/>
          </a:bodyPr>
          <a:lstStyle/>
          <a:p>
            <a:r>
              <a:rPr lang="ru-RU" sz="1600" b="1" dirty="0" smtClean="0">
                <a:solidFill>
                  <a:schemeClr val="bg2"/>
                </a:solidFill>
                <a:effectLst>
                  <a:outerShdw blurRad="38100" dist="38100" dir="2700000" algn="tl">
                    <a:srgbClr val="000000">
                      <a:alpha val="43137"/>
                    </a:srgbClr>
                  </a:outerShdw>
                </a:effectLst>
              </a:rPr>
              <a:t>Глаз</a:t>
            </a:r>
            <a:r>
              <a:rPr lang="ru-RU" sz="1600" dirty="0" smtClean="0">
                <a:solidFill>
                  <a:schemeClr val="bg2"/>
                </a:solidFill>
                <a:effectLst>
                  <a:outerShdw blurRad="38100" dist="38100" dir="2700000" algn="tl">
                    <a:srgbClr val="000000">
                      <a:alpha val="43137"/>
                    </a:srgbClr>
                  </a:outerShdw>
                </a:effectLst>
              </a:rPr>
              <a:t> (лат. </a:t>
            </a:r>
            <a:r>
              <a:rPr lang="ru-RU" sz="1600" i="1" dirty="0" smtClean="0">
                <a:solidFill>
                  <a:schemeClr val="bg2"/>
                </a:solidFill>
                <a:effectLst>
                  <a:outerShdw blurRad="38100" dist="38100" dir="2700000" algn="tl">
                    <a:srgbClr val="000000">
                      <a:alpha val="43137"/>
                    </a:srgbClr>
                  </a:outerShdw>
                </a:effectLst>
              </a:rPr>
              <a:t>oculus</a:t>
            </a:r>
            <a:r>
              <a:rPr lang="ru-RU" sz="1600" dirty="0" smtClean="0">
                <a:solidFill>
                  <a:schemeClr val="bg2"/>
                </a:solidFill>
                <a:effectLst>
                  <a:outerShdw blurRad="38100" dist="38100" dir="2700000" algn="tl">
                    <a:srgbClr val="000000">
                      <a:alpha val="43137"/>
                    </a:srgbClr>
                  </a:outerShdw>
                </a:effectLst>
              </a:rPr>
              <a:t>) — сенсорный орган (орган зрительной системы) человека и животных, обладающий способностью воспринимать электромагнитное излучение в световом диапазоне длин волн и обеспечивающий функцию зрения.</a:t>
            </a:r>
            <a:br>
              <a:rPr lang="ru-RU" sz="1600" dirty="0" smtClean="0">
                <a:solidFill>
                  <a:schemeClr val="bg2"/>
                </a:solidFill>
                <a:effectLst>
                  <a:outerShdw blurRad="38100" dist="38100" dir="2700000" algn="tl">
                    <a:srgbClr val="000000">
                      <a:alpha val="43137"/>
                    </a:srgbClr>
                  </a:outerShdw>
                </a:effectLst>
              </a:rPr>
            </a:br>
            <a:r>
              <a:rPr lang="ru-RU" sz="1600" dirty="0" smtClean="0">
                <a:solidFill>
                  <a:schemeClr val="bg2"/>
                </a:solidFill>
                <a:effectLst>
                  <a:outerShdw blurRad="38100" dist="38100" dir="2700000" algn="tl">
                    <a:srgbClr val="000000">
                      <a:alpha val="43137"/>
                    </a:srgbClr>
                  </a:outerShdw>
                </a:effectLst>
              </a:rPr>
              <a:t/>
            </a:r>
            <a:br>
              <a:rPr lang="ru-RU" sz="1600" dirty="0" smtClean="0">
                <a:solidFill>
                  <a:schemeClr val="bg2"/>
                </a:solidFill>
                <a:effectLst>
                  <a:outerShdw blurRad="38100" dist="38100" dir="2700000" algn="tl">
                    <a:srgbClr val="000000">
                      <a:alpha val="43137"/>
                    </a:srgbClr>
                  </a:outerShdw>
                </a:effectLst>
              </a:rPr>
            </a:br>
            <a:r>
              <a:rPr lang="ru-RU" sz="1600" dirty="0" smtClean="0">
                <a:solidFill>
                  <a:schemeClr val="bg2"/>
                </a:solidFill>
                <a:effectLst>
                  <a:outerShdw blurRad="38100" dist="38100" dir="2700000" algn="tl">
                    <a:srgbClr val="000000">
                      <a:alpha val="43137"/>
                    </a:srgbClr>
                  </a:outerShdw>
                </a:effectLst>
              </a:rPr>
              <a:t/>
            </a:r>
            <a:br>
              <a:rPr lang="ru-RU" sz="1600" dirty="0" smtClean="0">
                <a:solidFill>
                  <a:schemeClr val="bg2"/>
                </a:solidFill>
                <a:effectLst>
                  <a:outerShdw blurRad="38100" dist="38100" dir="2700000" algn="tl">
                    <a:srgbClr val="000000">
                      <a:alpha val="43137"/>
                    </a:srgbClr>
                  </a:outerShdw>
                </a:effectLst>
              </a:rPr>
            </a:br>
            <a:r>
              <a:rPr lang="ru-RU" sz="1600" b="1" dirty="0" smtClean="0">
                <a:solidFill>
                  <a:schemeClr val="accent2">
                    <a:lumMod val="75000"/>
                  </a:schemeClr>
                </a:solidFill>
              </a:rPr>
              <a:t>Основные функции глаза:</a:t>
            </a:r>
            <a:br>
              <a:rPr lang="ru-RU" sz="1600" b="1" dirty="0" smtClean="0">
                <a:solidFill>
                  <a:schemeClr val="accent2">
                    <a:lumMod val="75000"/>
                  </a:schemeClr>
                </a:solidFill>
              </a:rPr>
            </a:br>
            <a:r>
              <a:rPr lang="ru-RU" sz="1600" b="1" dirty="0" smtClean="0">
                <a:solidFill>
                  <a:schemeClr val="accent2">
                    <a:lumMod val="75000"/>
                  </a:schemeClr>
                </a:solidFill>
              </a:rPr>
              <a:t/>
            </a:r>
            <a:br>
              <a:rPr lang="ru-RU" sz="1600" b="1" dirty="0" smtClean="0">
                <a:solidFill>
                  <a:schemeClr val="accent2">
                    <a:lumMod val="75000"/>
                  </a:schemeClr>
                </a:solidFill>
              </a:rPr>
            </a:br>
            <a:r>
              <a:rPr lang="ru-RU" sz="1600" b="1" dirty="0" smtClean="0">
                <a:solidFill>
                  <a:schemeClr val="accent2">
                    <a:lumMod val="75000"/>
                  </a:schemeClr>
                </a:solidFill>
              </a:rPr>
              <a:t>1.</a:t>
            </a:r>
            <a:r>
              <a:rPr lang="ru-RU" sz="1600" dirty="0" smtClean="0">
                <a:solidFill>
                  <a:schemeClr val="accent2">
                    <a:lumMod val="75000"/>
                  </a:schemeClr>
                </a:solidFill>
              </a:rPr>
              <a:t>оптическая система, проецирующая изображение;</a:t>
            </a:r>
            <a:br>
              <a:rPr lang="ru-RU" sz="1600" dirty="0" smtClean="0">
                <a:solidFill>
                  <a:schemeClr val="accent2">
                    <a:lumMod val="75000"/>
                  </a:schemeClr>
                </a:solidFill>
              </a:rPr>
            </a:br>
            <a:r>
              <a:rPr lang="ru-RU" sz="1600" dirty="0" smtClean="0">
                <a:solidFill>
                  <a:schemeClr val="accent2">
                    <a:lumMod val="75000"/>
                  </a:schemeClr>
                </a:solidFill>
              </a:rPr>
              <a:t/>
            </a:r>
            <a:br>
              <a:rPr lang="ru-RU" sz="1600" dirty="0" smtClean="0">
                <a:solidFill>
                  <a:schemeClr val="accent2">
                    <a:lumMod val="75000"/>
                  </a:schemeClr>
                </a:solidFill>
              </a:rPr>
            </a:br>
            <a:r>
              <a:rPr lang="ru-RU" sz="1600" dirty="0" smtClean="0">
                <a:solidFill>
                  <a:schemeClr val="accent2">
                    <a:lumMod val="75000"/>
                  </a:schemeClr>
                </a:solidFill>
              </a:rPr>
              <a:t>2.система, воспринимающая и "кодирующая" полученную информацию для головного мозга;</a:t>
            </a:r>
            <a:br>
              <a:rPr lang="ru-RU" sz="1600" dirty="0" smtClean="0">
                <a:solidFill>
                  <a:schemeClr val="accent2">
                    <a:lumMod val="75000"/>
                  </a:schemeClr>
                </a:solidFill>
              </a:rPr>
            </a:br>
            <a:r>
              <a:rPr lang="ru-RU" sz="1600" dirty="0" smtClean="0">
                <a:solidFill>
                  <a:schemeClr val="accent2">
                    <a:lumMod val="75000"/>
                  </a:schemeClr>
                </a:solidFill>
              </a:rPr>
              <a:t/>
            </a:r>
            <a:br>
              <a:rPr lang="ru-RU" sz="1600" dirty="0" smtClean="0">
                <a:solidFill>
                  <a:schemeClr val="accent2">
                    <a:lumMod val="75000"/>
                  </a:schemeClr>
                </a:solidFill>
              </a:rPr>
            </a:br>
            <a:r>
              <a:rPr lang="ru-RU" sz="1600" dirty="0" smtClean="0">
                <a:solidFill>
                  <a:schemeClr val="accent2">
                    <a:lumMod val="75000"/>
                  </a:schemeClr>
                </a:solidFill>
              </a:rPr>
              <a:t>3."обслуживающая" система жизнеобеспечения.</a:t>
            </a:r>
            <a:r>
              <a:rPr lang="ru-RU" sz="1600" dirty="0" smtClean="0"/>
              <a:t/>
            </a:r>
            <a:br>
              <a:rPr lang="ru-RU" sz="1600" dirty="0" smtClean="0"/>
            </a:br>
            <a:endParaRPr lang="ru-RU" sz="1600" dirty="0">
              <a:solidFill>
                <a:schemeClr val="bg2"/>
              </a:solidFill>
              <a:effectLst>
                <a:outerShdw blurRad="38100" dist="38100" dir="2700000" algn="tl">
                  <a:srgbClr val="000000">
                    <a:alpha val="43137"/>
                  </a:srgbClr>
                </a:outerShdw>
              </a:effectLst>
            </a:endParaRPr>
          </a:p>
        </p:txBody>
      </p:sp>
      <p:pic>
        <p:nvPicPr>
          <p:cNvPr id="4" name="Содержимое 3" descr="x_fc72d516.jpg"/>
          <p:cNvPicPr>
            <a:picLocks noGrp="1" noChangeAspect="1"/>
          </p:cNvPicPr>
          <p:nvPr>
            <p:ph idx="1"/>
          </p:nvPr>
        </p:nvPicPr>
        <p:blipFill>
          <a:blip r:embed="rId2" cstate="print"/>
          <a:stretch>
            <a:fillRect/>
          </a:stretch>
        </p:blipFill>
        <p:spPr>
          <a:xfrm>
            <a:off x="142844" y="1928802"/>
            <a:ext cx="4917705" cy="3429024"/>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57950" y="785794"/>
            <a:ext cx="2643206" cy="3929090"/>
          </a:xfrm>
        </p:spPr>
        <p:txBody>
          <a:bodyPr>
            <a:normAutofit/>
          </a:bodyPr>
          <a:lstStyle/>
          <a:p>
            <a:r>
              <a:rPr lang="ru-RU" sz="1800" b="1" dirty="0" smtClean="0">
                <a:effectLst>
                  <a:outerShdw blurRad="38100" dist="38100" dir="2700000" algn="tl">
                    <a:srgbClr val="000000">
                      <a:alpha val="43137"/>
                    </a:srgbClr>
                  </a:outerShdw>
                </a:effectLst>
              </a:rPr>
              <a:t>Глаз состоит из:</a:t>
            </a:r>
            <a:r>
              <a:rPr lang="ru-RU" sz="1600" dirty="0" smtClean="0">
                <a:effectLst>
                  <a:outerShdw blurRad="38100" dist="38100" dir="2700000" algn="tl">
                    <a:srgbClr val="000000">
                      <a:alpha val="43137"/>
                    </a:srgbClr>
                  </a:outerShdw>
                </a:effectLst>
              </a:rPr>
              <a:t/>
            </a:r>
            <a:br>
              <a:rPr lang="ru-RU" sz="1600" dirty="0" smtClean="0">
                <a:effectLst>
                  <a:outerShdw blurRad="38100" dist="38100" dir="2700000" algn="tl">
                    <a:srgbClr val="000000">
                      <a:alpha val="43137"/>
                    </a:srgbClr>
                  </a:outerShdw>
                </a:effectLst>
              </a:rPr>
            </a:br>
            <a:r>
              <a:rPr lang="ru-RU" sz="1600" dirty="0" smtClean="0">
                <a:effectLst>
                  <a:outerShdw blurRad="38100" dist="38100" dir="2700000" algn="tl">
                    <a:srgbClr val="000000">
                      <a:alpha val="43137"/>
                    </a:srgbClr>
                  </a:outerShdw>
                </a:effectLst>
              </a:rPr>
              <a:t>1. роговицы;</a:t>
            </a:r>
            <a:br>
              <a:rPr lang="ru-RU" sz="1600" dirty="0" smtClean="0">
                <a:effectLst>
                  <a:outerShdw blurRad="38100" dist="38100" dir="2700000" algn="tl">
                    <a:srgbClr val="000000">
                      <a:alpha val="43137"/>
                    </a:srgbClr>
                  </a:outerShdw>
                </a:effectLst>
              </a:rPr>
            </a:br>
            <a:r>
              <a:rPr lang="ru-RU" sz="1600" dirty="0" smtClean="0">
                <a:effectLst>
                  <a:outerShdw blurRad="38100" dist="38100" dir="2700000" algn="tl">
                    <a:srgbClr val="000000">
                      <a:alpha val="43137"/>
                    </a:srgbClr>
                  </a:outerShdw>
                </a:effectLst>
              </a:rPr>
              <a:t>2. передней камеры глаза;</a:t>
            </a:r>
            <a:br>
              <a:rPr lang="ru-RU" sz="1600" dirty="0" smtClean="0">
                <a:effectLst>
                  <a:outerShdw blurRad="38100" dist="38100" dir="2700000" algn="tl">
                    <a:srgbClr val="000000">
                      <a:alpha val="43137"/>
                    </a:srgbClr>
                  </a:outerShdw>
                </a:effectLst>
              </a:rPr>
            </a:br>
            <a:r>
              <a:rPr lang="ru-RU" sz="1600" dirty="0" smtClean="0">
                <a:effectLst>
                  <a:outerShdw blurRad="38100" dist="38100" dir="2700000" algn="tl">
                    <a:srgbClr val="000000">
                      <a:alpha val="43137"/>
                    </a:srgbClr>
                  </a:outerShdw>
                </a:effectLst>
              </a:rPr>
              <a:t>3. радужки;</a:t>
            </a:r>
            <a:br>
              <a:rPr lang="ru-RU" sz="1600" dirty="0" smtClean="0">
                <a:effectLst>
                  <a:outerShdw blurRad="38100" dist="38100" dir="2700000" algn="tl">
                    <a:srgbClr val="000000">
                      <a:alpha val="43137"/>
                    </a:srgbClr>
                  </a:outerShdw>
                </a:effectLst>
              </a:rPr>
            </a:br>
            <a:r>
              <a:rPr lang="ru-RU" sz="1600" dirty="0" smtClean="0">
                <a:effectLst>
                  <a:outerShdw blurRad="38100" dist="38100" dir="2700000" algn="tl">
                    <a:srgbClr val="000000">
                      <a:alpha val="43137"/>
                    </a:srgbClr>
                  </a:outerShdw>
                </a:effectLst>
              </a:rPr>
              <a:t>4. зрачка;</a:t>
            </a:r>
            <a:br>
              <a:rPr lang="ru-RU" sz="1600" dirty="0" smtClean="0">
                <a:effectLst>
                  <a:outerShdw blurRad="38100" dist="38100" dir="2700000" algn="tl">
                    <a:srgbClr val="000000">
                      <a:alpha val="43137"/>
                    </a:srgbClr>
                  </a:outerShdw>
                </a:effectLst>
              </a:rPr>
            </a:br>
            <a:r>
              <a:rPr lang="ru-RU" sz="1600" dirty="0" smtClean="0">
                <a:effectLst>
                  <a:outerShdw blurRad="38100" dist="38100" dir="2700000" algn="tl">
                    <a:srgbClr val="000000">
                      <a:alpha val="43137"/>
                    </a:srgbClr>
                  </a:outerShdw>
                </a:effectLst>
              </a:rPr>
              <a:t>5. хрусталика;</a:t>
            </a:r>
            <a:br>
              <a:rPr lang="ru-RU" sz="1600" dirty="0" smtClean="0">
                <a:effectLst>
                  <a:outerShdw blurRad="38100" dist="38100" dir="2700000" algn="tl">
                    <a:srgbClr val="000000">
                      <a:alpha val="43137"/>
                    </a:srgbClr>
                  </a:outerShdw>
                </a:effectLst>
              </a:rPr>
            </a:br>
            <a:r>
              <a:rPr lang="ru-RU" sz="1600" dirty="0" smtClean="0">
                <a:effectLst>
                  <a:outerShdw blurRad="38100" dist="38100" dir="2700000" algn="tl">
                    <a:srgbClr val="000000">
                      <a:alpha val="43137"/>
                    </a:srgbClr>
                  </a:outerShdw>
                </a:effectLst>
              </a:rPr>
              <a:t>6. ресничного пояска;</a:t>
            </a:r>
            <a:br>
              <a:rPr lang="ru-RU" sz="1600" dirty="0" smtClean="0">
                <a:effectLst>
                  <a:outerShdw blurRad="38100" dist="38100" dir="2700000" algn="tl">
                    <a:srgbClr val="000000">
                      <a:alpha val="43137"/>
                    </a:srgbClr>
                  </a:outerShdw>
                </a:effectLst>
              </a:rPr>
            </a:br>
            <a:r>
              <a:rPr lang="ru-RU" sz="1600" dirty="0" smtClean="0">
                <a:effectLst>
                  <a:outerShdw blurRad="38100" dist="38100" dir="2700000" algn="tl">
                    <a:srgbClr val="000000">
                      <a:alpha val="43137"/>
                    </a:srgbClr>
                  </a:outerShdw>
                </a:effectLst>
              </a:rPr>
              <a:t>7. стекловидного тела;</a:t>
            </a:r>
            <a:br>
              <a:rPr lang="ru-RU" sz="1600" dirty="0" smtClean="0">
                <a:effectLst>
                  <a:outerShdw blurRad="38100" dist="38100" dir="2700000" algn="tl">
                    <a:srgbClr val="000000">
                      <a:alpha val="43137"/>
                    </a:srgbClr>
                  </a:outerShdw>
                </a:effectLst>
              </a:rPr>
            </a:br>
            <a:r>
              <a:rPr lang="ru-RU" sz="1600" dirty="0" smtClean="0">
                <a:effectLst>
                  <a:outerShdw blurRad="38100" dist="38100" dir="2700000" algn="tl">
                    <a:srgbClr val="000000">
                      <a:alpha val="43137"/>
                    </a:srgbClr>
                  </a:outerShdw>
                </a:effectLst>
              </a:rPr>
              <a:t>8. сетчатки;</a:t>
            </a:r>
            <a:br>
              <a:rPr lang="ru-RU" sz="1600" dirty="0" smtClean="0">
                <a:effectLst>
                  <a:outerShdw blurRad="38100" dist="38100" dir="2700000" algn="tl">
                    <a:srgbClr val="000000">
                      <a:alpha val="43137"/>
                    </a:srgbClr>
                  </a:outerShdw>
                </a:effectLst>
              </a:rPr>
            </a:br>
            <a:r>
              <a:rPr lang="ru-RU" sz="1600" dirty="0" smtClean="0">
                <a:effectLst>
                  <a:outerShdw blurRad="38100" dist="38100" dir="2700000" algn="tl">
                    <a:srgbClr val="000000">
                      <a:alpha val="43137"/>
                    </a:srgbClr>
                  </a:outerShdw>
                </a:effectLst>
              </a:rPr>
              <a:t>9. склеры;</a:t>
            </a:r>
            <a:br>
              <a:rPr lang="ru-RU" sz="1600" dirty="0" smtClean="0">
                <a:effectLst>
                  <a:outerShdw blurRad="38100" dist="38100" dir="2700000" algn="tl">
                    <a:srgbClr val="000000">
                      <a:alpha val="43137"/>
                    </a:srgbClr>
                  </a:outerShdw>
                </a:effectLst>
              </a:rPr>
            </a:br>
            <a:r>
              <a:rPr lang="ru-RU" sz="1600" dirty="0" smtClean="0">
                <a:effectLst>
                  <a:outerShdw blurRad="38100" dist="38100" dir="2700000" algn="tl">
                    <a:srgbClr val="000000">
                      <a:alpha val="43137"/>
                    </a:srgbClr>
                  </a:outerShdw>
                </a:effectLst>
              </a:rPr>
              <a:t>10. сосудистой оболочки;</a:t>
            </a:r>
            <a:br>
              <a:rPr lang="ru-RU" sz="1600" dirty="0" smtClean="0">
                <a:effectLst>
                  <a:outerShdw blurRad="38100" dist="38100" dir="2700000" algn="tl">
                    <a:srgbClr val="000000">
                      <a:alpha val="43137"/>
                    </a:srgbClr>
                  </a:outerShdw>
                </a:effectLst>
              </a:rPr>
            </a:br>
            <a:r>
              <a:rPr lang="ru-RU" sz="1600" dirty="0" smtClean="0">
                <a:effectLst>
                  <a:outerShdw blurRad="38100" dist="38100" dir="2700000" algn="tl">
                    <a:srgbClr val="000000">
                      <a:alpha val="43137"/>
                    </a:srgbClr>
                  </a:outerShdw>
                </a:effectLst>
              </a:rPr>
              <a:t>11. зрительного нерва</a:t>
            </a:r>
            <a:endParaRPr lang="ru-RU" sz="1600" dirty="0">
              <a:effectLst>
                <a:outerShdw blurRad="38100" dist="38100" dir="2700000" algn="tl">
                  <a:srgbClr val="000000">
                    <a:alpha val="43137"/>
                  </a:srgbClr>
                </a:outerShdw>
              </a:effectLst>
            </a:endParaRPr>
          </a:p>
        </p:txBody>
      </p:sp>
      <p:pic>
        <p:nvPicPr>
          <p:cNvPr id="4" name="Содержимое 3" descr="eye-771.jpg"/>
          <p:cNvPicPr>
            <a:picLocks noGrp="1" noChangeAspect="1"/>
          </p:cNvPicPr>
          <p:nvPr>
            <p:ph idx="1"/>
          </p:nvPr>
        </p:nvPicPr>
        <p:blipFill>
          <a:blip r:embed="rId2" cstate="print"/>
          <a:stretch>
            <a:fillRect/>
          </a:stretch>
        </p:blipFill>
        <p:spPr>
          <a:xfrm>
            <a:off x="66526" y="1142984"/>
            <a:ext cx="6219986" cy="4429156"/>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14876" y="857232"/>
            <a:ext cx="4286280" cy="5500726"/>
          </a:xfrm>
        </p:spPr>
        <p:txBody>
          <a:bodyPr>
            <a:normAutofit fontScale="90000"/>
          </a:bodyPr>
          <a:lstStyle/>
          <a:p>
            <a:r>
              <a:rPr lang="ru-RU" sz="1400" b="1" dirty="0" smtClean="0">
                <a:solidFill>
                  <a:schemeClr val="bg2"/>
                </a:solidFill>
                <a:effectLst>
                  <a:outerShdw blurRad="38100" dist="38100" dir="2700000" algn="tl">
                    <a:srgbClr val="000000">
                      <a:alpha val="43137"/>
                    </a:srgbClr>
                  </a:outerShdw>
                </a:effectLst>
              </a:rPr>
              <a:t> </a:t>
            </a:r>
            <a:r>
              <a:rPr lang="ru-RU" sz="1600" b="1" dirty="0" smtClean="0">
                <a:solidFill>
                  <a:schemeClr val="bg2"/>
                </a:solidFill>
                <a:effectLst>
                  <a:outerShdw blurRad="38100" dist="38100" dir="2700000" algn="tl">
                    <a:srgbClr val="000000">
                      <a:alpha val="43137"/>
                    </a:srgbClr>
                  </a:outerShdw>
                </a:effectLst>
              </a:rPr>
              <a:t> </a:t>
            </a:r>
            <a:r>
              <a:rPr lang="ru-RU" sz="2200" b="1" dirty="0" smtClean="0">
                <a:solidFill>
                  <a:schemeClr val="bg2"/>
                </a:solidFill>
                <a:effectLst>
                  <a:outerShdw blurRad="38100" dist="38100" dir="2700000" algn="tl">
                    <a:srgbClr val="000000">
                      <a:alpha val="43137"/>
                    </a:srgbClr>
                  </a:outerShdw>
                </a:effectLst>
              </a:rPr>
              <a:t>Роговица</a:t>
            </a:r>
            <a:r>
              <a:rPr lang="ru-RU" sz="2200" dirty="0" smtClean="0">
                <a:solidFill>
                  <a:schemeClr val="bg2"/>
                </a:solidFill>
                <a:effectLst>
                  <a:outerShdw blurRad="38100" dist="38100" dir="2700000" algn="tl">
                    <a:srgbClr val="000000">
                      <a:alpha val="43137"/>
                    </a:srgbClr>
                  </a:outerShdw>
                </a:effectLst>
              </a:rPr>
              <a:t> </a:t>
            </a:r>
            <a:r>
              <a:rPr lang="ru-RU" sz="1400" dirty="0" smtClean="0">
                <a:solidFill>
                  <a:schemeClr val="bg2"/>
                </a:solidFill>
                <a:effectLst>
                  <a:outerShdw blurRad="38100" dist="38100" dir="2700000" algn="tl">
                    <a:srgbClr val="000000">
                      <a:alpha val="43137"/>
                    </a:srgbClr>
                  </a:outerShdw>
                </a:effectLst>
              </a:rPr>
              <a:t>— прозрачная оболочка, покрывающая переднюю часть глаза. В ней отсутствуют кровеносные сосуды, она имеет большую преломляющую силу. Входит в оптическую систему глаза. Роговица граничит с непрозрачной внешней оболочкой глаза — склерой.</a:t>
            </a:r>
            <a:br>
              <a:rPr lang="ru-RU" sz="1400" dirty="0" smtClean="0">
                <a:solidFill>
                  <a:schemeClr val="bg2"/>
                </a:solidFill>
                <a:effectLst>
                  <a:outerShdw blurRad="38100" dist="38100" dir="2700000" algn="tl">
                    <a:srgbClr val="000000">
                      <a:alpha val="43137"/>
                    </a:srgbClr>
                  </a:outerShdw>
                </a:effectLst>
              </a:rPr>
            </a:br>
            <a:r>
              <a:rPr lang="ru-RU" sz="1400" dirty="0" smtClean="0">
                <a:solidFill>
                  <a:schemeClr val="bg2"/>
                </a:solidFill>
                <a:effectLst>
                  <a:outerShdw blurRad="38100" dist="38100" dir="2700000" algn="tl">
                    <a:srgbClr val="000000">
                      <a:alpha val="43137"/>
                    </a:srgbClr>
                  </a:outerShdw>
                </a:effectLst>
              </a:rPr>
              <a:t/>
            </a:r>
            <a:br>
              <a:rPr lang="ru-RU" sz="1400" dirty="0" smtClean="0">
                <a:solidFill>
                  <a:schemeClr val="bg2"/>
                </a:solidFill>
                <a:effectLst>
                  <a:outerShdw blurRad="38100" dist="38100" dir="2700000" algn="tl">
                    <a:srgbClr val="000000">
                      <a:alpha val="43137"/>
                    </a:srgbClr>
                  </a:outerShdw>
                </a:effectLst>
              </a:rPr>
            </a:br>
            <a:r>
              <a:rPr lang="ru-RU" sz="1400" dirty="0" smtClean="0"/>
              <a:t>  Роговица у человека занимает примерно 1/16 площади наружной оболочки глаза. Она имеет вид выпукло-вогнутой линзы, обращённой вогнутой частью назад. Диаметр роговицы является почти абсолютной константой и составляет 10±0,56 мм, однако вертикальный размер обычно на 0,5—1 мм меньше горизонтального. Толщина роговицы в центральной части 0,52—0,6 мм, по краям — 1—1,2 мм. Показатель преломления вещества роговицы 1,37, преломляющая сила — 40 дптр. Радиус кривизны роговицы составляет около 7,8 мм.</a:t>
            </a:r>
            <a:br>
              <a:rPr lang="ru-RU" sz="1400" dirty="0" smtClean="0"/>
            </a:br>
            <a:r>
              <a:rPr lang="ru-RU" sz="1400" dirty="0" smtClean="0"/>
              <a:t/>
            </a:r>
            <a:br>
              <a:rPr lang="ru-RU" sz="1400" dirty="0" smtClean="0"/>
            </a:br>
            <a:r>
              <a:rPr lang="ru-RU" sz="1600" b="1" dirty="0" smtClean="0"/>
              <a:t>Строение роговицы:</a:t>
            </a:r>
            <a:r>
              <a:rPr lang="ru-RU" sz="1600" dirty="0" smtClean="0"/>
              <a:t/>
            </a:r>
            <a:br>
              <a:rPr lang="ru-RU" sz="1600" dirty="0" smtClean="0"/>
            </a:br>
            <a:r>
              <a:rPr lang="ru-RU" sz="1600" dirty="0" smtClean="0"/>
              <a:t> </a:t>
            </a:r>
            <a:r>
              <a:rPr lang="ru-RU" sz="1400" dirty="0" smtClean="0"/>
              <a:t>1. поверхностный слой;</a:t>
            </a:r>
            <a:br>
              <a:rPr lang="ru-RU" sz="1400" dirty="0" smtClean="0"/>
            </a:br>
            <a:r>
              <a:rPr lang="ru-RU" sz="1400" dirty="0" smtClean="0"/>
              <a:t> 2. передняя пограничная пластинка;</a:t>
            </a:r>
            <a:br>
              <a:rPr lang="ru-RU" sz="1400" dirty="0" smtClean="0"/>
            </a:br>
            <a:r>
              <a:rPr lang="ru-RU" sz="1400" dirty="0" smtClean="0"/>
              <a:t> 3. собственное вещество роговицы;</a:t>
            </a:r>
            <a:br>
              <a:rPr lang="ru-RU" sz="1400" dirty="0" smtClean="0"/>
            </a:br>
            <a:r>
              <a:rPr lang="ru-RU" sz="1400" dirty="0" smtClean="0"/>
              <a:t> 4. задняя пограничная эластичная пластинка;</a:t>
            </a:r>
            <a:br>
              <a:rPr lang="ru-RU" sz="1400" dirty="0" smtClean="0"/>
            </a:br>
            <a:r>
              <a:rPr lang="ru-RU" sz="1400" dirty="0" smtClean="0"/>
              <a:t> 5. эндотелий.</a:t>
            </a:r>
            <a:br>
              <a:rPr lang="ru-RU" sz="1400" dirty="0" smtClean="0"/>
            </a:br>
            <a:endParaRPr lang="ru-RU" sz="1400" dirty="0">
              <a:solidFill>
                <a:schemeClr val="bg2"/>
              </a:solidFill>
              <a:effectLst>
                <a:outerShdw blurRad="38100" dist="38100" dir="2700000" algn="tl">
                  <a:srgbClr val="000000">
                    <a:alpha val="43137"/>
                  </a:srgbClr>
                </a:outerShdw>
              </a:effectLst>
            </a:endParaRPr>
          </a:p>
        </p:txBody>
      </p:sp>
      <p:pic>
        <p:nvPicPr>
          <p:cNvPr id="4" name="Содержимое 3" descr="81938.jpg"/>
          <p:cNvPicPr>
            <a:picLocks noGrp="1" noChangeAspect="1"/>
          </p:cNvPicPr>
          <p:nvPr>
            <p:ph idx="1"/>
          </p:nvPr>
        </p:nvPicPr>
        <p:blipFill>
          <a:blip r:embed="rId2" cstate="print"/>
          <a:stretch>
            <a:fillRect/>
          </a:stretch>
        </p:blipFill>
        <p:spPr>
          <a:xfrm>
            <a:off x="118244" y="2214554"/>
            <a:ext cx="4513840" cy="3357586"/>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142984"/>
            <a:ext cx="4686304" cy="5143536"/>
          </a:xfrm>
        </p:spPr>
        <p:txBody>
          <a:bodyPr/>
          <a:lstStyle/>
          <a:p>
            <a:endParaRPr lang="ru-RU" dirty="0"/>
          </a:p>
        </p:txBody>
      </p:sp>
      <p:sp>
        <p:nvSpPr>
          <p:cNvPr id="3" name="Содержимое 2"/>
          <p:cNvSpPr>
            <a:spLocks noGrp="1"/>
          </p:cNvSpPr>
          <p:nvPr>
            <p:ph idx="1"/>
          </p:nvPr>
        </p:nvSpPr>
        <p:spPr>
          <a:xfrm>
            <a:off x="5286380" y="1142984"/>
            <a:ext cx="3643338" cy="5181616"/>
          </a:xfrm>
        </p:spPr>
        <p:txBody>
          <a:bodyPr>
            <a:normAutofit/>
          </a:bodyPr>
          <a:lstStyle/>
          <a:p>
            <a:pPr algn="just">
              <a:buNone/>
            </a:pPr>
            <a:r>
              <a:rPr lang="ru-RU" sz="1800" b="1" dirty="0" smtClean="0">
                <a:solidFill>
                  <a:schemeClr val="bg2"/>
                </a:solidFill>
                <a:effectLst>
                  <a:outerShdw blurRad="38100" dist="38100" dir="2700000" algn="tl">
                    <a:srgbClr val="000000">
                      <a:alpha val="43137"/>
                    </a:srgbClr>
                  </a:outerShdw>
                </a:effectLst>
              </a:rPr>
              <a:t>Радужка</a:t>
            </a:r>
            <a:r>
              <a:rPr lang="ru-RU" sz="1400" dirty="0" smtClean="0">
                <a:solidFill>
                  <a:schemeClr val="bg2"/>
                </a:solidFill>
                <a:effectLst>
                  <a:outerShdw blurRad="38100" dist="38100" dir="2700000" algn="tl">
                    <a:srgbClr val="000000">
                      <a:alpha val="43137"/>
                    </a:srgbClr>
                  </a:outerShdw>
                </a:effectLst>
              </a:rPr>
              <a:t> — по форме похожа на круг с отверстием внутри (зрачком). Радужка состоит из мышц, при сокращении и расслаблении которых размеры зрачка меняются. Она входит в сосудистую оболочку глаза. Радужка отвечает за цвет глаз (если он голубой — значит, в </a:t>
            </a:r>
            <a:r>
              <a:rPr lang="ru-RU" sz="1400" dirty="0" smtClean="0">
                <a:solidFill>
                  <a:schemeClr val="bg1">
                    <a:lumMod val="95000"/>
                  </a:schemeClr>
                </a:solidFill>
                <a:effectLst>
                  <a:outerShdw blurRad="38100" dist="38100" dir="2700000" algn="tl">
                    <a:srgbClr val="000000">
                      <a:alpha val="43137"/>
                    </a:srgbClr>
                  </a:outerShdw>
                </a:effectLst>
              </a:rPr>
              <a:t>ней мало пигментных клеток, если карий — много). Выполняет ту же функцию, что диафрагма в фотоаппарате, регулируя светопоток.</a:t>
            </a:r>
          </a:p>
          <a:p>
            <a:pPr algn="just">
              <a:buNone/>
            </a:pPr>
            <a:endParaRPr lang="ru-RU" sz="1400" b="1" dirty="0" smtClean="0">
              <a:solidFill>
                <a:schemeClr val="accent3"/>
              </a:solidFill>
            </a:endParaRPr>
          </a:p>
          <a:p>
            <a:pPr algn="just">
              <a:buNone/>
            </a:pPr>
            <a:r>
              <a:rPr lang="ru-RU" sz="1400" b="1" dirty="0" smtClean="0">
                <a:solidFill>
                  <a:schemeClr val="accent3">
                    <a:lumMod val="75000"/>
                  </a:schemeClr>
                </a:solidFill>
                <a:effectLst>
                  <a:outerShdw blurRad="38100" dist="38100" dir="2700000" algn="tl">
                    <a:srgbClr val="000000">
                      <a:alpha val="43137"/>
                    </a:srgbClr>
                  </a:outerShdw>
                </a:effectLst>
              </a:rPr>
              <a:t>Зрачок</a:t>
            </a:r>
            <a:r>
              <a:rPr lang="ru-RU" sz="1400" dirty="0" smtClean="0">
                <a:solidFill>
                  <a:schemeClr val="accent3">
                    <a:lumMod val="75000"/>
                  </a:schemeClr>
                </a:solidFill>
                <a:effectLst>
                  <a:outerShdw blurRad="38100" dist="38100" dir="2700000" algn="tl">
                    <a:srgbClr val="000000">
                      <a:alpha val="43137"/>
                    </a:srgbClr>
                  </a:outerShdw>
                </a:effectLst>
              </a:rPr>
              <a:t> — отверстие в радужке. Его размеры обычно зависят от уровня освещенности. Чем больше света, тем меньше зрачок.</a:t>
            </a:r>
            <a:endParaRPr lang="ru-RU" sz="1400" dirty="0">
              <a:solidFill>
                <a:schemeClr val="accent3">
                  <a:lumMod val="75000"/>
                </a:schemeClr>
              </a:solidFill>
              <a:effectLst>
                <a:outerShdw blurRad="38100" dist="38100" dir="2700000" algn="tl">
                  <a:srgbClr val="000000">
                    <a:alpha val="43137"/>
                  </a:srgbClr>
                </a:outerShdw>
              </a:effectLst>
            </a:endParaRPr>
          </a:p>
        </p:txBody>
      </p:sp>
      <p:pic>
        <p:nvPicPr>
          <p:cNvPr id="4" name="Рисунок 3" descr="1260280441_0-4.jpg"/>
          <p:cNvPicPr>
            <a:picLocks noChangeAspect="1"/>
          </p:cNvPicPr>
          <p:nvPr/>
        </p:nvPicPr>
        <p:blipFill>
          <a:blip r:embed="rId2" cstate="print"/>
          <a:stretch>
            <a:fillRect/>
          </a:stretch>
        </p:blipFill>
        <p:spPr>
          <a:xfrm>
            <a:off x="1357290" y="714356"/>
            <a:ext cx="2818872" cy="2714644"/>
          </a:xfrm>
          <a:prstGeom prst="rect">
            <a:avLst/>
          </a:prstGeom>
        </p:spPr>
      </p:pic>
      <p:pic>
        <p:nvPicPr>
          <p:cNvPr id="5" name="Рисунок 4" descr="c09077fca8bf4b60210c9fbedd1b9eab.jpg"/>
          <p:cNvPicPr>
            <a:picLocks noChangeAspect="1"/>
          </p:cNvPicPr>
          <p:nvPr/>
        </p:nvPicPr>
        <p:blipFill>
          <a:blip r:embed="rId3" cstate="print"/>
          <a:stretch>
            <a:fillRect/>
          </a:stretch>
        </p:blipFill>
        <p:spPr>
          <a:xfrm>
            <a:off x="392877" y="3571876"/>
            <a:ext cx="4536313" cy="314327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628" y="714356"/>
            <a:ext cx="3900486" cy="5153804"/>
          </a:xfrm>
        </p:spPr>
        <p:txBody>
          <a:bodyPr>
            <a:normAutofit/>
          </a:bodyPr>
          <a:lstStyle/>
          <a:p>
            <a:r>
              <a:rPr lang="ru-RU" sz="1800" b="1" dirty="0" smtClean="0">
                <a:solidFill>
                  <a:schemeClr val="bg2"/>
                </a:solidFill>
              </a:rPr>
              <a:t>Хрусталик</a:t>
            </a:r>
            <a:r>
              <a:rPr lang="ru-RU" sz="1800" dirty="0" smtClean="0">
                <a:solidFill>
                  <a:schemeClr val="bg2"/>
                </a:solidFill>
              </a:rPr>
              <a:t> </a:t>
            </a:r>
            <a:r>
              <a:rPr lang="ru-RU" sz="1400" dirty="0" smtClean="0">
                <a:solidFill>
                  <a:schemeClr val="bg2"/>
                </a:solidFill>
              </a:rPr>
              <a:t>— "естественная линза" глаза. Он прозрачен, эластичен — может менять свою форму, почти мгновенно "наводя фокус", за счет чего человек видит хорошо и вблизи, и вдали. Располагается в капсуле, удерживается </a:t>
            </a:r>
            <a:r>
              <a:rPr lang="ru-RU" sz="1400" b="1" dirty="0" smtClean="0">
                <a:solidFill>
                  <a:schemeClr val="bg2"/>
                </a:solidFill>
              </a:rPr>
              <a:t>ресничным пояском</a:t>
            </a:r>
            <a:r>
              <a:rPr lang="ru-RU" sz="1400" dirty="0" smtClean="0">
                <a:solidFill>
                  <a:schemeClr val="bg2"/>
                </a:solidFill>
              </a:rPr>
              <a:t>. Хрусталик, как и роговица, входит в оптическую систему глаза.</a:t>
            </a:r>
            <a:r>
              <a:rPr lang="ru-RU" sz="1400" dirty="0" smtClean="0"/>
              <a:t/>
            </a:r>
            <a:br>
              <a:rPr lang="ru-RU" sz="1400" dirty="0" smtClean="0"/>
            </a:br>
            <a:r>
              <a:rPr lang="ru-RU" sz="1400" dirty="0" smtClean="0"/>
              <a:t/>
            </a:r>
            <a:br>
              <a:rPr lang="ru-RU" sz="1400" dirty="0" smtClean="0"/>
            </a:br>
            <a:r>
              <a:rPr lang="ru-RU" sz="1800" b="1" dirty="0" smtClean="0"/>
              <a:t>Ресничный поясок</a:t>
            </a:r>
            <a:r>
              <a:rPr lang="ru-RU" sz="1800" dirty="0" smtClean="0"/>
              <a:t> </a:t>
            </a:r>
            <a:r>
              <a:rPr lang="ru-RU" sz="1400" dirty="0" smtClean="0"/>
              <a:t>- система волокон, идущих от ресничных отростков к капсуле хрусталика и прикрепляющихся в области его экватора; натяжение Р. п. при сокращении ресничной мышцы приводит к уменьшению кривизны хрусталика.</a:t>
            </a:r>
            <a:br>
              <a:rPr lang="ru-RU" sz="1400" dirty="0" smtClean="0"/>
            </a:br>
            <a:r>
              <a:rPr lang="ru-RU" sz="1400" dirty="0" smtClean="0"/>
              <a:t/>
            </a:r>
            <a:br>
              <a:rPr lang="ru-RU" sz="1400" dirty="0" smtClean="0"/>
            </a:br>
            <a:r>
              <a:rPr lang="ru-RU" sz="1800" i="1" dirty="0" err="1" smtClean="0"/>
              <a:t>Радужно-роговичный</a:t>
            </a:r>
            <a:r>
              <a:rPr lang="ru-RU" sz="1800" i="1" dirty="0" smtClean="0"/>
              <a:t> угол </a:t>
            </a:r>
            <a:r>
              <a:rPr lang="ru-RU" sz="1400" i="1" dirty="0" smtClean="0"/>
              <a:t>(схема): 1 — конъюнктива; 2 — склера; 3 — венозный синус склеры; 4 - роговица; 5 — </a:t>
            </a:r>
            <a:r>
              <a:rPr lang="ru-RU" sz="1400" i="1" dirty="0" err="1" smtClean="0"/>
              <a:t>радужно-роговичный</a:t>
            </a:r>
            <a:r>
              <a:rPr lang="ru-RU" sz="1400" i="1" dirty="0" smtClean="0"/>
              <a:t> угол; 6 - радужка; 7 — хрусталик; 8 — ресничный поясок; 9 — ресничное тело; 10 — передняя камера глаза; 11 — задняя камера глаза</a:t>
            </a:r>
            <a:endParaRPr lang="ru-RU" sz="1400" dirty="0"/>
          </a:p>
        </p:txBody>
      </p:sp>
      <p:pic>
        <p:nvPicPr>
          <p:cNvPr id="4" name="Содержимое 3" descr="14.1.jpg"/>
          <p:cNvPicPr>
            <a:picLocks noGrp="1" noChangeAspect="1"/>
          </p:cNvPicPr>
          <p:nvPr>
            <p:ph idx="1"/>
          </p:nvPr>
        </p:nvPicPr>
        <p:blipFill>
          <a:blip r:embed="rId2" cstate="print"/>
          <a:stretch>
            <a:fillRect/>
          </a:stretch>
        </p:blipFill>
        <p:spPr>
          <a:xfrm>
            <a:off x="142844" y="3571876"/>
            <a:ext cx="4786346" cy="2857520"/>
          </a:xfrm>
        </p:spPr>
      </p:pic>
      <p:pic>
        <p:nvPicPr>
          <p:cNvPr id="5" name="Рисунок 4" descr="kataraktat.jpg"/>
          <p:cNvPicPr>
            <a:picLocks noChangeAspect="1"/>
          </p:cNvPicPr>
          <p:nvPr/>
        </p:nvPicPr>
        <p:blipFill>
          <a:blip r:embed="rId3" cstate="print"/>
          <a:stretch>
            <a:fillRect/>
          </a:stretch>
        </p:blipFill>
        <p:spPr>
          <a:xfrm>
            <a:off x="428596" y="1142984"/>
            <a:ext cx="4071966" cy="2312611"/>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642918"/>
            <a:ext cx="4714908" cy="5929354"/>
          </a:xfrm>
        </p:spPr>
        <p:txBody>
          <a:bodyPr>
            <a:normAutofit/>
          </a:bodyPr>
          <a:lstStyle/>
          <a:p>
            <a:r>
              <a:rPr lang="ru-RU" sz="1400" dirty="0" smtClean="0"/>
              <a:t>строение сетчатки: 1. пигментный эпителий 2. слой палочек и колбочек 3. наружная </a:t>
            </a:r>
            <a:r>
              <a:rPr lang="ru-RU" sz="1400" dirty="0" err="1" smtClean="0"/>
              <a:t>глиальная</a:t>
            </a:r>
            <a:r>
              <a:rPr lang="ru-RU" sz="1400" dirty="0" smtClean="0"/>
              <a:t> пограничная мембрана 4. наружный зернистый слой 5. наружный сетчатый слой 6. внутренний зернистый слой 7. внутренний сетчатый слой 8. </a:t>
            </a:r>
            <a:r>
              <a:rPr lang="ru-RU" sz="1400" dirty="0" err="1" smtClean="0"/>
              <a:t>ганглионарный</a:t>
            </a:r>
            <a:r>
              <a:rPr lang="ru-RU" sz="1400" dirty="0" smtClean="0"/>
              <a:t> слой 9. слой нервных волокон 10. внутренняя </a:t>
            </a:r>
            <a:r>
              <a:rPr lang="ru-RU" sz="1400" dirty="0" err="1" smtClean="0"/>
              <a:t>глиальная</a:t>
            </a:r>
            <a:r>
              <a:rPr lang="ru-RU" sz="1400" dirty="0" smtClean="0"/>
              <a:t> пограничная мембрана</a:t>
            </a:r>
            <a:endParaRPr lang="ru-RU" sz="1400" dirty="0"/>
          </a:p>
        </p:txBody>
      </p:sp>
      <p:sp>
        <p:nvSpPr>
          <p:cNvPr id="3" name="Содержимое 2"/>
          <p:cNvSpPr>
            <a:spLocks noGrp="1"/>
          </p:cNvSpPr>
          <p:nvPr>
            <p:ph idx="1"/>
          </p:nvPr>
        </p:nvSpPr>
        <p:spPr>
          <a:xfrm>
            <a:off x="5214942" y="571480"/>
            <a:ext cx="3929058" cy="6286520"/>
          </a:xfrm>
        </p:spPr>
        <p:txBody>
          <a:bodyPr>
            <a:normAutofit fontScale="70000" lnSpcReduction="20000"/>
          </a:bodyPr>
          <a:lstStyle/>
          <a:p>
            <a:pPr>
              <a:buNone/>
            </a:pPr>
            <a:r>
              <a:rPr lang="ru-RU" b="1" dirty="0" smtClean="0">
                <a:solidFill>
                  <a:schemeClr val="bg2"/>
                </a:solidFill>
                <a:effectLst>
                  <a:outerShdw blurRad="38100" dist="38100" dir="2700000" algn="tl">
                    <a:srgbClr val="000000">
                      <a:alpha val="43137"/>
                    </a:srgbClr>
                  </a:outerShdw>
                </a:effectLst>
              </a:rPr>
              <a:t>Сетчатка</a:t>
            </a:r>
            <a:r>
              <a:rPr lang="ru-RU" dirty="0" smtClean="0">
                <a:solidFill>
                  <a:schemeClr val="bg2"/>
                </a:solidFill>
                <a:effectLst>
                  <a:outerShdw blurRad="38100" dist="38100" dir="2700000" algn="tl">
                    <a:srgbClr val="000000">
                      <a:alpha val="43137"/>
                    </a:srgbClr>
                  </a:outerShdw>
                </a:effectLst>
              </a:rPr>
              <a:t> </a:t>
            </a:r>
            <a:r>
              <a:rPr lang="ru-RU" sz="2200" dirty="0" smtClean="0">
                <a:solidFill>
                  <a:schemeClr val="bg2"/>
                </a:solidFill>
                <a:effectLst>
                  <a:outerShdw blurRad="38100" dist="38100" dir="2700000" algn="tl">
                    <a:srgbClr val="000000">
                      <a:alpha val="43137"/>
                    </a:srgbClr>
                  </a:outerShdw>
                </a:effectLst>
              </a:rPr>
              <a:t>— состоит из фоторецепторов (они чувствительны к свету) и нервных клеток. Клетки-рецепторы, расположенные в сетчатке, делятся на два вида: колбочки и палочки. В этих клетках, вырабатывающих фермент родопсин, происходит преобразование энергии света (фотонов) в электрическую энергию нервной ткани, т.е. фотохимическая реакция.</a:t>
            </a:r>
          </a:p>
          <a:p>
            <a:pPr>
              <a:buNone/>
            </a:pPr>
            <a:endParaRPr lang="ru-RU" sz="2200" dirty="0" smtClean="0">
              <a:solidFill>
                <a:schemeClr val="bg2"/>
              </a:solidFill>
            </a:endParaRPr>
          </a:p>
          <a:p>
            <a:pPr>
              <a:buNone/>
            </a:pPr>
            <a:r>
              <a:rPr lang="ru-RU" b="1" dirty="0" smtClean="0">
                <a:solidFill>
                  <a:schemeClr val="accent2"/>
                </a:solidFill>
              </a:rPr>
              <a:t>Палочки</a:t>
            </a:r>
            <a:r>
              <a:rPr lang="ru-RU" sz="2200" dirty="0" smtClean="0">
                <a:solidFill>
                  <a:schemeClr val="accent2"/>
                </a:solidFill>
              </a:rPr>
              <a:t> обладают высокой светочувствительностью и позволяют видеть при плохом освещении, также они отвечают за периферическое зрение. </a:t>
            </a:r>
            <a:r>
              <a:rPr lang="ru-RU" b="1" dirty="0" smtClean="0">
                <a:solidFill>
                  <a:schemeClr val="accent2"/>
                </a:solidFill>
              </a:rPr>
              <a:t>Колбочки</a:t>
            </a:r>
            <a:r>
              <a:rPr lang="ru-RU" dirty="0" smtClean="0">
                <a:solidFill>
                  <a:schemeClr val="accent2"/>
                </a:solidFill>
              </a:rPr>
              <a:t>,</a:t>
            </a:r>
            <a:r>
              <a:rPr lang="ru-RU" sz="2200" dirty="0" smtClean="0">
                <a:solidFill>
                  <a:schemeClr val="accent2"/>
                </a:solidFill>
              </a:rPr>
              <a:t> наоборот, требуют для своей работы большего количества света, но именно они позволяют разглядеть мелкие детали (отвечают за центральное зрение), дают возможность различать цвета. Наибольшее скопление колбочек находится в центральной ямке (макуле), отвечающей за самую высокую остроту зрения. Сетчатка прилегает к сосудистой оболочке, но на многих участках неплотно. Именно здесь она и имеет тенденцию отслаиваться при различных заболеваниях сетчатки.</a:t>
            </a:r>
          </a:p>
          <a:p>
            <a:endParaRPr lang="ru-RU" dirty="0">
              <a:solidFill>
                <a:schemeClr val="accent2"/>
              </a:solidFill>
              <a:effectLst>
                <a:outerShdw blurRad="38100" dist="38100" dir="2700000" algn="tl">
                  <a:srgbClr val="000000">
                    <a:alpha val="43137"/>
                  </a:srgbClr>
                </a:outerShdw>
              </a:effectLst>
            </a:endParaRPr>
          </a:p>
        </p:txBody>
      </p:sp>
      <p:pic>
        <p:nvPicPr>
          <p:cNvPr id="4" name="Рисунок 3" descr="сетчатка.jpg"/>
          <p:cNvPicPr>
            <a:picLocks noChangeAspect="1"/>
          </p:cNvPicPr>
          <p:nvPr/>
        </p:nvPicPr>
        <p:blipFill>
          <a:blip r:embed="rId2" cstate="print"/>
          <a:stretch>
            <a:fillRect/>
          </a:stretch>
        </p:blipFill>
        <p:spPr>
          <a:xfrm>
            <a:off x="500034" y="428604"/>
            <a:ext cx="3929090" cy="470243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24" y="704088"/>
            <a:ext cx="4714876" cy="6153912"/>
          </a:xfrm>
        </p:spPr>
        <p:txBody>
          <a:bodyPr>
            <a:normAutofit fontScale="90000"/>
          </a:bodyPr>
          <a:lstStyle/>
          <a:p>
            <a:r>
              <a:rPr lang="ru-RU" sz="2000" b="1" dirty="0" smtClean="0">
                <a:solidFill>
                  <a:schemeClr val="bg2"/>
                </a:solidFill>
              </a:rPr>
              <a:t>Стекловидное тело </a:t>
            </a:r>
            <a:r>
              <a:rPr lang="ru-RU" sz="1400" dirty="0" smtClean="0">
                <a:solidFill>
                  <a:schemeClr val="bg2"/>
                </a:solidFill>
              </a:rPr>
              <a:t>прозрачно, бесцветно, эластично, желеобразно. Располагается позади хрусталика.</a:t>
            </a:r>
            <a:r>
              <a:rPr lang="ru-RU" sz="1400" dirty="0" smtClean="0"/>
              <a:t/>
            </a:r>
            <a:br>
              <a:rPr lang="ru-RU" sz="1400" dirty="0" smtClean="0"/>
            </a:br>
            <a:r>
              <a:rPr lang="ru-RU" sz="1400" dirty="0" smtClean="0"/>
              <a:t/>
            </a:r>
            <a:br>
              <a:rPr lang="ru-RU" sz="1400" dirty="0" smtClean="0"/>
            </a:br>
            <a:r>
              <a:rPr lang="ru-RU" sz="1400" b="1" dirty="0" smtClean="0"/>
              <a:t>Строение</a:t>
            </a:r>
            <a:r>
              <a:rPr lang="ru-RU" sz="1400" dirty="0" smtClean="0"/>
              <a:t>. На передней поверхности стекловидного тела имеется углубление — стекловидная ямка, соответствующая хрусталику. Стекловидное тело фиксировано в области заднего полюса хрусталика, в плоской части цилиарного тела и около диска зрительного нерва. На остальном протяжении оно лишь прилежит к внутренней пограничной мембране сетчатки. Между диском зрительного нерва и центром задней поверхности хрусталика проходит узкий, изогнутый книзу стекловидный канал, стенки которого образованы слоем уплотненных волокон. У эмбрионов в этом канале проходит артерия стекловидного тела.</a:t>
            </a:r>
            <a:br>
              <a:rPr lang="ru-RU" sz="1400" dirty="0" smtClean="0"/>
            </a:br>
            <a:r>
              <a:rPr lang="ru-RU" sz="1400" dirty="0" smtClean="0"/>
              <a:t/>
            </a:r>
            <a:br>
              <a:rPr lang="ru-RU" sz="1400" dirty="0" smtClean="0"/>
            </a:br>
            <a:r>
              <a:rPr lang="ru-RU" sz="1400" b="1" dirty="0" smtClean="0"/>
              <a:t>Функции:</a:t>
            </a:r>
            <a:r>
              <a:rPr lang="ru-RU" sz="1400" dirty="0" smtClean="0"/>
              <a:t/>
            </a:r>
            <a:br>
              <a:rPr lang="ru-RU" sz="1400" dirty="0" smtClean="0"/>
            </a:br>
            <a:r>
              <a:rPr lang="ru-RU" sz="1400" dirty="0" smtClean="0"/>
              <a:t>• Опорная функция (опора для других структур глаза).</a:t>
            </a:r>
            <a:br>
              <a:rPr lang="ru-RU" sz="1400" dirty="0" smtClean="0"/>
            </a:br>
            <a:r>
              <a:rPr lang="ru-RU" sz="1400" dirty="0" smtClean="0"/>
              <a:t>• Пропускание световых лучей к сетчатке.</a:t>
            </a:r>
            <a:br>
              <a:rPr lang="ru-RU" sz="1400" dirty="0" smtClean="0"/>
            </a:br>
            <a:r>
              <a:rPr lang="ru-RU" sz="1400" dirty="0" smtClean="0"/>
              <a:t>• Пассивно участвует в аккомодации.</a:t>
            </a:r>
            <a:br>
              <a:rPr lang="ru-RU" sz="1400" dirty="0" smtClean="0"/>
            </a:br>
            <a:r>
              <a:rPr lang="ru-RU" sz="1400" dirty="0" smtClean="0"/>
              <a:t>• Создает благоприятные условия для постоянства внутриглазного давления и стабильной формы глазного яблока.</a:t>
            </a:r>
            <a:br>
              <a:rPr lang="ru-RU" sz="1400" dirty="0" smtClean="0"/>
            </a:br>
            <a:r>
              <a:rPr lang="ru-RU" sz="1400" dirty="0" smtClean="0"/>
              <a:t>• Защитная функция — предохраняет внутренние оболочки глаза (сетчатку, цилиарное тело, хрусталик) от смещения при травмах.</a:t>
            </a:r>
            <a:br>
              <a:rPr lang="ru-RU" sz="1400" dirty="0" smtClean="0"/>
            </a:br>
            <a:r>
              <a:rPr lang="ru-RU" sz="1400" dirty="0" smtClean="0"/>
              <a:t/>
            </a:r>
            <a:br>
              <a:rPr lang="ru-RU" sz="1400" dirty="0" smtClean="0"/>
            </a:br>
            <a:r>
              <a:rPr lang="ru-RU" sz="1400" dirty="0" smtClean="0"/>
              <a:t>Сосуды и нервы в стекловидном теле отсутствуют, поэтому его жизнедеятельность и постоянство среды обеспечиваются путем осмоса и диффузии питательных веществ из внутриглазной жидкости через стекловидную мембрану.</a:t>
            </a:r>
            <a:br>
              <a:rPr lang="ru-RU" sz="1400" dirty="0" smtClean="0"/>
            </a:br>
            <a:endParaRPr lang="ru-RU" sz="1400" dirty="0"/>
          </a:p>
        </p:txBody>
      </p:sp>
      <p:pic>
        <p:nvPicPr>
          <p:cNvPr id="4" name="Содержимое 3" descr="995.jpg"/>
          <p:cNvPicPr>
            <a:picLocks noGrp="1" noChangeAspect="1"/>
          </p:cNvPicPr>
          <p:nvPr>
            <p:ph idx="1"/>
          </p:nvPr>
        </p:nvPicPr>
        <p:blipFill>
          <a:blip r:embed="rId2" cstate="print"/>
          <a:stretch>
            <a:fillRect/>
          </a:stretch>
        </p:blipFill>
        <p:spPr>
          <a:xfrm>
            <a:off x="97158" y="2071678"/>
            <a:ext cx="4106730" cy="3071834"/>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86314" y="0"/>
            <a:ext cx="4357686" cy="6858000"/>
          </a:xfrm>
        </p:spPr>
        <p:txBody>
          <a:bodyPr>
            <a:noAutofit/>
          </a:bodyPr>
          <a:lstStyle/>
          <a:p>
            <a:r>
              <a:rPr lang="ru-RU" sz="1400" b="1" dirty="0" smtClean="0"/>
              <a:t>Склера</a:t>
            </a:r>
            <a:r>
              <a:rPr lang="ru-RU" sz="1400" dirty="0" smtClean="0"/>
              <a:t> — непрозрачная внешняя оболочка глазного яблока, переходящая в передней части глазного яблока в прозрачную роговицу. К склере крепятся 6 </a:t>
            </a:r>
            <a:r>
              <a:rPr lang="ru-RU" sz="1400" dirty="0" err="1" smtClean="0"/>
              <a:t>глазодвигательных</a:t>
            </a:r>
            <a:r>
              <a:rPr lang="ru-RU" sz="1400" dirty="0" smtClean="0"/>
              <a:t> мышц. В ней находится небольшое количество нервных окончаний и сосудов.</a:t>
            </a:r>
            <a:br>
              <a:rPr lang="ru-RU" sz="1400" dirty="0" smtClean="0"/>
            </a:br>
            <a:r>
              <a:rPr lang="ru-RU" sz="1400" b="1" dirty="0" smtClean="0"/>
              <a:t>Строение склеры:</a:t>
            </a:r>
            <a:r>
              <a:rPr lang="ru-RU" sz="1400" dirty="0" smtClean="0"/>
              <a:t/>
            </a:r>
            <a:br>
              <a:rPr lang="ru-RU" sz="1400" dirty="0" smtClean="0"/>
            </a:br>
            <a:r>
              <a:rPr lang="ru-RU" sz="1400" dirty="0" smtClean="0"/>
              <a:t>1. </a:t>
            </a:r>
            <a:r>
              <a:rPr lang="ru-RU" sz="1400" dirty="0" err="1" smtClean="0"/>
              <a:t>Эписклера</a:t>
            </a:r>
            <a:r>
              <a:rPr lang="ru-RU" sz="1400" dirty="0" smtClean="0"/>
              <a:t> — поверхностный, более рыхлый слой, богат кровеносными сосудами. В </a:t>
            </a:r>
            <a:r>
              <a:rPr lang="ru-RU" sz="1400" dirty="0" err="1" smtClean="0"/>
              <a:t>эписклере</a:t>
            </a:r>
            <a:r>
              <a:rPr lang="ru-RU" sz="1400" dirty="0" smtClean="0"/>
              <a:t> различают поверхностную и глубокую сосудистую сеть.</a:t>
            </a:r>
            <a:br>
              <a:rPr lang="ru-RU" sz="1400" dirty="0" smtClean="0"/>
            </a:br>
            <a:r>
              <a:rPr lang="ru-RU" sz="1400" dirty="0" smtClean="0"/>
              <a:t>2. Собственное вещество склеры содержит преимущественно </a:t>
            </a:r>
            <a:r>
              <a:rPr lang="ru-RU" sz="1400" dirty="0" err="1" smtClean="0"/>
              <a:t>коллагеновые</a:t>
            </a:r>
            <a:r>
              <a:rPr lang="ru-RU" sz="1400" dirty="0" smtClean="0"/>
              <a:t> и небольшое количество эластических волокон.</a:t>
            </a:r>
            <a:br>
              <a:rPr lang="ru-RU" sz="1400" dirty="0" smtClean="0"/>
            </a:br>
            <a:r>
              <a:rPr lang="ru-RU" sz="1400" dirty="0" smtClean="0"/>
              <a:t>3. Темная склеральная пластинка — слой рыхлой соединительной ткани между склерой и собственно сосудистой оболочкой, содержит пигментные клетки.</a:t>
            </a:r>
            <a:br>
              <a:rPr lang="ru-RU" sz="1400" dirty="0" smtClean="0"/>
            </a:br>
            <a:r>
              <a:rPr lang="ru-RU" sz="1400" b="1" dirty="0" smtClean="0"/>
              <a:t>Функции склеры. </a:t>
            </a:r>
            <a:r>
              <a:rPr lang="ru-RU" sz="1400" dirty="0" smtClean="0"/>
              <a:t> 1. Склера является местом прикрепления мышц глаза, которые обеспечивают свободную подвижность глазных яблок в различных направлениях.</a:t>
            </a:r>
            <a:br>
              <a:rPr lang="ru-RU" sz="1400" dirty="0" smtClean="0"/>
            </a:br>
            <a:r>
              <a:rPr lang="ru-RU" sz="1400" dirty="0" smtClean="0"/>
              <a:t> 2. Через склеру в заднюю часть глазного яблока проникают кровеносные сосуды — короткие и длинные задние решетчатые артерии. Из глаза в области экватора через склеру выходят 4—6 </a:t>
            </a:r>
            <a:r>
              <a:rPr lang="ru-RU" sz="1400" dirty="0" err="1" smtClean="0"/>
              <a:t>вортикозных</a:t>
            </a:r>
            <a:r>
              <a:rPr lang="ru-RU" sz="1400" dirty="0" smtClean="0"/>
              <a:t> (водоворотных) вен, по которым из сосудистого тракта оттекает венозная кровь.</a:t>
            </a:r>
            <a:br>
              <a:rPr lang="ru-RU" sz="1400" dirty="0" smtClean="0"/>
            </a:br>
            <a:r>
              <a:rPr lang="ru-RU" sz="1400" dirty="0" smtClean="0"/>
              <a:t> 3. Чувствительные нервы от глазничного нерва (первой ветви тройничного нерва) через склеру подходят к глазному яблоку. </a:t>
            </a:r>
            <a:endParaRPr lang="ru-RU" sz="1400" dirty="0"/>
          </a:p>
        </p:txBody>
      </p:sp>
      <p:pic>
        <p:nvPicPr>
          <p:cNvPr id="4" name="Содержимое 3" descr="Ss6.gif"/>
          <p:cNvPicPr>
            <a:picLocks noGrp="1" noChangeAspect="1"/>
          </p:cNvPicPr>
          <p:nvPr>
            <p:ph idx="1"/>
          </p:nvPr>
        </p:nvPicPr>
        <p:blipFill>
          <a:blip r:embed="rId2" cstate="print"/>
          <a:stretch>
            <a:fillRect/>
          </a:stretch>
        </p:blipFill>
        <p:spPr>
          <a:xfrm>
            <a:off x="0" y="3143248"/>
            <a:ext cx="4143372" cy="3714752"/>
          </a:xfrm>
        </p:spPr>
      </p:pic>
      <p:pic>
        <p:nvPicPr>
          <p:cNvPr id="5" name="Рисунок 4" descr="bss15-2.gif"/>
          <p:cNvPicPr>
            <a:picLocks noChangeAspect="1"/>
          </p:cNvPicPr>
          <p:nvPr/>
        </p:nvPicPr>
        <p:blipFill>
          <a:blip r:embed="rId3" cstate="print"/>
          <a:stretch>
            <a:fillRect/>
          </a:stretch>
        </p:blipFill>
        <p:spPr>
          <a:xfrm>
            <a:off x="0" y="0"/>
            <a:ext cx="4141899" cy="3617608"/>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201</TotalTime>
  <Words>491</Words>
  <Application>Microsoft Office PowerPoint</Application>
  <PresentationFormat>Экран (4:3)</PresentationFormat>
  <Paragraphs>16</Paragraphs>
  <Slides>13</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Calibri</vt:lpstr>
      <vt:lpstr>Franklin Gothic Book</vt:lpstr>
      <vt:lpstr>Franklin Gothic Medium</vt:lpstr>
      <vt:lpstr>Wingdings 2</vt:lpstr>
      <vt:lpstr>Поток</vt:lpstr>
      <vt:lpstr>«Орган зрения. Строение и функции глаза. Зрительный анализатор. Близорукость и дальнозоркость их предупреждение. Гигиена зрения. Первая помощь при повреждении глаз.» Определение остроты зрения, нахождение слепого пятна.</vt:lpstr>
      <vt:lpstr>Глаз (лат. oculus) — сенсорный орган (орган зрительной системы) человека и животных, обладающий способностью воспринимать электромагнитное излучение в световом диапазоне длин волн и обеспечивающий функцию зрения.   Основные функции глаза:  1.оптическая система, проецирующая изображение;  2.система, воспринимающая и "кодирующая" полученную информацию для головного мозга;  3."обслуживающая" система жизнеобеспечения. </vt:lpstr>
      <vt:lpstr>Глаз состоит из: 1. роговицы; 2. передней камеры глаза; 3. радужки; 4. зрачка; 5. хрусталика; 6. ресничного пояска; 7. стекловидного тела; 8. сетчатки; 9. склеры; 10. сосудистой оболочки; 11. зрительного нерва</vt:lpstr>
      <vt:lpstr>  Роговица — прозрачная оболочка, покрывающая переднюю часть глаза. В ней отсутствуют кровеносные сосуды, она имеет большую преломляющую силу. Входит в оптическую систему глаза. Роговица граничит с непрозрачной внешней оболочкой глаза — склерой.    Роговица у человека занимает примерно 1/16 площади наружной оболочки глаза. Она имеет вид выпукло-вогнутой линзы, обращённой вогнутой частью назад. Диаметр роговицы является почти абсолютной константой и составляет 10±0,56 мм, однако вертикальный размер обычно на 0,5—1 мм меньше горизонтального. Толщина роговицы в центральной части 0,52—0,6 мм, по краям — 1—1,2 мм. Показатель преломления вещества роговицы 1,37, преломляющая сила — 40 дптр. Радиус кривизны роговицы составляет около 7,8 мм.  Строение роговицы:  1. поверхностный слой;  2. передняя пограничная пластинка;  3. собственное вещество роговицы;  4. задняя пограничная эластичная пластинка;  5. эндотелий. </vt:lpstr>
      <vt:lpstr>Презентация PowerPoint</vt:lpstr>
      <vt:lpstr>Хрусталик — "естественная линза" глаза. Он прозрачен, эластичен — может менять свою форму, почти мгновенно "наводя фокус", за счет чего человек видит хорошо и вблизи, и вдали. Располагается в капсуле, удерживается ресничным пояском. Хрусталик, как и роговица, входит в оптическую систему глаза.  Ресничный поясок - система волокон, идущих от ресничных отростков к капсуле хрусталика и прикрепляющихся в области его экватора; натяжение Р. п. при сокращении ресничной мышцы приводит к уменьшению кривизны хрусталика.  Радужно-роговичный угол (схема): 1 — конъюнктива; 2 — склера; 3 — венозный синус склеры; 4 - роговица; 5 — радужно-роговичный угол; 6 - радужка; 7 — хрусталик; 8 — ресничный поясок; 9 — ресничное тело; 10 — передняя камера глаза; 11 — задняя камера глаза</vt:lpstr>
      <vt:lpstr>строение сетчатки: 1. пигментный эпителий 2. слой палочек и колбочек 3. наружная глиальная пограничная мембрана 4. наружный зернистый слой 5. наружный сетчатый слой 6. внутренний зернистый слой 7. внутренний сетчатый слой 8. ганглионарный слой 9. слой нервных волокон 10. внутренняя глиальная пограничная мембрана</vt:lpstr>
      <vt:lpstr>Стекловидное тело прозрачно, бесцветно, эластично, желеобразно. Располагается позади хрусталика.  Строение. На передней поверхности стекловидного тела имеется углубление — стекловидная ямка, соответствующая хрусталику. Стекловидное тело фиксировано в области заднего полюса хрусталика, в плоской части цилиарного тела и около диска зрительного нерва. На остальном протяжении оно лишь прилежит к внутренней пограничной мембране сетчатки. Между диском зрительного нерва и центром задней поверхности хрусталика проходит узкий, изогнутый книзу стекловидный канал, стенки которого образованы слоем уплотненных волокон. У эмбрионов в этом канале проходит артерия стекловидного тела.  Функции: • Опорная функция (опора для других структур глаза). • Пропускание световых лучей к сетчатке. • Пассивно участвует в аккомодации. • Создает благоприятные условия для постоянства внутриглазного давления и стабильной формы глазного яблока. • Защитная функция — предохраняет внутренние оболочки глаза (сетчатку, цилиарное тело, хрусталик) от смещения при травмах.  Сосуды и нервы в стекловидном теле отсутствуют, поэтому его жизнедеятельность и постоянство среды обеспечиваются путем осмоса и диффузии питательных веществ из внутриглазной жидкости через стекловидную мембрану. </vt:lpstr>
      <vt:lpstr>Склера — непрозрачная внешняя оболочка глазного яблока, переходящая в передней части глазного яблока в прозрачную роговицу. К склере крепятся 6 глазодвигательных мышц. В ней находится небольшое количество нервных окончаний и сосудов. Строение склеры: 1. Эписклера — поверхностный, более рыхлый слой, богат кровеносными сосудами. В эписклере различают поверхностную и глубокую сосудистую сеть. 2. Собственное вещество склеры содержит преимущественно коллагеновые и небольшое количество эластических волокон. 3. Темная склеральная пластинка — слой рыхлой соединительной ткани между склерой и собственно сосудистой оболочкой, содержит пигментные клетки. Функции склеры.  1. Склера является местом прикрепления мышц глаза, которые обеспечивают свободную подвижность глазных яблок в различных направлениях.  2. Через склеру в заднюю часть глазного яблока проникают кровеносные сосуды — короткие и длинные задние решетчатые артерии. Из глаза в области экватора через склеру выходят 4—6 вортикозных (водоворотных) вен, по которым из сосудистого тракта оттекает венозная кровь.  3. Чувствительные нервы от глазничного нерва (первой ветви тройничного нерва) через склеру подходят к глазному яблоку. </vt:lpstr>
      <vt:lpstr>Сосудистая оболочка — выстилает задний отдел склеры, к ней прилегает сетчатка, с которой она тесно связана. Сосудистая оболочка ответственна за кровоснабжение внутриглазных структур. При заболеваниях сетчатки очень часто вовлекается в патологический процесс. В сосудистой оболочке нет нервных окончаний, поэтому при ее заболевании не возникают боли, обычно сигнализирующие о каких-либо неполадках.</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DNA7 X86</dc:creator>
  <cp:lastModifiedBy>Елена Костенко</cp:lastModifiedBy>
  <cp:revision>21</cp:revision>
  <dcterms:created xsi:type="dcterms:W3CDTF">2012-05-15T14:41:30Z</dcterms:created>
  <dcterms:modified xsi:type="dcterms:W3CDTF">2017-11-13T16:01:04Z</dcterms:modified>
</cp:coreProperties>
</file>