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61" r:id="rId2"/>
    <p:sldId id="260" r:id="rId3"/>
    <p:sldId id="264" r:id="rId4"/>
    <p:sldId id="269" r:id="rId5"/>
    <p:sldId id="270" r:id="rId6"/>
    <p:sldId id="292" r:id="rId7"/>
    <p:sldId id="294" r:id="rId8"/>
    <p:sldId id="295" r:id="rId9"/>
    <p:sldId id="297" r:id="rId10"/>
    <p:sldId id="296" r:id="rId11"/>
    <p:sldId id="274" r:id="rId12"/>
    <p:sldId id="273" r:id="rId13"/>
    <p:sldId id="276" r:id="rId14"/>
    <p:sldId id="283" r:id="rId15"/>
    <p:sldId id="290" r:id="rId16"/>
    <p:sldId id="289" r:id="rId17"/>
    <p:sldId id="288" r:id="rId18"/>
    <p:sldId id="287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313" r:id="rId34"/>
    <p:sldId id="314" r:id="rId35"/>
    <p:sldId id="315" r:id="rId36"/>
    <p:sldId id="316" r:id="rId37"/>
    <p:sldId id="317" r:id="rId38"/>
    <p:sldId id="318" r:id="rId39"/>
    <p:sldId id="319" r:id="rId40"/>
    <p:sldId id="320" r:id="rId41"/>
    <p:sldId id="321" r:id="rId42"/>
    <p:sldId id="322" r:id="rId43"/>
    <p:sldId id="323" r:id="rId44"/>
    <p:sldId id="324" r:id="rId45"/>
    <p:sldId id="325" r:id="rId46"/>
    <p:sldId id="326" r:id="rId47"/>
    <p:sldId id="327" r:id="rId48"/>
    <p:sldId id="328" r:id="rId49"/>
    <p:sldId id="329" r:id="rId50"/>
    <p:sldId id="330" r:id="rId51"/>
    <p:sldId id="331" r:id="rId52"/>
    <p:sldId id="332" r:id="rId53"/>
    <p:sldId id="333" r:id="rId54"/>
    <p:sldId id="334" r:id="rId5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B78F55"/>
    <a:srgbClr val="FFCCFF"/>
    <a:srgbClr val="00FFCC"/>
    <a:srgbClr val="CCFF33"/>
    <a:srgbClr val="A963A1"/>
    <a:srgbClr val="C6F616"/>
    <a:srgbClr val="1DFF28"/>
    <a:srgbClr val="80008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99EB3-139A-4108-8969-3FD89C2F07F1}" type="datetimeFigureOut">
              <a:rPr lang="ru-RU" smtClean="0"/>
              <a:t>22.04.2009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23ABE-D128-4446-AC65-D9CD60D9B3F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23ABE-D128-4446-AC65-D9CD60D9B3F1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BC2A5-57A6-49FD-BED4-A6F6280A1538}" type="datetimeFigureOut">
              <a:rPr lang="ru-RU"/>
              <a:pPr>
                <a:defRPr/>
              </a:pPr>
              <a:t>22.04.2009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1665C-0D7A-4C20-9922-75CF68A568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2B861-BB81-46D5-8297-9FE9740B64C8}" type="datetimeFigureOut">
              <a:rPr lang="ru-RU"/>
              <a:pPr>
                <a:defRPr/>
              </a:pPr>
              <a:t>22.04.2009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D69B4-284B-421F-87CF-DB49719CAF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AD341-AE69-47D9-B0D5-31527BE9A1BA}" type="datetimeFigureOut">
              <a:rPr lang="ru-RU"/>
              <a:pPr>
                <a:defRPr/>
              </a:pPr>
              <a:t>22.04.2009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CF7E9-E294-454D-B50D-5536E9B5D2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3E87B-FA83-450F-B4D6-971A615C3BEA}" type="datetimeFigureOut">
              <a:rPr lang="ru-RU"/>
              <a:pPr>
                <a:defRPr/>
              </a:pPr>
              <a:t>22.04.2009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6484A-7AD9-4779-BC05-F82F6176F2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AE608-08AA-4C88-8E63-5BAC55E0C1A3}" type="datetimeFigureOut">
              <a:rPr lang="ru-RU"/>
              <a:pPr>
                <a:defRPr/>
              </a:pPr>
              <a:t>22.04.2009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348DB-22C4-4C94-9424-1921FB9F13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B3DB3-4DB7-43DF-9633-74CFAB016B16}" type="datetimeFigureOut">
              <a:rPr lang="ru-RU"/>
              <a:pPr>
                <a:defRPr/>
              </a:pPr>
              <a:t>22.04.2009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3B15B-2354-4B8F-9C2B-DDDDAB39D3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AF9A8-B435-489C-A8FE-722CE56AB23E}" type="datetimeFigureOut">
              <a:rPr lang="ru-RU"/>
              <a:pPr>
                <a:defRPr/>
              </a:pPr>
              <a:t>22.04.2009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30F80-2F95-4B6C-B3B8-04984E3CAB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DC67C-D38A-41D3-B07A-8B97E97DC454}" type="datetimeFigureOut">
              <a:rPr lang="ru-RU"/>
              <a:pPr>
                <a:defRPr/>
              </a:pPr>
              <a:t>22.04.2009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FF2C3-20A7-42DB-810C-93008003DC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48787-60A5-4917-825A-7E47E18BC1AF}" type="datetimeFigureOut">
              <a:rPr lang="ru-RU"/>
              <a:pPr>
                <a:defRPr/>
              </a:pPr>
              <a:t>22.04.2009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3C8F8-D926-40D5-B7D0-A2914981B4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04ACF-EEBF-4877-BAE1-DCCE687BA322}" type="datetimeFigureOut">
              <a:rPr lang="ru-RU"/>
              <a:pPr>
                <a:defRPr/>
              </a:pPr>
              <a:t>22.04.2009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567EF-B7AD-407B-B756-1481713D34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D3E92-01E4-4CBD-A229-C4A0E22860BE}" type="datetimeFigureOut">
              <a:rPr lang="ru-RU"/>
              <a:pPr>
                <a:defRPr/>
              </a:pPr>
              <a:t>22.04.2009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F9723-7FA2-4FE6-80E1-24E02025F9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B554CD0-AC95-40AE-B280-61C2E66C17BD}" type="datetimeFigureOut">
              <a:rPr lang="ru-RU"/>
              <a:pPr>
                <a:defRPr/>
              </a:pPr>
              <a:t>22.04.2009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8A6914-D948-474B-8BB8-8CE5856D6D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40;&#1076;&#1084;&#1080;&#1085;&#1080;&#1089;&#1090;&#1088;&#1072;&#1090;&#1086;&#1088;\&#1056;&#1072;&#1073;&#1086;&#1095;&#1080;&#1081;%20&#1089;&#1090;&#1086;&#1083;\Track%2001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image" Target="../media/image4.gif"/><Relationship Id="rId7" Type="http://schemas.openxmlformats.org/officeDocument/2006/relationships/slide" Target="slide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7.xml"/><Relationship Id="rId10" Type="http://schemas.openxmlformats.org/officeDocument/2006/relationships/slide" Target="slide9.xml"/><Relationship Id="rId4" Type="http://schemas.openxmlformats.org/officeDocument/2006/relationships/slide" Target="slide8.xml"/><Relationship Id="rId9" Type="http://schemas.openxmlformats.org/officeDocument/2006/relationships/slide" Target="slide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image" Target="../media/image4.gif"/><Relationship Id="rId7" Type="http://schemas.openxmlformats.org/officeDocument/2006/relationships/slide" Target="slide1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5" Type="http://schemas.openxmlformats.org/officeDocument/2006/relationships/slide" Target="slide15.xml"/><Relationship Id="rId10" Type="http://schemas.openxmlformats.org/officeDocument/2006/relationships/slide" Target="slide18.xml"/><Relationship Id="rId4" Type="http://schemas.openxmlformats.org/officeDocument/2006/relationships/slide" Target="slide14.xml"/><Relationship Id="rId9" Type="http://schemas.openxmlformats.org/officeDocument/2006/relationships/slide" Target="slide1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27.xml"/><Relationship Id="rId13" Type="http://schemas.openxmlformats.org/officeDocument/2006/relationships/slide" Target="slide29.xml"/><Relationship Id="rId18" Type="http://schemas.openxmlformats.org/officeDocument/2006/relationships/slide" Target="slide35.xml"/><Relationship Id="rId26" Type="http://schemas.openxmlformats.org/officeDocument/2006/relationships/slide" Target="slide47.xml"/><Relationship Id="rId39" Type="http://schemas.openxmlformats.org/officeDocument/2006/relationships/slide" Target="slide6.xml"/><Relationship Id="rId3" Type="http://schemas.openxmlformats.org/officeDocument/2006/relationships/image" Target="../media/image3.png"/><Relationship Id="rId21" Type="http://schemas.openxmlformats.org/officeDocument/2006/relationships/slide" Target="slide38.xml"/><Relationship Id="rId34" Type="http://schemas.openxmlformats.org/officeDocument/2006/relationships/slide" Target="slide45.xml"/><Relationship Id="rId7" Type="http://schemas.openxmlformats.org/officeDocument/2006/relationships/slide" Target="slide26.xml"/><Relationship Id="rId12" Type="http://schemas.openxmlformats.org/officeDocument/2006/relationships/slide" Target="slide28.xml"/><Relationship Id="rId17" Type="http://schemas.openxmlformats.org/officeDocument/2006/relationships/slide" Target="slide33.xml"/><Relationship Id="rId25" Type="http://schemas.openxmlformats.org/officeDocument/2006/relationships/slide" Target="slide54.xml"/><Relationship Id="rId33" Type="http://schemas.openxmlformats.org/officeDocument/2006/relationships/slide" Target="slide49.xml"/><Relationship Id="rId38" Type="http://schemas.openxmlformats.org/officeDocument/2006/relationships/slide" Target="slide41.xml"/><Relationship Id="rId2" Type="http://schemas.openxmlformats.org/officeDocument/2006/relationships/notesSlide" Target="../notesSlides/notesSlide1.xml"/><Relationship Id="rId16" Type="http://schemas.openxmlformats.org/officeDocument/2006/relationships/slide" Target="slide32.xml"/><Relationship Id="rId20" Type="http://schemas.openxmlformats.org/officeDocument/2006/relationships/slide" Target="slide37.xml"/><Relationship Id="rId29" Type="http://schemas.openxmlformats.org/officeDocument/2006/relationships/slide" Target="slide5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2.xml"/><Relationship Id="rId11" Type="http://schemas.openxmlformats.org/officeDocument/2006/relationships/slide" Target="slide21.xml"/><Relationship Id="rId24" Type="http://schemas.openxmlformats.org/officeDocument/2006/relationships/slide" Target="slide34.xml"/><Relationship Id="rId32" Type="http://schemas.openxmlformats.org/officeDocument/2006/relationships/slide" Target="slide50.xml"/><Relationship Id="rId37" Type="http://schemas.openxmlformats.org/officeDocument/2006/relationships/slide" Target="slide42.xml"/><Relationship Id="rId5" Type="http://schemas.openxmlformats.org/officeDocument/2006/relationships/slide" Target="slide23.xml"/><Relationship Id="rId15" Type="http://schemas.openxmlformats.org/officeDocument/2006/relationships/slide" Target="slide31.xml"/><Relationship Id="rId23" Type="http://schemas.openxmlformats.org/officeDocument/2006/relationships/slide" Target="slide43.xml"/><Relationship Id="rId28" Type="http://schemas.openxmlformats.org/officeDocument/2006/relationships/slide" Target="slide48.xml"/><Relationship Id="rId36" Type="http://schemas.openxmlformats.org/officeDocument/2006/relationships/slide" Target="slide40.xml"/><Relationship Id="rId10" Type="http://schemas.openxmlformats.org/officeDocument/2006/relationships/slide" Target="slide25.xml"/><Relationship Id="rId19" Type="http://schemas.openxmlformats.org/officeDocument/2006/relationships/slide" Target="slide36.xml"/><Relationship Id="rId31" Type="http://schemas.openxmlformats.org/officeDocument/2006/relationships/slide" Target="slide51.xml"/><Relationship Id="rId4" Type="http://schemas.openxmlformats.org/officeDocument/2006/relationships/image" Target="../media/image4.gif"/><Relationship Id="rId9" Type="http://schemas.openxmlformats.org/officeDocument/2006/relationships/slide" Target="slide24.xml"/><Relationship Id="rId14" Type="http://schemas.openxmlformats.org/officeDocument/2006/relationships/slide" Target="slide30.xml"/><Relationship Id="rId22" Type="http://schemas.openxmlformats.org/officeDocument/2006/relationships/slide" Target="slide39.xml"/><Relationship Id="rId27" Type="http://schemas.openxmlformats.org/officeDocument/2006/relationships/slide" Target="slide46.xml"/><Relationship Id="rId30" Type="http://schemas.openxmlformats.org/officeDocument/2006/relationships/slide" Target="slide52.xml"/><Relationship Id="rId35" Type="http://schemas.openxmlformats.org/officeDocument/2006/relationships/slide" Target="slide4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331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3315" name="Picture 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395288" y="836613"/>
            <a:ext cx="48244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632523"/>
                </a:solidFill>
              </a:rPr>
              <a:t>В поисках сокровищ…</a:t>
            </a:r>
          </a:p>
        </p:txBody>
      </p:sp>
      <p:pic>
        <p:nvPicPr>
          <p:cNvPr id="13318" name="Track 01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659813" y="643731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6720" fill="hold"/>
                                        <p:tgtEl>
                                          <p:spTgt spid="133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1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57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857250" y="928688"/>
            <a:ext cx="7286625" cy="4929187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2с 1 ш1сууууу</a:t>
            </a:r>
          </a:p>
        </p:txBody>
      </p:sp>
      <p:sp>
        <p:nvSpPr>
          <p:cNvPr id="22531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2400" smtClean="0">
                <a:solidFill>
                  <a:srgbClr val="EC34AA"/>
                </a:solidFill>
                <a:latin typeface="Arial" charset="0"/>
              </a:rPr>
              <a:t>1 пеастра</a:t>
            </a:r>
            <a:r>
              <a:rPr lang="ru-RU" sz="4000" smtClean="0">
                <a:latin typeface="Arial" charset="0"/>
              </a:rPr>
              <a:t/>
            </a:r>
            <a:br>
              <a:rPr lang="ru-RU" sz="4000" smtClean="0">
                <a:latin typeface="Arial" charset="0"/>
              </a:rPr>
            </a:br>
            <a:r>
              <a:rPr lang="ru-RU" sz="4000" smtClean="0">
                <a:solidFill>
                  <a:srgbClr val="800000"/>
                </a:solidFill>
                <a:latin typeface="Arial" charset="0"/>
              </a:rPr>
              <a:t>Какой газ поглощается при фотосинтезе?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8" name="Управляющая кнопка: далее 7">
            <a:hlinkClick r:id="rId2" action="ppaction://hlinksldjump" highlightClick="1"/>
          </p:cNvPr>
          <p:cNvSpPr/>
          <p:nvPr/>
        </p:nvSpPr>
        <p:spPr>
          <a:xfrm>
            <a:off x="8072438" y="6000750"/>
            <a:ext cx="785812" cy="714375"/>
          </a:xfrm>
          <a:prstGeom prst="actionButtonForwardNex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25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857250" y="928688"/>
            <a:ext cx="7286625" cy="4929187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2с 1 ш1сууууу</a:t>
            </a:r>
          </a:p>
        </p:txBody>
      </p:sp>
      <p:sp>
        <p:nvSpPr>
          <p:cNvPr id="2355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4000" smtClean="0">
                <a:solidFill>
                  <a:srgbClr val="EC34AA"/>
                </a:solidFill>
                <a:latin typeface="Arial" charset="0"/>
              </a:rPr>
              <a:t>1 пеастра</a:t>
            </a:r>
            <a:r>
              <a:rPr lang="ru-RU" sz="4000" smtClean="0">
                <a:latin typeface="Arial" charset="0"/>
              </a:rPr>
              <a:t/>
            </a:r>
            <a:br>
              <a:rPr lang="ru-RU" sz="4000" smtClean="0">
                <a:latin typeface="Arial" charset="0"/>
              </a:rPr>
            </a:br>
            <a:r>
              <a:rPr lang="ru-RU" sz="4000" smtClean="0">
                <a:solidFill>
                  <a:srgbClr val="EBB621"/>
                </a:solidFill>
                <a:latin typeface="Arial" charset="0"/>
              </a:rPr>
              <a:t>Что образуется с органическими веществами при фотосинтезе?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8" name="Управляющая кнопка: далее 7">
            <a:hlinkClick r:id="rId2" action="ppaction://hlinksldjump" highlightClick="1"/>
          </p:cNvPr>
          <p:cNvSpPr/>
          <p:nvPr/>
        </p:nvSpPr>
        <p:spPr>
          <a:xfrm>
            <a:off x="8072438" y="6000750"/>
            <a:ext cx="785812" cy="714375"/>
          </a:xfrm>
          <a:prstGeom prst="actionButtonForwardNex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857250" y="928688"/>
            <a:ext cx="7286625" cy="4929187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2с 1 ш1сууууу</a:t>
            </a:r>
          </a:p>
        </p:txBody>
      </p:sp>
      <p:sp>
        <p:nvSpPr>
          <p:cNvPr id="22531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4000" smtClean="0">
                <a:latin typeface="Arial" charset="0"/>
              </a:rPr>
              <a:t/>
            </a:r>
            <a:br>
              <a:rPr lang="ru-RU" sz="4000" smtClean="0">
                <a:latin typeface="Arial" charset="0"/>
              </a:rPr>
            </a:br>
            <a:r>
              <a:rPr lang="ru-RU" sz="4000" smtClean="0">
                <a:latin typeface="Arial" charset="0"/>
              </a:rPr>
              <a:t/>
            </a:r>
            <a:br>
              <a:rPr lang="ru-RU" sz="4000" smtClean="0">
                <a:latin typeface="Arial" charset="0"/>
              </a:rPr>
            </a:br>
            <a:r>
              <a:rPr lang="ru-RU" sz="4000" smtClean="0">
                <a:latin typeface="Arial" charset="0"/>
              </a:rPr>
              <a:t/>
            </a:r>
            <a:br>
              <a:rPr lang="ru-RU" sz="4000" smtClean="0">
                <a:latin typeface="Arial" charset="0"/>
              </a:rPr>
            </a:br>
            <a:r>
              <a:rPr lang="ru-RU" sz="3200" smtClean="0">
                <a:solidFill>
                  <a:schemeClr val="hlink"/>
                </a:solidFill>
                <a:latin typeface="Arial" charset="0"/>
              </a:rPr>
              <a:t>Передай вопрос другому</a:t>
            </a:r>
            <a:r>
              <a:rPr lang="ru-RU" sz="4000" smtClean="0">
                <a:solidFill>
                  <a:srgbClr val="EC34AA"/>
                </a:solidFill>
                <a:latin typeface="Arial" charset="0"/>
              </a:rPr>
              <a:t/>
            </a:r>
            <a:br>
              <a:rPr lang="ru-RU" sz="4000" smtClean="0">
                <a:solidFill>
                  <a:srgbClr val="EC34AA"/>
                </a:solidFill>
                <a:latin typeface="Arial" charset="0"/>
              </a:rPr>
            </a:br>
            <a:r>
              <a:rPr lang="ru-RU" sz="4000" smtClean="0">
                <a:solidFill>
                  <a:srgbClr val="EC34AA"/>
                </a:solidFill>
                <a:latin typeface="Arial" charset="0"/>
              </a:rPr>
              <a:t/>
            </a:r>
            <a:br>
              <a:rPr lang="ru-RU" sz="4000" smtClean="0">
                <a:solidFill>
                  <a:srgbClr val="EC34AA"/>
                </a:solidFill>
                <a:latin typeface="Arial" charset="0"/>
              </a:rPr>
            </a:br>
            <a:r>
              <a:rPr lang="ru-RU" sz="4000" b="1" i="1" smtClean="0">
                <a:latin typeface="Arial" charset="0"/>
              </a:rPr>
              <a:t>Вырос в поле дом, полон дом зерном,</a:t>
            </a:r>
            <a:br>
              <a:rPr lang="ru-RU" sz="4000" b="1" i="1" smtClean="0">
                <a:latin typeface="Arial" charset="0"/>
              </a:rPr>
            </a:br>
            <a:r>
              <a:rPr lang="ru-RU" sz="4000" b="1" i="1" smtClean="0">
                <a:latin typeface="Arial" charset="0"/>
              </a:rPr>
              <a:t>стены позолочены, ставни заколочены</a:t>
            </a:r>
            <a:r>
              <a:rPr lang="ru-RU" sz="4000" smtClean="0">
                <a:latin typeface="Arial" charset="0"/>
              </a:rPr>
              <a:t>.</a:t>
            </a:r>
            <a:br>
              <a:rPr lang="ru-RU" sz="4000" smtClean="0">
                <a:latin typeface="Arial" charset="0"/>
              </a:rPr>
            </a:br>
            <a:endParaRPr lang="ru-RU" sz="4000" smtClean="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8" name="Управляющая кнопка: далее 7">
            <a:hlinkClick r:id="rId2" action="ppaction://hlinksldjump" highlightClick="1"/>
          </p:cNvPr>
          <p:cNvSpPr/>
          <p:nvPr/>
        </p:nvSpPr>
        <p:spPr>
          <a:xfrm>
            <a:off x="8072438" y="6000750"/>
            <a:ext cx="785812" cy="714375"/>
          </a:xfrm>
          <a:prstGeom prst="actionButtonForwardNex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582" name="Прямоугольник 6"/>
          <p:cNvSpPr>
            <a:spLocks noChangeArrowheads="1"/>
          </p:cNvSpPr>
          <p:nvPr/>
        </p:nvSpPr>
        <p:spPr bwMode="auto">
          <a:xfrm>
            <a:off x="2286000" y="928688"/>
            <a:ext cx="4572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rgbClr val="EC34AA"/>
                </a:solidFill>
              </a:rPr>
              <a:t>1 пеастра</a:t>
            </a:r>
            <a:r>
              <a:rPr lang="ru-RU" sz="3200"/>
              <a:t/>
            </a:r>
            <a:br>
              <a:rPr lang="ru-RU" sz="3200"/>
            </a:br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25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25C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857250" y="928688"/>
            <a:ext cx="7286625" cy="4929187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2с 1 ш1сууууу</a:t>
            </a:r>
          </a:p>
        </p:txBody>
      </p:sp>
      <p:sp>
        <p:nvSpPr>
          <p:cNvPr id="25603" name="Заголовок 4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EC34AA"/>
                </a:solidFill>
                <a:latin typeface="Arial" charset="0"/>
              </a:rPr>
              <a:t>6 пеастра</a:t>
            </a:r>
            <a:br>
              <a:rPr lang="ru-RU" sz="4000" smtClean="0">
                <a:solidFill>
                  <a:srgbClr val="EC34AA"/>
                </a:solidFill>
                <a:latin typeface="Arial" charset="0"/>
              </a:rPr>
            </a:br>
            <a:r>
              <a:rPr lang="ru-RU" sz="4000" smtClean="0">
                <a:solidFill>
                  <a:srgbClr val="EC34AA"/>
                </a:solidFill>
                <a:latin typeface="Arial" charset="0"/>
              </a:rPr>
              <a:t/>
            </a:r>
            <a:br>
              <a:rPr lang="ru-RU" sz="4000" smtClean="0">
                <a:solidFill>
                  <a:srgbClr val="EC34AA"/>
                </a:solidFill>
                <a:latin typeface="Arial" charset="0"/>
              </a:rPr>
            </a:br>
            <a:r>
              <a:rPr lang="ru-RU" sz="3600" smtClean="0">
                <a:solidFill>
                  <a:srgbClr val="EBB621"/>
                </a:solidFill>
                <a:latin typeface="Arial" charset="0"/>
              </a:rPr>
              <a:t>Переставьте или добавьте вместо пропусков буквы в словах так, чтобы получились названия частей цветка</a:t>
            </a:r>
            <a:r>
              <a:rPr lang="ru-RU" sz="3600" smtClean="0">
                <a:latin typeface="Arial" charset="0"/>
              </a:rPr>
              <a:t/>
            </a:r>
            <a:br>
              <a:rPr lang="ru-RU" sz="3600" smtClean="0">
                <a:latin typeface="Arial" charset="0"/>
              </a:rPr>
            </a:br>
            <a:r>
              <a:rPr lang="ru-RU" sz="3600" smtClean="0">
                <a:latin typeface="Arial" charset="0"/>
              </a:rPr>
              <a:t/>
            </a:r>
            <a:br>
              <a:rPr lang="ru-RU" sz="3600" smtClean="0">
                <a:latin typeface="Arial" charset="0"/>
              </a:rPr>
            </a:br>
            <a:r>
              <a:rPr lang="ru-RU" sz="3600" smtClean="0">
                <a:latin typeface="Arial" charset="0"/>
              </a:rPr>
              <a:t/>
            </a:r>
            <a:br>
              <a:rPr lang="ru-RU" sz="3600" smtClean="0">
                <a:latin typeface="Arial" charset="0"/>
              </a:rPr>
            </a:br>
            <a:r>
              <a:rPr lang="ru-RU" sz="3600" smtClean="0">
                <a:solidFill>
                  <a:srgbClr val="800000"/>
                </a:solidFill>
                <a:latin typeface="Arial" charset="0"/>
              </a:rPr>
              <a:t>1. ВЯЗАЗЬ</a:t>
            </a:r>
            <a:br>
              <a:rPr lang="ru-RU" sz="3600" smtClean="0">
                <a:solidFill>
                  <a:srgbClr val="800000"/>
                </a:solidFill>
                <a:latin typeface="Arial" charset="0"/>
              </a:rPr>
            </a:br>
            <a:r>
              <a:rPr lang="ru-RU" sz="3600" smtClean="0">
                <a:solidFill>
                  <a:srgbClr val="800000"/>
                </a:solidFill>
                <a:latin typeface="Arial" charset="0"/>
              </a:rPr>
              <a:t>     2. КСИТОИБЛ</a:t>
            </a:r>
            <a:br>
              <a:rPr lang="ru-RU" sz="3600" smtClean="0">
                <a:solidFill>
                  <a:srgbClr val="800000"/>
                </a:solidFill>
                <a:latin typeface="Arial" charset="0"/>
              </a:rPr>
            </a:br>
            <a:r>
              <a:rPr lang="ru-RU" sz="3600" smtClean="0">
                <a:solidFill>
                  <a:srgbClr val="800000"/>
                </a:solidFill>
                <a:latin typeface="Arial" charset="0"/>
              </a:rPr>
              <a:t>  3. ЛЬКИНПЫ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8" name="Управляющая кнопка: далее 7">
            <a:hlinkClick r:id="rId2" action="ppaction://hlinksldjump" highlightClick="1"/>
          </p:cNvPr>
          <p:cNvSpPr/>
          <p:nvPr/>
        </p:nvSpPr>
        <p:spPr>
          <a:xfrm>
            <a:off x="8072438" y="6000750"/>
            <a:ext cx="785812" cy="714375"/>
          </a:xfrm>
          <a:prstGeom prst="actionButtonForwardNex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857250" y="857250"/>
            <a:ext cx="7286625" cy="5000625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2с 1 ш1сууууу</a:t>
            </a:r>
          </a:p>
        </p:txBody>
      </p:sp>
      <p:sp>
        <p:nvSpPr>
          <p:cNvPr id="26627" name="Заголовок 4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rgbClr val="FF0000"/>
                </a:solidFill>
                <a:latin typeface="Arial" charset="0"/>
              </a:rPr>
              <a:t>20 пеастр</a:t>
            </a:r>
            <a:br>
              <a:rPr lang="ru-RU" sz="3600" smtClean="0">
                <a:solidFill>
                  <a:srgbClr val="FF0000"/>
                </a:solidFill>
                <a:latin typeface="Arial" charset="0"/>
              </a:rPr>
            </a:br>
            <a:r>
              <a:rPr lang="ru-RU" sz="2800" smtClean="0">
                <a:latin typeface="Arial" charset="0"/>
              </a:rPr>
              <a:t>С одного дерева грецкого ореха </a:t>
            </a:r>
            <a:br>
              <a:rPr lang="ru-RU" sz="2800" smtClean="0">
                <a:latin typeface="Arial" charset="0"/>
              </a:rPr>
            </a:br>
            <a:r>
              <a:rPr lang="ru-RU" sz="2800" smtClean="0">
                <a:latin typeface="Arial" charset="0"/>
              </a:rPr>
              <a:t>собрали 160 кг плодов. 100 орехов </a:t>
            </a:r>
            <a:br>
              <a:rPr lang="ru-RU" sz="2800" smtClean="0">
                <a:latin typeface="Arial" charset="0"/>
              </a:rPr>
            </a:br>
            <a:r>
              <a:rPr lang="ru-RU" sz="2800" smtClean="0">
                <a:latin typeface="Arial" charset="0"/>
              </a:rPr>
              <a:t>весят 1 кг. Все собранные орехи были высеяны в специально подготовленном питомнике. Сколько саженцев грецкого </a:t>
            </a:r>
            <a:br>
              <a:rPr lang="ru-RU" sz="2800" smtClean="0">
                <a:latin typeface="Arial" charset="0"/>
              </a:rPr>
            </a:br>
            <a:r>
              <a:rPr lang="ru-RU" sz="2800" smtClean="0">
                <a:latin typeface="Arial" charset="0"/>
              </a:rPr>
              <a:t>ореха вырастят садоводы, если из 100 орехов прорастет 90?</a:t>
            </a:r>
          </a:p>
        </p:txBody>
      </p:sp>
      <p:sp>
        <p:nvSpPr>
          <p:cNvPr id="26628" name="Подзаголовок 5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smtClean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8" name="Управляющая кнопка: далее 7">
            <a:hlinkClick r:id="rId2" action="ppaction://hlinksldjump" highlightClick="1"/>
          </p:cNvPr>
          <p:cNvSpPr/>
          <p:nvPr/>
        </p:nvSpPr>
        <p:spPr>
          <a:xfrm>
            <a:off x="8072438" y="6000750"/>
            <a:ext cx="785812" cy="714375"/>
          </a:xfrm>
          <a:prstGeom prst="actionButtonForwardNex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857250" y="928688"/>
            <a:ext cx="7286625" cy="4929187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2с 1 ш1сууууу</a:t>
            </a:r>
          </a:p>
        </p:txBody>
      </p:sp>
      <p:sp>
        <p:nvSpPr>
          <p:cNvPr id="27651" name="Заголовок 4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FF0000"/>
                </a:solidFill>
                <a:latin typeface="Arial" charset="0"/>
              </a:rPr>
              <a:t>30 пеастр</a:t>
            </a:r>
            <a:br>
              <a:rPr lang="ru-RU" sz="4000" smtClean="0">
                <a:solidFill>
                  <a:srgbClr val="FF0000"/>
                </a:solidFill>
                <a:latin typeface="Arial" charset="0"/>
              </a:rPr>
            </a:br>
            <a:r>
              <a:rPr lang="ru-RU" sz="4000" smtClean="0">
                <a:latin typeface="Arial" charset="0"/>
              </a:rPr>
              <a:t>5000 односемянных плодов березы весят примерно 1г. На 1 га леса высевают 150 кг плодов березы. Подсчитайте число высеянных при этом плодов.</a:t>
            </a:r>
          </a:p>
        </p:txBody>
      </p:sp>
      <p:sp>
        <p:nvSpPr>
          <p:cNvPr id="27652" name="Подзаголовок 5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smtClean="0">
                <a:solidFill>
                  <a:srgbClr val="898989"/>
                </a:solidFill>
                <a:latin typeface="Arial" charset="0"/>
              </a:rPr>
              <a:t>шшгг</a:t>
            </a:r>
          </a:p>
        </p:txBody>
      </p:sp>
      <p:sp>
        <p:nvSpPr>
          <p:cNvPr id="8" name="Управляющая кнопка: далее 7">
            <a:hlinkClick r:id="rId2" action="ppaction://hlinksldjump" highlightClick="1"/>
          </p:cNvPr>
          <p:cNvSpPr/>
          <p:nvPr/>
        </p:nvSpPr>
        <p:spPr>
          <a:xfrm>
            <a:off x="8072438" y="6000750"/>
            <a:ext cx="785812" cy="714375"/>
          </a:xfrm>
          <a:prstGeom prst="actionButtonForwardNex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857250" y="928688"/>
            <a:ext cx="7286625" cy="4929187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2с 1 ш1сууууу</a:t>
            </a:r>
          </a:p>
        </p:txBody>
      </p:sp>
      <p:sp>
        <p:nvSpPr>
          <p:cNvPr id="28675" name="Заголовок 4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FF0000"/>
                </a:solidFill>
                <a:latin typeface="Arial" charset="0"/>
              </a:rPr>
              <a:t>10 пеастр</a:t>
            </a:r>
            <a:br>
              <a:rPr lang="ru-RU" sz="4000" smtClean="0">
                <a:solidFill>
                  <a:srgbClr val="FF0000"/>
                </a:solidFill>
                <a:latin typeface="Arial" charset="0"/>
              </a:rPr>
            </a:br>
            <a:r>
              <a:rPr lang="ru-RU" sz="4000" smtClean="0">
                <a:latin typeface="Arial" charset="0"/>
              </a:rPr>
              <a:t>Из 1 зерна озимой мягкой пшеницы может вырасти 5 колосьев. Допустим, в колосе 50 зерен. Предположим также, что все зерна всхожие. Сколько зерен получилось бы от 1 зерна от посева в первом году?</a:t>
            </a:r>
          </a:p>
        </p:txBody>
      </p:sp>
      <p:sp>
        <p:nvSpPr>
          <p:cNvPr id="28676" name="Подзаголовок 5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smtClean="0">
                <a:solidFill>
                  <a:srgbClr val="898989"/>
                </a:solidFill>
                <a:latin typeface="Arial" charset="0"/>
              </a:rPr>
              <a:t>шшгг</a:t>
            </a:r>
          </a:p>
        </p:txBody>
      </p:sp>
      <p:sp>
        <p:nvSpPr>
          <p:cNvPr id="8" name="Управляющая кнопка: далее 7">
            <a:hlinkClick r:id="rId2" action="ppaction://hlinksldjump" highlightClick="1"/>
          </p:cNvPr>
          <p:cNvSpPr/>
          <p:nvPr/>
        </p:nvSpPr>
        <p:spPr>
          <a:xfrm>
            <a:off x="8072438" y="6000750"/>
            <a:ext cx="785812" cy="714375"/>
          </a:xfrm>
          <a:prstGeom prst="actionButtonForwardNex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857250" y="928688"/>
            <a:ext cx="7286625" cy="4929187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2с 1 ш1сууууу</a:t>
            </a:r>
          </a:p>
        </p:txBody>
      </p:sp>
      <p:sp>
        <p:nvSpPr>
          <p:cNvPr id="29699" name="Заголовок 4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FF0000"/>
                </a:solidFill>
                <a:latin typeface="Arial" charset="0"/>
              </a:rPr>
              <a:t>30 пеастр</a:t>
            </a:r>
            <a:br>
              <a:rPr lang="ru-RU" sz="4000" smtClean="0">
                <a:solidFill>
                  <a:srgbClr val="FF0000"/>
                </a:solidFill>
                <a:latin typeface="Arial" charset="0"/>
              </a:rPr>
            </a:br>
            <a:r>
              <a:rPr lang="ru-RU" sz="4000" smtClean="0">
                <a:latin typeface="Arial" charset="0"/>
              </a:rPr>
              <a:t>50 000 семян осины весят в среднем 4 г. Сколько семян осины надо положить на чашку весов для уравновешивания, если на другой чашке находится 100-граммовый плод помидора?</a:t>
            </a:r>
          </a:p>
        </p:txBody>
      </p:sp>
      <p:sp>
        <p:nvSpPr>
          <p:cNvPr id="29700" name="Подзаголовок 5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smtClean="0">
                <a:solidFill>
                  <a:srgbClr val="898989"/>
                </a:solidFill>
                <a:latin typeface="Arial" charset="0"/>
              </a:rPr>
              <a:t>шшгг</a:t>
            </a:r>
          </a:p>
        </p:txBody>
      </p:sp>
      <p:sp>
        <p:nvSpPr>
          <p:cNvPr id="8" name="Управляющая кнопка: далее 7">
            <a:hlinkClick r:id="rId2" action="ppaction://hlinksldjump" highlightClick="1"/>
          </p:cNvPr>
          <p:cNvSpPr/>
          <p:nvPr/>
        </p:nvSpPr>
        <p:spPr>
          <a:xfrm>
            <a:off x="8072438" y="6000750"/>
            <a:ext cx="785812" cy="714375"/>
          </a:xfrm>
          <a:prstGeom prst="actionButtonForwardNex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857250" y="928688"/>
            <a:ext cx="7286625" cy="4929187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2с 1 ш1сууууу</a:t>
            </a:r>
          </a:p>
        </p:txBody>
      </p:sp>
      <p:sp>
        <p:nvSpPr>
          <p:cNvPr id="30722" name="Заголовок 4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FF0000"/>
                </a:solidFill>
                <a:latin typeface="Arial" charset="0"/>
              </a:rPr>
              <a:t>Сюрпиз.</a:t>
            </a:r>
            <a:br>
              <a:rPr lang="ru-RU" sz="4000" smtClean="0">
                <a:solidFill>
                  <a:srgbClr val="FF0000"/>
                </a:solidFill>
                <a:latin typeface="Arial" charset="0"/>
              </a:rPr>
            </a:br>
            <a:r>
              <a:rPr lang="ru-RU" sz="4000" smtClean="0">
                <a:solidFill>
                  <a:srgbClr val="FF0000"/>
                </a:solidFill>
                <a:latin typeface="Arial" charset="0"/>
              </a:rPr>
              <a:t>Пират Пью дарит вам</a:t>
            </a:r>
            <a:br>
              <a:rPr lang="ru-RU" sz="4000" smtClean="0">
                <a:solidFill>
                  <a:srgbClr val="FF0000"/>
                </a:solidFill>
                <a:latin typeface="Arial" charset="0"/>
              </a:rPr>
            </a:br>
            <a:r>
              <a:rPr lang="ru-RU" sz="4000" smtClean="0">
                <a:solidFill>
                  <a:srgbClr val="FF0000"/>
                </a:solidFill>
                <a:latin typeface="Arial" charset="0"/>
              </a:rPr>
              <a:t> 15 пеастр.</a:t>
            </a:r>
          </a:p>
        </p:txBody>
      </p:sp>
      <p:sp>
        <p:nvSpPr>
          <p:cNvPr id="30723" name="Подзаголовок 5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smtClean="0">
                <a:solidFill>
                  <a:srgbClr val="898989"/>
                </a:solidFill>
                <a:latin typeface="Arial" charset="0"/>
              </a:rPr>
              <a:t>шшгг</a:t>
            </a:r>
          </a:p>
        </p:txBody>
      </p:sp>
      <p:sp>
        <p:nvSpPr>
          <p:cNvPr id="8" name="Управляющая кнопка: далее 7">
            <a:hlinkClick r:id="rId2" action="ppaction://hlinksldjump" highlightClick="1"/>
          </p:cNvPr>
          <p:cNvSpPr/>
          <p:nvPr/>
        </p:nvSpPr>
        <p:spPr>
          <a:xfrm>
            <a:off x="8072438" y="6000750"/>
            <a:ext cx="785812" cy="714375"/>
          </a:xfrm>
          <a:prstGeom prst="actionButtonForwardNex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857250" y="928688"/>
            <a:ext cx="7286625" cy="4929187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2с 1 ш1сууууу</a:t>
            </a:r>
          </a:p>
        </p:txBody>
      </p:sp>
      <p:sp>
        <p:nvSpPr>
          <p:cNvPr id="30722" name="Заголовок 4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ru-RU" sz="3200" smtClean="0">
                <a:latin typeface="Arial" charset="0"/>
              </a:rPr>
              <a:t/>
            </a:r>
            <a:br>
              <a:rPr lang="ru-RU" sz="3200" smtClean="0">
                <a:latin typeface="Arial" charset="0"/>
              </a:rPr>
            </a:br>
            <a:r>
              <a:rPr lang="ru-RU" sz="3200" smtClean="0">
                <a:latin typeface="Arial" charset="0"/>
              </a:rPr>
              <a:t>Ученые хорошо знают, что рекордсменом по содержанию </a:t>
            </a:r>
            <a:br>
              <a:rPr lang="ru-RU" sz="3200" smtClean="0">
                <a:latin typeface="Arial" charset="0"/>
              </a:rPr>
            </a:br>
            <a:r>
              <a:rPr lang="ru-RU" sz="3200" smtClean="0">
                <a:latin typeface="Arial" charset="0"/>
              </a:rPr>
              <a:t>белка являются семена сои. В них содержится до 40 % белка. Подсчитайте, сколько  его в семенах пшеницы, ржи, если в них белка в 4 раза меньше, чем в сое? </a:t>
            </a:r>
            <a:endParaRPr lang="ru-RU" sz="320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0723" name="Подзаголовок 5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smtClean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8" name="Управляющая кнопка: далее 7">
            <a:hlinkClick r:id="rId2" action="ppaction://hlinksldjump" highlightClick="1"/>
          </p:cNvPr>
          <p:cNvSpPr/>
          <p:nvPr/>
        </p:nvSpPr>
        <p:spPr>
          <a:xfrm>
            <a:off x="8072438" y="6000750"/>
            <a:ext cx="785812" cy="714375"/>
          </a:xfrm>
          <a:prstGeom prst="actionButtonForwardNex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433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6" name="Picture 2" descr="C:\Documents and Settings\Я\Рабочий стол\ANIMATED\J028370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5000625"/>
            <a:ext cx="1404937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8-конечная звезда 9"/>
          <p:cNvSpPr/>
          <p:nvPr/>
        </p:nvSpPr>
        <p:spPr>
          <a:xfrm>
            <a:off x="1000125" y="4786313"/>
            <a:ext cx="714375" cy="642937"/>
          </a:xfrm>
          <a:prstGeom prst="star8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hlinkClick r:id="rId4" action="ppaction://hlinksldjump"/>
              </a:rPr>
              <a:t>2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1" name="8-конечная звезда 10"/>
          <p:cNvSpPr/>
          <p:nvPr/>
        </p:nvSpPr>
        <p:spPr>
          <a:xfrm>
            <a:off x="214313" y="4714875"/>
            <a:ext cx="857250" cy="785813"/>
          </a:xfrm>
          <a:prstGeom prst="star8">
            <a:avLst/>
          </a:prstGeom>
          <a:solidFill>
            <a:srgbClr val="FFFF0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hlinkClick r:id="rId5" action="ppaction://hlinksldjump"/>
              </a:rPr>
              <a:t>1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8-конечная звезда 11">
            <a:hlinkClick r:id="rId6" action="ppaction://hlinksldjump"/>
          </p:cNvPr>
          <p:cNvSpPr/>
          <p:nvPr/>
        </p:nvSpPr>
        <p:spPr>
          <a:xfrm>
            <a:off x="1643063" y="5786438"/>
            <a:ext cx="857250" cy="642937"/>
          </a:xfrm>
          <a:prstGeom prst="star8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hlinkClick r:id="rId7" action="ppaction://hlinksldjump"/>
              </a:rPr>
              <a:t>5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8-конечная звезда 12"/>
          <p:cNvSpPr/>
          <p:nvPr/>
        </p:nvSpPr>
        <p:spPr>
          <a:xfrm>
            <a:off x="928688" y="5429250"/>
            <a:ext cx="771525" cy="571500"/>
          </a:xfrm>
          <a:prstGeom prst="star8">
            <a:avLst/>
          </a:prstGeom>
          <a:solidFill>
            <a:srgbClr val="FF57C7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hlinkClick r:id="rId8" action="ppaction://hlinksldjump"/>
              </a:rPr>
              <a:t>4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8-конечная звезда 13"/>
          <p:cNvSpPr/>
          <p:nvPr/>
        </p:nvSpPr>
        <p:spPr>
          <a:xfrm>
            <a:off x="214313" y="5429250"/>
            <a:ext cx="714375" cy="642938"/>
          </a:xfrm>
          <a:prstGeom prst="star8">
            <a:avLst/>
          </a:prstGeom>
          <a:solidFill>
            <a:srgbClr val="425CCA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hlinkClick r:id="rId9" action="ppaction://hlinksldjump"/>
              </a:rPr>
              <a:t>7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5" name="8-конечная звезда 14">
            <a:hlinkClick r:id="rId7" action="ppaction://hlinksldjump"/>
          </p:cNvPr>
          <p:cNvSpPr/>
          <p:nvPr/>
        </p:nvSpPr>
        <p:spPr>
          <a:xfrm>
            <a:off x="1643063" y="5143500"/>
            <a:ext cx="785812" cy="714375"/>
          </a:xfrm>
          <a:prstGeom prst="star8">
            <a:avLst/>
          </a:prstGeom>
          <a:solidFill>
            <a:srgbClr val="FF000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hlinkClick r:id="rId6" action="ppaction://hlinksldjump"/>
              </a:rPr>
              <a:t>6</a:t>
            </a:r>
            <a:endParaRPr lang="ru-RU" sz="2800" b="1" dirty="0"/>
          </a:p>
        </p:txBody>
      </p:sp>
      <p:sp>
        <p:nvSpPr>
          <p:cNvPr id="17" name="8-конечная звезда 16"/>
          <p:cNvSpPr/>
          <p:nvPr/>
        </p:nvSpPr>
        <p:spPr>
          <a:xfrm>
            <a:off x="571500" y="6000750"/>
            <a:ext cx="857250" cy="642938"/>
          </a:xfrm>
          <a:prstGeom prst="star8">
            <a:avLst/>
          </a:prstGeom>
          <a:solidFill>
            <a:srgbClr val="FFC00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hlinkClick r:id="rId10" action="ppaction://hlinksldjump"/>
              </a:rPr>
              <a:t>3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857250" y="928688"/>
            <a:ext cx="7286625" cy="4929187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2с 1 ш1сууууу</a:t>
            </a:r>
          </a:p>
        </p:txBody>
      </p:sp>
      <p:sp>
        <p:nvSpPr>
          <p:cNvPr id="30722" name="Заголовок 4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ru-RU" sz="3200" smtClean="0">
                <a:latin typeface="Arial" charset="0"/>
              </a:rPr>
              <a:t/>
            </a:r>
            <a:br>
              <a:rPr lang="ru-RU" sz="3200" smtClean="0">
                <a:latin typeface="Arial" charset="0"/>
              </a:rPr>
            </a:br>
            <a:r>
              <a:rPr lang="ru-RU" sz="3200" smtClean="0">
                <a:latin typeface="Arial" charset="0"/>
              </a:rPr>
              <a:t>Ученые хорошо знают, что рекордсменом по содержанию </a:t>
            </a:r>
            <a:br>
              <a:rPr lang="ru-RU" sz="3200" smtClean="0">
                <a:latin typeface="Arial" charset="0"/>
              </a:rPr>
            </a:br>
            <a:r>
              <a:rPr lang="ru-RU" sz="3200" smtClean="0">
                <a:latin typeface="Arial" charset="0"/>
              </a:rPr>
              <a:t>белка являются семена сои. В них содержится до 40 % белка. Подсчитайте, сколько  его в семенах пшеницы, ржи, если в них белка в </a:t>
            </a:r>
            <a:br>
              <a:rPr lang="ru-RU" sz="3200" smtClean="0">
                <a:latin typeface="Arial" charset="0"/>
              </a:rPr>
            </a:br>
            <a:r>
              <a:rPr lang="ru-RU" sz="3200" smtClean="0">
                <a:latin typeface="Arial" charset="0"/>
              </a:rPr>
              <a:t>4 раза меньше, чем в сое? </a:t>
            </a:r>
            <a:endParaRPr lang="ru-RU" sz="320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0723" name="Подзаголовок 5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smtClean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8" name="Управляющая кнопка: далее 7">
            <a:hlinkClick r:id="rId2" action="ppaction://hlinksldjump" highlightClick="1"/>
          </p:cNvPr>
          <p:cNvSpPr/>
          <p:nvPr/>
        </p:nvSpPr>
        <p:spPr>
          <a:xfrm>
            <a:off x="8072438" y="6000750"/>
            <a:ext cx="785812" cy="714375"/>
          </a:xfrm>
          <a:prstGeom prst="actionButtonForwardNex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апля 3"/>
          <p:cNvSpPr/>
          <p:nvPr/>
        </p:nvSpPr>
        <p:spPr>
          <a:xfrm>
            <a:off x="857250" y="642938"/>
            <a:ext cx="6643688" cy="5500687"/>
          </a:xfrm>
          <a:prstGeom prst="teardro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7715250" y="5715000"/>
            <a:ext cx="1000125" cy="857250"/>
          </a:xfrm>
          <a:prstGeom prst="actionButtonForwardNex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апля 3"/>
          <p:cNvSpPr/>
          <p:nvPr/>
        </p:nvSpPr>
        <p:spPr>
          <a:xfrm>
            <a:off x="857250" y="642938"/>
            <a:ext cx="6643688" cy="5500687"/>
          </a:xfrm>
          <a:prstGeom prst="teardro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7715250" y="5715000"/>
            <a:ext cx="1000125" cy="857250"/>
          </a:xfrm>
          <a:prstGeom prst="actionButtonForwardNex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апля 3"/>
          <p:cNvSpPr/>
          <p:nvPr/>
        </p:nvSpPr>
        <p:spPr>
          <a:xfrm>
            <a:off x="857250" y="642938"/>
            <a:ext cx="6643688" cy="5500687"/>
          </a:xfrm>
          <a:prstGeom prst="teardro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7715250" y="5715000"/>
            <a:ext cx="1000125" cy="857250"/>
          </a:xfrm>
          <a:prstGeom prst="actionButtonForwardNex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апля 3"/>
          <p:cNvSpPr/>
          <p:nvPr/>
        </p:nvSpPr>
        <p:spPr>
          <a:xfrm>
            <a:off x="857250" y="642938"/>
            <a:ext cx="6643688" cy="5500687"/>
          </a:xfrm>
          <a:prstGeom prst="teardro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7715250" y="5715000"/>
            <a:ext cx="1000125" cy="857250"/>
          </a:xfrm>
          <a:prstGeom prst="actionButtonForwardNex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апля 3"/>
          <p:cNvSpPr/>
          <p:nvPr/>
        </p:nvSpPr>
        <p:spPr>
          <a:xfrm>
            <a:off x="857250" y="642938"/>
            <a:ext cx="6643688" cy="5500687"/>
          </a:xfrm>
          <a:prstGeom prst="teardro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7715250" y="5715000"/>
            <a:ext cx="1000125" cy="857250"/>
          </a:xfrm>
          <a:prstGeom prst="actionButtonForwardNex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FF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апля 3"/>
          <p:cNvSpPr/>
          <p:nvPr/>
        </p:nvSpPr>
        <p:spPr>
          <a:xfrm>
            <a:off x="857250" y="642938"/>
            <a:ext cx="6643688" cy="5500687"/>
          </a:xfrm>
          <a:prstGeom prst="teardro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7715250" y="5715000"/>
            <a:ext cx="1000125" cy="857250"/>
          </a:xfrm>
          <a:prstGeom prst="actionButtonForwardNex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апля 3"/>
          <p:cNvSpPr/>
          <p:nvPr/>
        </p:nvSpPr>
        <p:spPr>
          <a:xfrm>
            <a:off x="857250" y="642938"/>
            <a:ext cx="6643688" cy="5500687"/>
          </a:xfrm>
          <a:prstGeom prst="teardro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7715250" y="5715000"/>
            <a:ext cx="1000125" cy="857250"/>
          </a:xfrm>
          <a:prstGeom prst="actionButtonForwardNex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7715250" y="5715000"/>
            <a:ext cx="1000125" cy="857250"/>
          </a:xfrm>
          <a:prstGeom prst="actionButtonForwardNex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14348" y="571480"/>
            <a:ext cx="8001056" cy="500066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7715250" y="5715000"/>
            <a:ext cx="1000125" cy="857250"/>
          </a:xfrm>
          <a:prstGeom prst="actionButtonForwardNex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14348" y="571480"/>
            <a:ext cx="8001056" cy="500066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5362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6146" name="Picture 2" descr="C:\Documents and Settings\Я\Рабочий стол\ANIMATED\J028370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2428875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2" descr="C:\Documents and Settings\Я\Рабочий стол\ANIMATED\J028370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5357813"/>
            <a:ext cx="1214438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Овальная выноска 9"/>
          <p:cNvSpPr/>
          <p:nvPr/>
        </p:nvSpPr>
        <p:spPr>
          <a:xfrm>
            <a:off x="1357313" y="1571625"/>
            <a:ext cx="714375" cy="571500"/>
          </a:xfrm>
          <a:prstGeom prst="wedgeEllipseCallout">
            <a:avLst/>
          </a:prstGeom>
          <a:solidFill>
            <a:srgbClr val="FF57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hlinkClick r:id="rId4" action="ppaction://hlinksldjump"/>
              </a:rPr>
              <a:t>1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Овальная выноска 10"/>
          <p:cNvSpPr/>
          <p:nvPr/>
        </p:nvSpPr>
        <p:spPr>
          <a:xfrm>
            <a:off x="2143125" y="1571625"/>
            <a:ext cx="714375" cy="571500"/>
          </a:xfrm>
          <a:prstGeom prst="wedgeEllipseCallout">
            <a:avLst/>
          </a:prstGeom>
          <a:solidFill>
            <a:srgbClr val="D0E2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hlinkClick r:id="rId5" action="ppaction://hlinksldjump"/>
              </a:rPr>
              <a:t>2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Овальная выноска 11"/>
          <p:cNvSpPr/>
          <p:nvPr/>
        </p:nvSpPr>
        <p:spPr>
          <a:xfrm>
            <a:off x="1785938" y="2214563"/>
            <a:ext cx="714375" cy="571500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hlinkClick r:id="rId6" action="ppaction://hlinksldjump"/>
              </a:rPr>
              <a:t>4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Овальная выноска 13"/>
          <p:cNvSpPr/>
          <p:nvPr/>
        </p:nvSpPr>
        <p:spPr>
          <a:xfrm>
            <a:off x="2714625" y="2143125"/>
            <a:ext cx="714375" cy="571500"/>
          </a:xfrm>
          <a:prstGeom prst="wedgeEllipse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hlinkClick r:id="rId7" action="ppaction://hlinksldjump"/>
              </a:rPr>
              <a:t>3</a:t>
            </a:r>
            <a:endParaRPr lang="ru-RU" sz="3200" b="1" dirty="0"/>
          </a:p>
        </p:txBody>
      </p:sp>
      <p:sp>
        <p:nvSpPr>
          <p:cNvPr id="15" name="Овальная выноска 14"/>
          <p:cNvSpPr/>
          <p:nvPr/>
        </p:nvSpPr>
        <p:spPr>
          <a:xfrm>
            <a:off x="2214563" y="2786063"/>
            <a:ext cx="714375" cy="571500"/>
          </a:xfrm>
          <a:prstGeom prst="wedgeEllipseCallout">
            <a:avLst/>
          </a:prstGeom>
          <a:solidFill>
            <a:srgbClr val="F4ED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hlinkClick r:id="rId8" action="ppaction://hlinksldjump"/>
              </a:rPr>
              <a:t>7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6" name="Овальная выноска 15"/>
          <p:cNvSpPr/>
          <p:nvPr/>
        </p:nvSpPr>
        <p:spPr>
          <a:xfrm>
            <a:off x="1357313" y="2786063"/>
            <a:ext cx="714375" cy="571500"/>
          </a:xfrm>
          <a:prstGeom prst="wedgeEllipse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hlinkClick r:id="rId9" action="ppaction://hlinksldjump"/>
              </a:rPr>
              <a:t>6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7" name="Овальная выноска 16"/>
          <p:cNvSpPr/>
          <p:nvPr/>
        </p:nvSpPr>
        <p:spPr>
          <a:xfrm>
            <a:off x="928688" y="2143125"/>
            <a:ext cx="714375" cy="571500"/>
          </a:xfrm>
          <a:prstGeom prst="wedgeEllipse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hlinkClick r:id="rId10" action="ppaction://hlinksldjump"/>
              </a:rPr>
              <a:t>5</a:t>
            </a:r>
            <a:endParaRPr lang="ru-RU" sz="3200" b="1" dirty="0"/>
          </a:p>
        </p:txBody>
      </p:sp>
      <p:sp>
        <p:nvSpPr>
          <p:cNvPr id="18" name="Дуга 17"/>
          <p:cNvSpPr/>
          <p:nvPr/>
        </p:nvSpPr>
        <p:spPr>
          <a:xfrm>
            <a:off x="357188" y="5572125"/>
            <a:ext cx="214312" cy="14287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 flipH="1" flipV="1">
            <a:off x="357188" y="5857875"/>
            <a:ext cx="214312" cy="285750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 flipH="1" flipV="1">
            <a:off x="0" y="5143500"/>
            <a:ext cx="214313" cy="285750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 flipH="1" flipV="1">
            <a:off x="214313" y="5214938"/>
            <a:ext cx="214312" cy="285750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 flipH="1" flipV="1">
            <a:off x="214313" y="5500688"/>
            <a:ext cx="214312" cy="285750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 flipH="1" flipV="1">
            <a:off x="428625" y="5643563"/>
            <a:ext cx="214313" cy="285750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 flipV="1">
            <a:off x="214313" y="3786188"/>
            <a:ext cx="168275" cy="142875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 flipV="1">
            <a:off x="214313" y="4000500"/>
            <a:ext cx="142875" cy="214313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 flipV="1">
            <a:off x="0" y="4071938"/>
            <a:ext cx="214313" cy="285750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 flipH="1" flipV="1">
            <a:off x="0" y="4857750"/>
            <a:ext cx="214313" cy="285750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 flipV="1">
            <a:off x="500063" y="3786188"/>
            <a:ext cx="168275" cy="142875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 flipV="1">
            <a:off x="1071563" y="3357563"/>
            <a:ext cx="168275" cy="142875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 flipV="1">
            <a:off x="1285875" y="3286125"/>
            <a:ext cx="168275" cy="142875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000"/>
                            </p:stCondLst>
                            <p:childTnLst>
                              <p:par>
                                <p:cTn id="9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7715250" y="5715000"/>
            <a:ext cx="1000125" cy="857250"/>
          </a:xfrm>
          <a:prstGeom prst="actionButtonForwardNex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14348" y="571480"/>
            <a:ext cx="8001056" cy="500066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7715250" y="5715000"/>
            <a:ext cx="1000125" cy="857250"/>
          </a:xfrm>
          <a:prstGeom prst="actionButtonForwardNex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14348" y="571480"/>
            <a:ext cx="8001056" cy="500066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7715250" y="5715000"/>
            <a:ext cx="1000125" cy="857250"/>
          </a:xfrm>
          <a:prstGeom prst="actionButtonForwardNex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14348" y="571480"/>
            <a:ext cx="8001056" cy="500066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7715250" y="5715000"/>
            <a:ext cx="1000125" cy="857250"/>
          </a:xfrm>
          <a:prstGeom prst="actionButtonForwardNex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14348" y="571480"/>
            <a:ext cx="8001056" cy="500066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7715250" y="5715000"/>
            <a:ext cx="1000125" cy="857250"/>
          </a:xfrm>
          <a:prstGeom prst="actionButtonForwardNex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14348" y="571480"/>
            <a:ext cx="8001056" cy="500066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7715250" y="5715000"/>
            <a:ext cx="1000125" cy="857250"/>
          </a:xfrm>
          <a:prstGeom prst="actionButtonForwardNex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14348" y="571480"/>
            <a:ext cx="8001056" cy="500066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7715250" y="5715000"/>
            <a:ext cx="1000125" cy="857250"/>
          </a:xfrm>
          <a:prstGeom prst="actionButtonForwardNex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14348" y="571480"/>
            <a:ext cx="8001056" cy="500066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7715250" y="5715000"/>
            <a:ext cx="1000125" cy="857250"/>
          </a:xfrm>
          <a:prstGeom prst="actionButtonForwardNex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14348" y="571480"/>
            <a:ext cx="8001056" cy="500066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7715250" y="5715000"/>
            <a:ext cx="1000125" cy="857250"/>
          </a:xfrm>
          <a:prstGeom prst="actionButtonForwardNex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14348" y="571480"/>
            <a:ext cx="8001056" cy="500066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7715250" y="5715000"/>
            <a:ext cx="1000125" cy="857250"/>
          </a:xfrm>
          <a:prstGeom prst="actionButtonForwardNex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14348" y="571480"/>
            <a:ext cx="8001056" cy="500066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638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16387" name="Picture 2" descr="C:\Documents and Settings\Я\Рабочий стол\ANIMATED\J028370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5357813"/>
            <a:ext cx="1214438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Дуга 17"/>
          <p:cNvSpPr/>
          <p:nvPr/>
        </p:nvSpPr>
        <p:spPr>
          <a:xfrm>
            <a:off x="357188" y="5572125"/>
            <a:ext cx="214312" cy="14287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 flipH="1" flipV="1">
            <a:off x="357188" y="5857875"/>
            <a:ext cx="214312" cy="285750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 flipH="1" flipV="1">
            <a:off x="0" y="5143500"/>
            <a:ext cx="214313" cy="285750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 flipH="1" flipV="1">
            <a:off x="214313" y="5214938"/>
            <a:ext cx="214312" cy="285750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 flipH="1" flipV="1">
            <a:off x="214313" y="5500688"/>
            <a:ext cx="214312" cy="285750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 flipH="1" flipV="1">
            <a:off x="428625" y="5643563"/>
            <a:ext cx="214313" cy="285750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 flipV="1">
            <a:off x="214313" y="3786188"/>
            <a:ext cx="168275" cy="142875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 flipV="1">
            <a:off x="214313" y="4000500"/>
            <a:ext cx="142875" cy="214313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 flipV="1">
            <a:off x="0" y="4071938"/>
            <a:ext cx="214313" cy="285750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 flipH="1" flipV="1">
            <a:off x="0" y="4857750"/>
            <a:ext cx="214313" cy="285750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 flipV="1">
            <a:off x="500063" y="3786188"/>
            <a:ext cx="168275" cy="142875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 flipV="1">
            <a:off x="1071563" y="3357563"/>
            <a:ext cx="168275" cy="142875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 flipV="1">
            <a:off x="1285875" y="3286125"/>
            <a:ext cx="168275" cy="142875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 flipV="1">
            <a:off x="2786063" y="2643188"/>
            <a:ext cx="168275" cy="142875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 flipV="1">
            <a:off x="2571750" y="2643188"/>
            <a:ext cx="168275" cy="142875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 flipV="1">
            <a:off x="2500313" y="2857500"/>
            <a:ext cx="168275" cy="142875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 flipV="1">
            <a:off x="2357438" y="2786063"/>
            <a:ext cx="168275" cy="142875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6143625" y="2428875"/>
            <a:ext cx="214313" cy="214313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5929313" y="2357438"/>
            <a:ext cx="214312" cy="214312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6357938" y="2714625"/>
            <a:ext cx="204787" cy="204788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6357938" y="2857500"/>
            <a:ext cx="142875" cy="214313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6572250" y="3000375"/>
            <a:ext cx="214313" cy="214313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6500813" y="3214688"/>
            <a:ext cx="214312" cy="214312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6715125" y="3286125"/>
            <a:ext cx="214313" cy="214313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6412" name="Picture 2" descr="C:\Documents and Settings\Я\Рабочий стол\ANIMATED\J028370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2500313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3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7715250" y="5715000"/>
            <a:ext cx="1000125" cy="857250"/>
          </a:xfrm>
          <a:prstGeom prst="actionButtonForwardNex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14348" y="571480"/>
            <a:ext cx="8001056" cy="500066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7715250" y="5715000"/>
            <a:ext cx="1000125" cy="857250"/>
          </a:xfrm>
          <a:prstGeom prst="actionButtonForwardNex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14348" y="571480"/>
            <a:ext cx="8001056" cy="500066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7715250" y="5715000"/>
            <a:ext cx="1000125" cy="857250"/>
          </a:xfrm>
          <a:prstGeom prst="actionButtonForwardNex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14348" y="571480"/>
            <a:ext cx="8001056" cy="500066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7715250" y="5715000"/>
            <a:ext cx="1000125" cy="857250"/>
          </a:xfrm>
          <a:prstGeom prst="actionButtonForwardNex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14348" y="571480"/>
            <a:ext cx="8001056" cy="500066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7715250" y="5715000"/>
            <a:ext cx="1000125" cy="857250"/>
          </a:xfrm>
          <a:prstGeom prst="actionButtonForwardNex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14348" y="571480"/>
            <a:ext cx="8001056" cy="500066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7715250" y="5715000"/>
            <a:ext cx="1000125" cy="857250"/>
          </a:xfrm>
          <a:prstGeom prst="actionButtonForwardNex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14348" y="571480"/>
            <a:ext cx="8001056" cy="500066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78F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7715250" y="5715000"/>
            <a:ext cx="1000125" cy="857250"/>
          </a:xfrm>
          <a:prstGeom prst="actionButtonForwardNex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14348" y="571480"/>
            <a:ext cx="8001056" cy="500066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78F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7715250" y="5715000"/>
            <a:ext cx="1000125" cy="857250"/>
          </a:xfrm>
          <a:prstGeom prst="actionButtonForwardNex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14348" y="571480"/>
            <a:ext cx="8001056" cy="500066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78F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7715250" y="5715000"/>
            <a:ext cx="1000125" cy="857250"/>
          </a:xfrm>
          <a:prstGeom prst="actionButtonForwardNex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14348" y="571480"/>
            <a:ext cx="8001056" cy="500066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7715250" y="5715000"/>
            <a:ext cx="1000125" cy="857250"/>
          </a:xfrm>
          <a:prstGeom prst="actionButtonForwardNex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14348" y="571480"/>
            <a:ext cx="8001056" cy="500066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7410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17411" name="Picture 2" descr="C:\Documents and Settings\Я\Рабочий стол\ANIMATED\J028370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88" y="2500313"/>
            <a:ext cx="928687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2" descr="C:\Documents and Settings\Я\Рабочий стол\ANIMATED\J028370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" y="5357813"/>
            <a:ext cx="1214438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Дуга 17"/>
          <p:cNvSpPr/>
          <p:nvPr/>
        </p:nvSpPr>
        <p:spPr>
          <a:xfrm>
            <a:off x="357188" y="5572125"/>
            <a:ext cx="214312" cy="14287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 flipH="1" flipV="1">
            <a:off x="357188" y="5857875"/>
            <a:ext cx="214312" cy="285750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 flipH="1" flipV="1">
            <a:off x="0" y="5143500"/>
            <a:ext cx="214313" cy="285750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 flipH="1" flipV="1">
            <a:off x="214313" y="5214938"/>
            <a:ext cx="214312" cy="285750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 flipH="1" flipV="1">
            <a:off x="214313" y="5500688"/>
            <a:ext cx="214312" cy="285750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 flipH="1" flipV="1">
            <a:off x="428625" y="5643563"/>
            <a:ext cx="214313" cy="285750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 flipV="1">
            <a:off x="214313" y="3786188"/>
            <a:ext cx="168275" cy="142875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 flipV="1">
            <a:off x="214313" y="4000500"/>
            <a:ext cx="142875" cy="214313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 flipV="1">
            <a:off x="0" y="4071938"/>
            <a:ext cx="214313" cy="285750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 flipH="1" flipV="1">
            <a:off x="0" y="4857750"/>
            <a:ext cx="214313" cy="285750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 flipV="1">
            <a:off x="500063" y="3786188"/>
            <a:ext cx="168275" cy="142875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 flipV="1">
            <a:off x="1071563" y="3357563"/>
            <a:ext cx="168275" cy="142875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 flipV="1">
            <a:off x="1285875" y="3286125"/>
            <a:ext cx="168275" cy="142875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 flipV="1">
            <a:off x="2786063" y="2643188"/>
            <a:ext cx="168275" cy="142875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 flipV="1">
            <a:off x="2571750" y="2643188"/>
            <a:ext cx="168275" cy="142875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 flipV="1">
            <a:off x="2500313" y="2857500"/>
            <a:ext cx="168275" cy="142875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 flipV="1">
            <a:off x="2428875" y="2857500"/>
            <a:ext cx="96838" cy="71438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6143625" y="2428875"/>
            <a:ext cx="214313" cy="214313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5929313" y="2357438"/>
            <a:ext cx="214312" cy="214312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6357938" y="2714625"/>
            <a:ext cx="204787" cy="204788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6357938" y="2857500"/>
            <a:ext cx="142875" cy="214313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6572250" y="3000375"/>
            <a:ext cx="214313" cy="214313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6500813" y="3214688"/>
            <a:ext cx="214312" cy="214312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6715125" y="3286125"/>
            <a:ext cx="214313" cy="214313"/>
          </a:xfrm>
          <a:custGeom>
            <a:avLst/>
            <a:gdLst>
              <a:gd name="connsiteX0" fmla="*/ 240145 w 258618"/>
              <a:gd name="connsiteY0" fmla="*/ 210127 h 256309"/>
              <a:gd name="connsiteX1" fmla="*/ 18473 w 258618"/>
              <a:gd name="connsiteY1" fmla="*/ 2309 h 256309"/>
              <a:gd name="connsiteX2" fmla="*/ 129309 w 258618"/>
              <a:gd name="connsiteY2" fmla="*/ 223982 h 256309"/>
              <a:gd name="connsiteX3" fmla="*/ 240145 w 258618"/>
              <a:gd name="connsiteY3" fmla="*/ 210127 h 2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618" h="256309">
                <a:moveTo>
                  <a:pt x="240145" y="210127"/>
                </a:moveTo>
                <a:cubicBezTo>
                  <a:pt x="221672" y="173182"/>
                  <a:pt x="36946" y="0"/>
                  <a:pt x="18473" y="2309"/>
                </a:cubicBezTo>
                <a:cubicBezTo>
                  <a:pt x="0" y="4618"/>
                  <a:pt x="87746" y="191655"/>
                  <a:pt x="129309" y="223982"/>
                </a:cubicBezTo>
                <a:cubicBezTo>
                  <a:pt x="170872" y="256309"/>
                  <a:pt x="258618" y="247072"/>
                  <a:pt x="240145" y="210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2" name="Picture 2" descr="C:\Documents and Settings\Я\Рабочий стол\ANIMATED\J028370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63" y="3000375"/>
            <a:ext cx="1000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39" name="AutoShape 31"/>
          <p:cNvSpPr>
            <a:spLocks noChangeArrowheads="1"/>
          </p:cNvSpPr>
          <p:nvPr/>
        </p:nvSpPr>
        <p:spPr bwMode="auto">
          <a:xfrm>
            <a:off x="5786438" y="3000375"/>
            <a:ext cx="585787" cy="500063"/>
          </a:xfrm>
          <a:prstGeom prst="star16">
            <a:avLst>
              <a:gd name="adj" fmla="val 37500"/>
            </a:avLst>
          </a:prstGeom>
          <a:solidFill>
            <a:srgbClr val="00FFCC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hlinkClick r:id="rId5" action="ppaction://hlinksldjump"/>
              </a:rPr>
              <a:t>3</a:t>
            </a:r>
            <a:endParaRPr lang="ru-RU" sz="2400" b="1"/>
          </a:p>
        </p:txBody>
      </p:sp>
      <p:sp>
        <p:nvSpPr>
          <p:cNvPr id="17440" name="AutoShape 32"/>
          <p:cNvSpPr>
            <a:spLocks noChangeArrowheads="1"/>
          </p:cNvSpPr>
          <p:nvPr/>
        </p:nvSpPr>
        <p:spPr bwMode="auto">
          <a:xfrm>
            <a:off x="6786563" y="2643188"/>
            <a:ext cx="595312" cy="568325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hlinkClick r:id="rId6" action="ppaction://hlinksldjump"/>
              </a:rPr>
              <a:t>2</a:t>
            </a:r>
            <a:endParaRPr lang="ru-RU" sz="2400" b="1"/>
          </a:p>
        </p:txBody>
      </p:sp>
      <p:sp>
        <p:nvSpPr>
          <p:cNvPr id="17442" name="AutoShape 34"/>
          <p:cNvSpPr>
            <a:spLocks noChangeArrowheads="1"/>
          </p:cNvSpPr>
          <p:nvPr/>
        </p:nvSpPr>
        <p:spPr bwMode="auto">
          <a:xfrm>
            <a:off x="5929313" y="3571875"/>
            <a:ext cx="658812" cy="504825"/>
          </a:xfrm>
          <a:prstGeom prst="star16">
            <a:avLst>
              <a:gd name="adj" fmla="val 37500"/>
            </a:avLst>
          </a:prstGeom>
          <a:solidFill>
            <a:srgbClr val="00FF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hlinkClick r:id="rId7" action="ppaction://hlinksldjump"/>
              </a:rPr>
              <a:t>6</a:t>
            </a:r>
            <a:endParaRPr lang="ru-RU" sz="2400" b="1"/>
          </a:p>
        </p:txBody>
      </p:sp>
      <p:sp>
        <p:nvSpPr>
          <p:cNvPr id="17443" name="AutoShape 35"/>
          <p:cNvSpPr>
            <a:spLocks noChangeArrowheads="1"/>
          </p:cNvSpPr>
          <p:nvPr/>
        </p:nvSpPr>
        <p:spPr bwMode="auto">
          <a:xfrm>
            <a:off x="6643688" y="3643313"/>
            <a:ext cx="571500" cy="500062"/>
          </a:xfrm>
          <a:prstGeom prst="star16">
            <a:avLst>
              <a:gd name="adj" fmla="val 37500"/>
            </a:avLst>
          </a:prstGeom>
          <a:solidFill>
            <a:srgbClr val="FFFF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hlinkClick r:id="rId8" action="ppaction://hlinksldjump"/>
              </a:rPr>
              <a:t>7</a:t>
            </a:r>
            <a:endParaRPr lang="ru-RU" sz="2400" b="1"/>
          </a:p>
        </p:txBody>
      </p:sp>
      <p:sp>
        <p:nvSpPr>
          <p:cNvPr id="17444" name="AutoShape 36"/>
          <p:cNvSpPr>
            <a:spLocks noChangeArrowheads="1"/>
          </p:cNvSpPr>
          <p:nvPr/>
        </p:nvSpPr>
        <p:spPr bwMode="auto">
          <a:xfrm>
            <a:off x="6286500" y="3071813"/>
            <a:ext cx="661988" cy="573087"/>
          </a:xfrm>
          <a:prstGeom prst="star16">
            <a:avLst>
              <a:gd name="adj" fmla="val 37500"/>
            </a:avLst>
          </a:prstGeom>
          <a:solidFill>
            <a:srgbClr val="FF66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hlinkClick r:id="rId9" action="ppaction://hlinksldjump"/>
              </a:rPr>
              <a:t>4</a:t>
            </a:r>
            <a:endParaRPr lang="ru-RU" sz="2400" b="1"/>
          </a:p>
        </p:txBody>
      </p:sp>
      <p:sp>
        <p:nvSpPr>
          <p:cNvPr id="17445" name="AutoShape 37"/>
          <p:cNvSpPr>
            <a:spLocks noChangeArrowheads="1"/>
          </p:cNvSpPr>
          <p:nvPr/>
        </p:nvSpPr>
        <p:spPr bwMode="auto">
          <a:xfrm>
            <a:off x="6929438" y="3143250"/>
            <a:ext cx="595312" cy="573088"/>
          </a:xfrm>
          <a:prstGeom prst="star16">
            <a:avLst>
              <a:gd name="adj" fmla="val 37500"/>
            </a:avLst>
          </a:prstGeom>
          <a:solidFill>
            <a:srgbClr val="CC3399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hlinkClick r:id="rId10" action="ppaction://hlinksldjump"/>
              </a:rPr>
              <a:t>5</a:t>
            </a:r>
            <a:endParaRPr lang="ru-RU" sz="2400" b="1"/>
          </a:p>
        </p:txBody>
      </p:sp>
      <p:sp>
        <p:nvSpPr>
          <p:cNvPr id="17447" name="AutoShape 39"/>
          <p:cNvSpPr>
            <a:spLocks noChangeArrowheads="1"/>
          </p:cNvSpPr>
          <p:nvPr/>
        </p:nvSpPr>
        <p:spPr bwMode="auto">
          <a:xfrm>
            <a:off x="6143625" y="2428875"/>
            <a:ext cx="661988" cy="639763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hlinkClick r:id="rId11" action="ppaction://hlinksldjump"/>
              </a:rPr>
              <a:t>1</a:t>
            </a:r>
            <a:endParaRPr lang="ru-RU" sz="2400" b="1"/>
          </a:p>
        </p:txBody>
      </p:sp>
      <p:sp>
        <p:nvSpPr>
          <p:cNvPr id="75" name="Овал 74"/>
          <p:cNvSpPr/>
          <p:nvPr/>
        </p:nvSpPr>
        <p:spPr>
          <a:xfrm>
            <a:off x="5572132" y="3929066"/>
            <a:ext cx="428628" cy="357190"/>
          </a:xfrm>
          <a:prstGeom prst="ellipse">
            <a:avLst/>
          </a:prstGeom>
          <a:solidFill>
            <a:srgbClr val="C6F61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hlinkClick r:id="rId12" action="ppaction://hlinksldjump"/>
              </a:rPr>
              <a:t>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6" name="Овал 75"/>
          <p:cNvSpPr/>
          <p:nvPr/>
        </p:nvSpPr>
        <p:spPr>
          <a:xfrm>
            <a:off x="5286380" y="4286256"/>
            <a:ext cx="428628" cy="357190"/>
          </a:xfrm>
          <a:prstGeom prst="ellipse">
            <a:avLst/>
          </a:prstGeom>
          <a:solidFill>
            <a:srgbClr val="C6F61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hlinkClick r:id="rId13" action="ppaction://hlinksldjump"/>
              </a:rPr>
              <a:t>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7" name="Овал 76"/>
          <p:cNvSpPr/>
          <p:nvPr/>
        </p:nvSpPr>
        <p:spPr>
          <a:xfrm>
            <a:off x="5143504" y="4714884"/>
            <a:ext cx="428628" cy="357190"/>
          </a:xfrm>
          <a:prstGeom prst="ellipse">
            <a:avLst/>
          </a:prstGeom>
          <a:solidFill>
            <a:srgbClr val="C6F61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hlinkClick r:id="rId14" action="ppaction://hlinksldjump"/>
              </a:rPr>
              <a:t>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8" name="Овал 77"/>
          <p:cNvSpPr/>
          <p:nvPr/>
        </p:nvSpPr>
        <p:spPr>
          <a:xfrm>
            <a:off x="5143504" y="5143512"/>
            <a:ext cx="428628" cy="357190"/>
          </a:xfrm>
          <a:prstGeom prst="ellipse">
            <a:avLst/>
          </a:prstGeom>
          <a:solidFill>
            <a:srgbClr val="C6F61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hlinkClick r:id="rId15" action="ppaction://hlinksldjump"/>
              </a:rPr>
              <a:t>4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9" name="Овал 78"/>
          <p:cNvSpPr/>
          <p:nvPr/>
        </p:nvSpPr>
        <p:spPr>
          <a:xfrm>
            <a:off x="5286380" y="5500702"/>
            <a:ext cx="428628" cy="357190"/>
          </a:xfrm>
          <a:prstGeom prst="ellipse">
            <a:avLst/>
          </a:prstGeom>
          <a:solidFill>
            <a:srgbClr val="C6F61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hlinkClick r:id="rId16" action="ppaction://hlinksldjump"/>
              </a:rPr>
              <a:t>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0" name="Овал 79"/>
          <p:cNvSpPr/>
          <p:nvPr/>
        </p:nvSpPr>
        <p:spPr>
          <a:xfrm>
            <a:off x="5643570" y="5857892"/>
            <a:ext cx="428628" cy="357190"/>
          </a:xfrm>
          <a:prstGeom prst="ellipse">
            <a:avLst/>
          </a:prstGeom>
          <a:solidFill>
            <a:srgbClr val="C6F61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hlinkClick r:id="rId17" action="ppaction://hlinksldjump"/>
              </a:rPr>
              <a:t>6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1" name="Овал 80"/>
          <p:cNvSpPr/>
          <p:nvPr/>
        </p:nvSpPr>
        <p:spPr>
          <a:xfrm>
            <a:off x="6143636" y="4000504"/>
            <a:ext cx="428628" cy="357190"/>
          </a:xfrm>
          <a:prstGeom prst="ellipse">
            <a:avLst/>
          </a:prstGeom>
          <a:solidFill>
            <a:srgbClr val="00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hlinkClick r:id="rId18" action="ppaction://hlinksldjump"/>
              </a:rPr>
              <a:t>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2" name="Овал 81"/>
          <p:cNvSpPr/>
          <p:nvPr/>
        </p:nvSpPr>
        <p:spPr>
          <a:xfrm>
            <a:off x="5857884" y="4357694"/>
            <a:ext cx="428628" cy="357190"/>
          </a:xfrm>
          <a:prstGeom prst="ellipse">
            <a:avLst/>
          </a:prstGeom>
          <a:solidFill>
            <a:srgbClr val="00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hlinkClick r:id="rId19" action="ppaction://hlinksldjump"/>
              </a:rPr>
              <a:t>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3" name="Овал 82"/>
          <p:cNvSpPr/>
          <p:nvPr/>
        </p:nvSpPr>
        <p:spPr>
          <a:xfrm>
            <a:off x="5715008" y="4714884"/>
            <a:ext cx="428628" cy="357190"/>
          </a:xfrm>
          <a:prstGeom prst="ellipse">
            <a:avLst/>
          </a:prstGeom>
          <a:solidFill>
            <a:srgbClr val="00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hlinkClick r:id="rId20" action="ppaction://hlinksldjump"/>
              </a:rPr>
              <a:t>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4" name="Овал 83"/>
          <p:cNvSpPr/>
          <p:nvPr/>
        </p:nvSpPr>
        <p:spPr>
          <a:xfrm>
            <a:off x="5786446" y="5143512"/>
            <a:ext cx="428628" cy="357190"/>
          </a:xfrm>
          <a:prstGeom prst="ellipse">
            <a:avLst/>
          </a:prstGeom>
          <a:solidFill>
            <a:srgbClr val="00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hlinkClick r:id="rId21" action="ppaction://hlinksldjump"/>
              </a:rPr>
              <a:t>4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5" name="Овал 84"/>
          <p:cNvSpPr/>
          <p:nvPr/>
        </p:nvSpPr>
        <p:spPr>
          <a:xfrm>
            <a:off x="5929322" y="5572140"/>
            <a:ext cx="428628" cy="357190"/>
          </a:xfrm>
          <a:prstGeom prst="ellipse">
            <a:avLst/>
          </a:prstGeom>
          <a:solidFill>
            <a:srgbClr val="00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hlinkClick r:id="rId22" action="ppaction://hlinksldjump"/>
              </a:rPr>
              <a:t>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6" name="Овал 85"/>
          <p:cNvSpPr/>
          <p:nvPr/>
        </p:nvSpPr>
        <p:spPr>
          <a:xfrm>
            <a:off x="6572264" y="5715016"/>
            <a:ext cx="428628" cy="35719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hlinkClick r:id="rId23" action="ppaction://hlinksldjump"/>
              </a:rPr>
              <a:t>4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7" name="Овал 86"/>
          <p:cNvSpPr/>
          <p:nvPr/>
        </p:nvSpPr>
        <p:spPr>
          <a:xfrm>
            <a:off x="5929322" y="6143644"/>
            <a:ext cx="428628" cy="357190"/>
          </a:xfrm>
          <a:prstGeom prst="ellipse">
            <a:avLst/>
          </a:prstGeom>
          <a:solidFill>
            <a:srgbClr val="C6F61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hlinkClick r:id="rId24" action="ppaction://hlinksldjump"/>
              </a:rPr>
              <a:t>7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8" name="Овал 87"/>
          <p:cNvSpPr/>
          <p:nvPr/>
        </p:nvSpPr>
        <p:spPr>
          <a:xfrm>
            <a:off x="8429652" y="5857892"/>
            <a:ext cx="428628" cy="357190"/>
          </a:xfrm>
          <a:prstGeom prst="ellipse">
            <a:avLst/>
          </a:prstGeom>
          <a:solidFill>
            <a:srgbClr val="A96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hlinkClick r:id="rId25" action="ppaction://hlinksldjump"/>
              </a:rPr>
              <a:t>6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9" name="Овал 88"/>
          <p:cNvSpPr/>
          <p:nvPr/>
        </p:nvSpPr>
        <p:spPr>
          <a:xfrm>
            <a:off x="7715272" y="5000636"/>
            <a:ext cx="428628" cy="357190"/>
          </a:xfrm>
          <a:prstGeom prst="ellipse">
            <a:avLst/>
          </a:prstGeom>
          <a:solidFill>
            <a:srgbClr val="B78F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hlinkClick r:id="rId26" action="ppaction://hlinksldjump"/>
              </a:rPr>
              <a:t>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0" name="Овал 89"/>
          <p:cNvSpPr/>
          <p:nvPr/>
        </p:nvSpPr>
        <p:spPr>
          <a:xfrm>
            <a:off x="7500958" y="4572008"/>
            <a:ext cx="428628" cy="357190"/>
          </a:xfrm>
          <a:prstGeom prst="ellipse">
            <a:avLst/>
          </a:prstGeom>
          <a:solidFill>
            <a:srgbClr val="B78F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hlinkClick r:id="rId27" action="ppaction://hlinksldjump"/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1" name="Овал 90"/>
          <p:cNvSpPr/>
          <p:nvPr/>
        </p:nvSpPr>
        <p:spPr>
          <a:xfrm>
            <a:off x="7786710" y="5429264"/>
            <a:ext cx="428628" cy="357190"/>
          </a:xfrm>
          <a:prstGeom prst="ellipse">
            <a:avLst/>
          </a:prstGeom>
          <a:solidFill>
            <a:srgbClr val="B78F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hlinkClick r:id="rId28" action="ppaction://hlinksldjump"/>
              </a:rPr>
              <a:t>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2" name="Овал 91"/>
          <p:cNvSpPr/>
          <p:nvPr/>
        </p:nvSpPr>
        <p:spPr>
          <a:xfrm>
            <a:off x="8501090" y="5500702"/>
            <a:ext cx="428628" cy="357190"/>
          </a:xfrm>
          <a:prstGeom prst="ellipse">
            <a:avLst/>
          </a:prstGeom>
          <a:solidFill>
            <a:srgbClr val="A96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hlinkClick r:id="rId29" action="ppaction://hlinksldjump"/>
              </a:rPr>
              <a:t>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3" name="Овал 92"/>
          <p:cNvSpPr/>
          <p:nvPr/>
        </p:nvSpPr>
        <p:spPr>
          <a:xfrm>
            <a:off x="8429652" y="5072074"/>
            <a:ext cx="428628" cy="357190"/>
          </a:xfrm>
          <a:prstGeom prst="ellipse">
            <a:avLst/>
          </a:prstGeom>
          <a:solidFill>
            <a:srgbClr val="A96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hlinkClick r:id="rId30" action="ppaction://hlinksldjump"/>
              </a:rPr>
              <a:t>4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4" name="Овал 93"/>
          <p:cNvSpPr/>
          <p:nvPr/>
        </p:nvSpPr>
        <p:spPr>
          <a:xfrm>
            <a:off x="8358214" y="4643446"/>
            <a:ext cx="428628" cy="357190"/>
          </a:xfrm>
          <a:prstGeom prst="ellipse">
            <a:avLst/>
          </a:prstGeom>
          <a:solidFill>
            <a:srgbClr val="A96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hlinkClick r:id="rId31" action="ppaction://hlinksldjump"/>
              </a:rPr>
              <a:t>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5" name="Овал 94"/>
          <p:cNvSpPr/>
          <p:nvPr/>
        </p:nvSpPr>
        <p:spPr>
          <a:xfrm>
            <a:off x="8072462" y="4286256"/>
            <a:ext cx="428628" cy="357190"/>
          </a:xfrm>
          <a:prstGeom prst="ellipse">
            <a:avLst/>
          </a:prstGeom>
          <a:solidFill>
            <a:srgbClr val="A96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hlinkClick r:id="rId32" action="ppaction://hlinksldjump"/>
              </a:rPr>
              <a:t>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6" name="Овал 95"/>
          <p:cNvSpPr/>
          <p:nvPr/>
        </p:nvSpPr>
        <p:spPr>
          <a:xfrm>
            <a:off x="7715272" y="4000504"/>
            <a:ext cx="428628" cy="357190"/>
          </a:xfrm>
          <a:prstGeom prst="ellipse">
            <a:avLst/>
          </a:prstGeom>
          <a:solidFill>
            <a:srgbClr val="A96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hlinkClick r:id="rId33" action="ppaction://hlinksldjump"/>
              </a:rPr>
              <a:t>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9" name="Овал 98"/>
          <p:cNvSpPr/>
          <p:nvPr/>
        </p:nvSpPr>
        <p:spPr>
          <a:xfrm>
            <a:off x="7000892" y="5000636"/>
            <a:ext cx="428628" cy="35719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hlinkClick r:id="rId34" action="ppaction://hlinksldjump"/>
              </a:rPr>
              <a:t>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0" name="Овал 99"/>
          <p:cNvSpPr/>
          <p:nvPr/>
        </p:nvSpPr>
        <p:spPr>
          <a:xfrm>
            <a:off x="6929454" y="4572008"/>
            <a:ext cx="428628" cy="35719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hlinkClick r:id="rId35" action="ppaction://hlinksldjump"/>
              </a:rPr>
              <a:t>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1" name="Овал 100"/>
          <p:cNvSpPr/>
          <p:nvPr/>
        </p:nvSpPr>
        <p:spPr>
          <a:xfrm>
            <a:off x="6429388" y="4357694"/>
            <a:ext cx="428628" cy="35719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hlinkClick r:id="rId36" action="ppaction://hlinksldjump"/>
              </a:rPr>
              <a:t>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2" name="Овал 101"/>
          <p:cNvSpPr/>
          <p:nvPr/>
        </p:nvSpPr>
        <p:spPr>
          <a:xfrm>
            <a:off x="6500826" y="5286388"/>
            <a:ext cx="428628" cy="35719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hlinkClick r:id="rId37" action="ppaction://hlinksldjump"/>
              </a:rPr>
              <a:t>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3" name="Овал 102"/>
          <p:cNvSpPr/>
          <p:nvPr/>
        </p:nvSpPr>
        <p:spPr>
          <a:xfrm>
            <a:off x="6429388" y="4857760"/>
            <a:ext cx="428628" cy="35719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hlinkClick r:id="rId38" action="ppaction://hlinksldjump"/>
              </a:rPr>
              <a:t>2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7460" name="Picture 2" descr="C:\Documents and Settings\Я\Рабочий стол\ANIMATED\J0283709.GIF">
            <a:hlinkClick r:id="rId39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4913312"/>
            <a:ext cx="1944688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7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7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7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74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174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174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17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17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7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7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7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9" grpId="0" animBg="1"/>
      <p:bldP spid="17440" grpId="0" animBg="1"/>
      <p:bldP spid="17442" grpId="0" animBg="1"/>
      <p:bldP spid="17444" grpId="0" animBg="1"/>
      <p:bldP spid="17445" grpId="0" animBg="1"/>
      <p:bldP spid="17447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9" grpId="0" animBg="1"/>
      <p:bldP spid="100" grpId="0" animBg="1"/>
      <p:bldP spid="101" grpId="0" animBg="1"/>
      <p:bldP spid="102" grpId="0" animBg="1"/>
      <p:bldP spid="10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7715250" y="5715000"/>
            <a:ext cx="1000125" cy="857250"/>
          </a:xfrm>
          <a:prstGeom prst="actionButtonForwardNex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14348" y="571480"/>
            <a:ext cx="8001056" cy="500066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7715250" y="5715000"/>
            <a:ext cx="1000125" cy="857250"/>
          </a:xfrm>
          <a:prstGeom prst="actionButtonForwardNex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14348" y="571480"/>
            <a:ext cx="8001056" cy="500066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7715250" y="5715000"/>
            <a:ext cx="1000125" cy="857250"/>
          </a:xfrm>
          <a:prstGeom prst="actionButtonForwardNex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14348" y="571480"/>
            <a:ext cx="8001056" cy="500066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7715250" y="5715000"/>
            <a:ext cx="1000125" cy="857250"/>
          </a:xfrm>
          <a:prstGeom prst="actionButtonForwardNex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14348" y="571480"/>
            <a:ext cx="8001056" cy="500066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7715250" y="5715000"/>
            <a:ext cx="1000125" cy="857250"/>
          </a:xfrm>
          <a:prstGeom prst="actionButtonForwardNex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14348" y="571480"/>
            <a:ext cx="8001056" cy="500066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rgbClr val="FFCCFF"/>
            </a:gs>
            <a:gs pos="10000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Documents and Settings\школа№22\Рабочий стол\максюткина\презентация\картинки\arg-5-50-trans.gif"/>
          <p:cNvPicPr>
            <a:picLocks noGrp="1" noChangeAspect="1" noChangeArrowheads="1" noCrop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260350"/>
            <a:ext cx="8643937" cy="62944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857250" y="928688"/>
            <a:ext cx="7286625" cy="4929187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2с 1 ш1сууууу</a:t>
            </a:r>
          </a:p>
        </p:txBody>
      </p:sp>
      <p:sp>
        <p:nvSpPr>
          <p:cNvPr id="22531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>
                <a:solidFill>
                  <a:srgbClr val="EC34AA"/>
                </a:solidFill>
                <a:latin typeface="Arial" charset="0"/>
              </a:rPr>
              <a:t>2 пеастра</a:t>
            </a:r>
            <a:br>
              <a:rPr lang="ru-RU" smtClean="0">
                <a:solidFill>
                  <a:srgbClr val="EC34AA"/>
                </a:solidFill>
                <a:latin typeface="Arial" charset="0"/>
              </a:rPr>
            </a:br>
            <a:r>
              <a:rPr lang="ru-RU" smtClean="0">
                <a:latin typeface="Arial" charset="0"/>
              </a:rPr>
              <a:t>Цветок, имеющий только тычинки называется……</a:t>
            </a:r>
            <a:endParaRPr lang="ru-RU" smtClean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Управляющая кнопка: далее 7">
            <a:hlinkClick r:id="rId2" action="ppaction://hlinksldjump" highlightClick="1"/>
          </p:cNvPr>
          <p:cNvSpPr/>
          <p:nvPr/>
        </p:nvSpPr>
        <p:spPr>
          <a:xfrm>
            <a:off x="8072438" y="6000750"/>
            <a:ext cx="785812" cy="714375"/>
          </a:xfrm>
          <a:prstGeom prst="actionButtonForwardNex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25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857250" y="928688"/>
            <a:ext cx="7286625" cy="4929187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2с 1 ш1сууууу</a:t>
            </a:r>
          </a:p>
        </p:txBody>
      </p:sp>
      <p:sp>
        <p:nvSpPr>
          <p:cNvPr id="22531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2400" smtClean="0">
                <a:solidFill>
                  <a:srgbClr val="EC34AA"/>
                </a:solidFill>
                <a:latin typeface="Arial" charset="0"/>
              </a:rPr>
              <a:t>5 пеастр</a:t>
            </a:r>
            <a:br>
              <a:rPr lang="ru-RU" sz="2400" smtClean="0">
                <a:solidFill>
                  <a:srgbClr val="EC34AA"/>
                </a:solidFill>
                <a:latin typeface="Arial" charset="0"/>
              </a:rPr>
            </a:br>
            <a:r>
              <a:rPr lang="ru-RU" sz="2400" smtClean="0">
                <a:solidFill>
                  <a:srgbClr val="EC34AA"/>
                </a:solidFill>
                <a:latin typeface="Arial" charset="0"/>
              </a:rPr>
              <a:t>Покровная ткань, состоящая из мертвых клеток</a:t>
            </a:r>
            <a:br>
              <a:rPr lang="ru-RU" sz="2400" smtClean="0">
                <a:solidFill>
                  <a:srgbClr val="EC34AA"/>
                </a:solidFill>
                <a:latin typeface="Arial" charset="0"/>
              </a:rPr>
            </a:br>
            <a:endParaRPr lang="ru-RU" sz="4000" smtClean="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8" name="Управляющая кнопка: далее 7">
            <a:hlinkClick r:id="rId2" action="ppaction://hlinksldjump" highlightClick="1"/>
          </p:cNvPr>
          <p:cNvSpPr/>
          <p:nvPr/>
        </p:nvSpPr>
        <p:spPr>
          <a:xfrm>
            <a:off x="8072438" y="6000750"/>
            <a:ext cx="785812" cy="714375"/>
          </a:xfrm>
          <a:prstGeom prst="actionButtonForwardNex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25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857250" y="928688"/>
            <a:ext cx="7286625" cy="4929187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2с 1 ш1сууууу</a:t>
            </a:r>
          </a:p>
        </p:txBody>
      </p:sp>
      <p:sp>
        <p:nvSpPr>
          <p:cNvPr id="22531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2400" smtClean="0">
                <a:solidFill>
                  <a:srgbClr val="009900"/>
                </a:solidFill>
                <a:latin typeface="Arial" charset="0"/>
              </a:rPr>
              <a:t>Извините, для вас вопроса нет</a:t>
            </a:r>
            <a:endParaRPr lang="ru-RU" sz="4000" smtClean="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8" name="Управляющая кнопка: далее 7">
            <a:hlinkClick r:id="rId2" action="ppaction://hlinksldjump" highlightClick="1"/>
          </p:cNvPr>
          <p:cNvSpPr/>
          <p:nvPr/>
        </p:nvSpPr>
        <p:spPr>
          <a:xfrm>
            <a:off x="8072438" y="6000750"/>
            <a:ext cx="785812" cy="714375"/>
          </a:xfrm>
          <a:prstGeom prst="actionButtonForwardNex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25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127</Words>
  <PresentationFormat>Экран (4:3)</PresentationFormat>
  <Paragraphs>83</Paragraphs>
  <Slides>54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54</vt:i4>
      </vt:variant>
    </vt:vector>
  </HeadingPairs>
  <TitlesOfParts>
    <vt:vector size="5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2 пеастра Цветок, имеющий только тычинки называется……</vt:lpstr>
      <vt:lpstr>5 пеастр Покровная ткань, состоящая из мертвых клеток </vt:lpstr>
      <vt:lpstr>Извините, для вас вопроса нет</vt:lpstr>
      <vt:lpstr>1 пеастра Какой газ поглощается при фотосинтезе?</vt:lpstr>
      <vt:lpstr>1 пеастра Что образуется с органическими веществами при фотосинтезе?</vt:lpstr>
      <vt:lpstr>   Передай вопрос другому  Вырос в поле дом, полон дом зерном, стены позолочены, ставни заколочены. </vt:lpstr>
      <vt:lpstr>6 пеастра  Переставьте или добавьте вместо пропусков буквы в словах так, чтобы получились названия частей цветка   1. ВЯЗАЗЬ      2. КСИТОИБЛ   3. ЛЬКИНПЫ</vt:lpstr>
      <vt:lpstr>20 пеастр С одного дерева грецкого ореха  собрали 160 кг плодов. 100 орехов  весят 1 кг. Все собранные орехи были высеяны в специально подготовленном питомнике. Сколько саженцев грецкого  ореха вырастят садоводы, если из 100 орехов прорастет 90?</vt:lpstr>
      <vt:lpstr>30 пеастр 5000 односемянных плодов березы весят примерно 1г. На 1 га леса высевают 150 кг плодов березы. Подсчитайте число высеянных при этом плодов.</vt:lpstr>
      <vt:lpstr>10 пеастр Из 1 зерна озимой мягкой пшеницы может вырасти 5 колосьев. Допустим, в колосе 50 зерен. Предположим также, что все зерна всхожие. Сколько зерен получилось бы от 1 зерна от посева в первом году?</vt:lpstr>
      <vt:lpstr>30 пеастр 50 000 семян осины весят в среднем 4 г. Сколько семян осины надо положить на чашку весов для уравновешивания, если на другой чашке находится 100-граммовый плод помидора?</vt:lpstr>
      <vt:lpstr>Сюрпиз. Пират Пью дарит вам  15 пеастр.</vt:lpstr>
      <vt:lpstr> Ученые хорошо знают, что рекордсменом по содержанию  белка являются семена сои. В них содержится до 40 % белка. Подсчитайте, сколько  его в семенах пшеницы, ржи, если в них белка в 4 раза меньше, чем в сое? </vt:lpstr>
      <vt:lpstr> Ученые хорошо знают, что рекордсменом по содержанию  белка являются семена сои. В них содержится до 40 % белка. Подсчитайте, сколько  его в семенах пшеницы, ржи, если в них белка в  4 раза меньше, чем в сое? 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КОМП</cp:lastModifiedBy>
  <cp:revision>33</cp:revision>
  <dcterms:modified xsi:type="dcterms:W3CDTF">2009-04-22T16:46:34Z</dcterms:modified>
</cp:coreProperties>
</file>