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7" d="100"/>
          <a:sy n="77" d="100"/>
        </p:scale>
        <p:origin x="-1764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148FA-80A4-4472-8E6F-3F050A8999DB}" type="datetimeFigureOut">
              <a:rPr lang="ru-RU" smtClean="0"/>
              <a:t>29.09.2015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5BFE6-603D-4945-80F5-B461CAE4549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148FA-80A4-4472-8E6F-3F050A8999DB}" type="datetimeFigureOut">
              <a:rPr lang="ru-RU" smtClean="0"/>
              <a:t>29.09.2015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5BFE6-603D-4945-80F5-B461CAE454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148FA-80A4-4472-8E6F-3F050A8999DB}" type="datetimeFigureOut">
              <a:rPr lang="ru-RU" smtClean="0"/>
              <a:t>29.09.2015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5BFE6-603D-4945-80F5-B461CAE454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148FA-80A4-4472-8E6F-3F050A8999DB}" type="datetimeFigureOut">
              <a:rPr lang="ru-RU" smtClean="0"/>
              <a:t>29.09.2015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5BFE6-603D-4945-80F5-B461CAE454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148FA-80A4-4472-8E6F-3F050A8999DB}" type="datetimeFigureOut">
              <a:rPr lang="ru-RU" smtClean="0"/>
              <a:t>29.09.2015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975BFE6-603D-4945-80F5-B461CAE4549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148FA-80A4-4472-8E6F-3F050A8999DB}" type="datetimeFigureOut">
              <a:rPr lang="ru-RU" smtClean="0"/>
              <a:t>29.09.2015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5BFE6-603D-4945-80F5-B461CAE454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148FA-80A4-4472-8E6F-3F050A8999DB}" type="datetimeFigureOut">
              <a:rPr lang="ru-RU" smtClean="0"/>
              <a:t>29.09.2015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5BFE6-603D-4945-80F5-B461CAE454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148FA-80A4-4472-8E6F-3F050A8999DB}" type="datetimeFigureOut">
              <a:rPr lang="ru-RU" smtClean="0"/>
              <a:t>29.09.2015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5BFE6-603D-4945-80F5-B461CAE454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148FA-80A4-4472-8E6F-3F050A8999DB}" type="datetimeFigureOut">
              <a:rPr lang="ru-RU" smtClean="0"/>
              <a:t>29.09.2015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5BFE6-603D-4945-80F5-B461CAE454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148FA-80A4-4472-8E6F-3F050A8999DB}" type="datetimeFigureOut">
              <a:rPr lang="ru-RU" smtClean="0"/>
              <a:t>29.09.2015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5BFE6-603D-4945-80F5-B461CAE454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148FA-80A4-4472-8E6F-3F050A8999DB}" type="datetimeFigureOut">
              <a:rPr lang="ru-RU" smtClean="0"/>
              <a:t>29.09.2015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5BFE6-603D-4945-80F5-B461CAE454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0148FA-80A4-4472-8E6F-3F050A8999DB}" type="datetimeFigureOut">
              <a:rPr lang="ru-RU" smtClean="0"/>
              <a:t>29.09.2015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975BFE6-603D-4945-80F5-B461CAE4549F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500174"/>
            <a:ext cx="8229600" cy="1057268"/>
          </a:xfrm>
        </p:spPr>
        <p:txBody>
          <a:bodyPr>
            <a:noAutofit/>
          </a:bodyPr>
          <a:lstStyle/>
          <a:p>
            <a:r>
              <a:rPr lang="ru-RU" sz="7200" dirty="0" smtClean="0">
                <a:solidFill>
                  <a:schemeClr val="tx1"/>
                </a:solidFill>
              </a:rPr>
              <a:t>Строка состояния</a:t>
            </a:r>
            <a:endParaRPr lang="ru-RU" sz="7200" dirty="0">
              <a:solidFill>
                <a:schemeClr val="tx1"/>
              </a:solidFill>
            </a:endParaRPr>
          </a:p>
        </p:txBody>
      </p:sp>
      <p:pic>
        <p:nvPicPr>
          <p:cNvPr id="23554" name="Picture 2" descr="http://autocad-lessons.ru/wp-content/uploads/2012/08/i_018.jpg"/>
          <p:cNvPicPr>
            <a:picLocks noChangeAspect="1" noChangeArrowheads="1"/>
          </p:cNvPicPr>
          <p:nvPr/>
        </p:nvPicPr>
        <p:blipFill>
          <a:blip r:embed="rId2"/>
          <a:srcRect b="22604"/>
          <a:stretch>
            <a:fillRect/>
          </a:stretch>
        </p:blipFill>
        <p:spPr bwMode="auto">
          <a:xfrm>
            <a:off x="1000100" y="3571876"/>
            <a:ext cx="7126256" cy="15001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274638"/>
            <a:ext cx="7358082" cy="4440246"/>
          </a:xfrm>
        </p:spPr>
        <p:txBody>
          <a:bodyPr>
            <a:noAutofit/>
          </a:bodyPr>
          <a:lstStyle/>
          <a:p>
            <a:r>
              <a:rPr lang="ru-RU" sz="4400" dirty="0" smtClean="0">
                <a:solidFill>
                  <a:schemeClr val="tx1"/>
                </a:solidFill>
              </a:rPr>
              <a:t>Объектное отслеживание - </a:t>
            </a:r>
            <a:r>
              <a:rPr lang="ru-RU" sz="4400" dirty="0" smtClean="0">
                <a:solidFill>
                  <a:schemeClr val="tx1"/>
                </a:solidFill>
              </a:rPr>
              <a:t>привязка перекрестия мыши к узлам, полученных путем пересечения вспомогательных линий, проходящих через точки</a:t>
            </a:r>
            <a:endParaRPr lang="ru-RU" sz="4400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 t="92222" r="65312" b="5000"/>
          <a:stretch>
            <a:fillRect/>
          </a:stretch>
        </p:blipFill>
        <p:spPr bwMode="auto">
          <a:xfrm>
            <a:off x="0" y="5303122"/>
            <a:ext cx="9144000" cy="411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 l="22493" t="92222" r="76152" b="5369"/>
          <a:stretch>
            <a:fillRect/>
          </a:stretch>
        </p:blipFill>
        <p:spPr bwMode="auto">
          <a:xfrm>
            <a:off x="500034" y="285728"/>
            <a:ext cx="1143008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5929322" y="5143512"/>
            <a:ext cx="357190" cy="8572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785794"/>
            <a:ext cx="7358082" cy="335758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Динамическая </a:t>
            </a:r>
            <a:r>
              <a:rPr lang="ru-RU" dirty="0" smtClean="0">
                <a:solidFill>
                  <a:schemeClr val="tx1"/>
                </a:solidFill>
              </a:rPr>
              <a:t>ПСК </a:t>
            </a:r>
            <a:r>
              <a:rPr lang="ru-RU" dirty="0" smtClean="0">
                <a:solidFill>
                  <a:schemeClr val="tx1"/>
                </a:solidFill>
              </a:rPr>
              <a:t>— включает режим динамической ПСК (пользовательская система координат), что позволяет на время автоматически выровнять XY-плоскость ПСК по плоскости в модели тела при создании </a:t>
            </a:r>
            <a:r>
              <a:rPr lang="ru-RU" dirty="0" smtClean="0">
                <a:solidFill>
                  <a:schemeClr val="tx1"/>
                </a:solidFill>
              </a:rPr>
              <a:t>З</a:t>
            </a:r>
            <a:r>
              <a:rPr lang="en-US" dirty="0" smtClean="0">
                <a:solidFill>
                  <a:schemeClr val="tx1"/>
                </a:solidFill>
              </a:rPr>
              <a:t>D</a:t>
            </a:r>
            <a:r>
              <a:rPr lang="ru-RU" dirty="0" smtClean="0">
                <a:solidFill>
                  <a:schemeClr val="tx1"/>
                </a:solidFill>
              </a:rPr>
              <a:t>-объектов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 t="92222" r="65312" b="5000"/>
          <a:stretch>
            <a:fillRect/>
          </a:stretch>
        </p:blipFill>
        <p:spPr bwMode="auto">
          <a:xfrm>
            <a:off x="0" y="5303122"/>
            <a:ext cx="9144000" cy="411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650" name="Picture 2" descr="http://autocad-lessons.ru/wp-content/uploads/2012/08/i_01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285728"/>
            <a:ext cx="1190630" cy="107157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6286512" y="5143512"/>
            <a:ext cx="357190" cy="8572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857232"/>
            <a:ext cx="8001024" cy="414340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Динамический </a:t>
            </a:r>
            <a:r>
              <a:rPr lang="ru-RU" dirty="0" smtClean="0">
                <a:solidFill>
                  <a:schemeClr val="tx1"/>
                </a:solidFill>
              </a:rPr>
              <a:t>ввод— </a:t>
            </a:r>
            <a:r>
              <a:rPr lang="ru-RU" dirty="0" smtClean="0">
                <a:solidFill>
                  <a:schemeClr val="tx1"/>
                </a:solidFill>
              </a:rPr>
              <a:t>включает или отключает режим динамического отображения ввода, при котором вводимые или указываемые значения команд отображаются не только в командной строке, но и в специальных полях, перемещающихся вместе с перекрестием курсора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 t="92222" r="65312" b="5000"/>
          <a:stretch>
            <a:fillRect/>
          </a:stretch>
        </p:blipFill>
        <p:spPr bwMode="auto">
          <a:xfrm>
            <a:off x="0" y="6215082"/>
            <a:ext cx="9144000" cy="411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986" name="Picture 2" descr="http://autocad-lessons.ru/wp-content/uploads/2012/08/i_01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285728"/>
            <a:ext cx="1156615" cy="121444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6643702" y="6000744"/>
            <a:ext cx="357190" cy="8572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274638"/>
            <a:ext cx="6829444" cy="3654428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tx1"/>
                </a:solidFill>
              </a:rPr>
              <a:t>Вес </a:t>
            </a:r>
            <a:r>
              <a:rPr lang="ru-RU" sz="5400" dirty="0" smtClean="0">
                <a:solidFill>
                  <a:schemeClr val="tx1"/>
                </a:solidFill>
              </a:rPr>
              <a:t>линии </a:t>
            </a:r>
            <a:r>
              <a:rPr lang="ru-RU" dirty="0" smtClean="0">
                <a:solidFill>
                  <a:schemeClr val="tx1"/>
                </a:solidFill>
              </a:rPr>
              <a:t>— отображает линии с учетом их толщины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 t="92222" r="65312" b="5000"/>
          <a:stretch>
            <a:fillRect/>
          </a:stretch>
        </p:blipFill>
        <p:spPr bwMode="auto">
          <a:xfrm>
            <a:off x="0" y="5303122"/>
            <a:ext cx="9144000" cy="411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62" name="Picture 2" descr="http://autocad-lessons.ru/wp-content/uploads/2012/08/i_02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285728"/>
            <a:ext cx="1357322" cy="1221593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7000892" y="5143512"/>
            <a:ext cx="357190" cy="8572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274638"/>
            <a:ext cx="6900882" cy="3582990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tx1"/>
                </a:solidFill>
              </a:rPr>
              <a:t>Прозрачность – </a:t>
            </a:r>
            <a:r>
              <a:rPr lang="ru-RU" sz="4400" dirty="0" smtClean="0">
                <a:solidFill>
                  <a:schemeClr val="tx1"/>
                </a:solidFill>
              </a:rPr>
              <a:t>показывает и скрывает прозрачные слои</a:t>
            </a:r>
            <a:endParaRPr lang="ru-RU" sz="4400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 t="92222" r="65312" b="5000"/>
          <a:stretch>
            <a:fillRect/>
          </a:stretch>
        </p:blipFill>
        <p:spPr bwMode="auto">
          <a:xfrm>
            <a:off x="0" y="5303122"/>
            <a:ext cx="9144000" cy="411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 l="27913" t="92704" r="70461" b="5000"/>
          <a:stretch>
            <a:fillRect/>
          </a:stretch>
        </p:blipFill>
        <p:spPr bwMode="auto">
          <a:xfrm>
            <a:off x="500034" y="285728"/>
            <a:ext cx="1277648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7358082" y="5143512"/>
            <a:ext cx="357190" cy="8572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74638"/>
            <a:ext cx="7115196" cy="4297370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tx1"/>
                </a:solidFill>
              </a:rPr>
              <a:t>Быстрые свойства </a:t>
            </a:r>
            <a:r>
              <a:rPr lang="ru-RU" dirty="0" smtClean="0">
                <a:solidFill>
                  <a:schemeClr val="tx1"/>
                </a:solidFill>
              </a:rPr>
              <a:t>– включает и выключает отображение панели со свойствами выбранного объекта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 t="92222" r="65312" b="5000"/>
          <a:stretch>
            <a:fillRect/>
          </a:stretch>
        </p:blipFill>
        <p:spPr bwMode="auto">
          <a:xfrm>
            <a:off x="0" y="5303122"/>
            <a:ext cx="9144000" cy="411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 l="29268" t="92222" r="69106" b="4887"/>
          <a:stretch>
            <a:fillRect/>
          </a:stretch>
        </p:blipFill>
        <p:spPr bwMode="auto">
          <a:xfrm>
            <a:off x="428596" y="285728"/>
            <a:ext cx="1071570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7786710" y="5072074"/>
            <a:ext cx="357190" cy="8572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1071546"/>
            <a:ext cx="7572396" cy="2714644"/>
          </a:xfrm>
        </p:spPr>
        <p:txBody>
          <a:bodyPr>
            <a:normAutofit fontScale="90000"/>
          </a:bodyPr>
          <a:lstStyle/>
          <a:p>
            <a:r>
              <a:rPr lang="ru-RU" sz="6000" dirty="0" smtClean="0">
                <a:solidFill>
                  <a:schemeClr val="tx1"/>
                </a:solidFill>
              </a:rPr>
              <a:t>Циклический выбор </a:t>
            </a:r>
            <a:r>
              <a:rPr lang="ru-RU" dirty="0" smtClean="0">
                <a:solidFill>
                  <a:schemeClr val="tx1"/>
                </a:solidFill>
              </a:rPr>
              <a:t>– включает и выключает режим поочередного перебора объектов щелчками кнопкой мыши при нажатии сочетания клавиш </a:t>
            </a:r>
            <a:r>
              <a:rPr lang="en-US" dirty="0" smtClean="0">
                <a:solidFill>
                  <a:schemeClr val="tx1"/>
                </a:solidFill>
              </a:rPr>
              <a:t>Shift+</a:t>
            </a:r>
            <a:r>
              <a:rPr lang="ru-RU" dirty="0" smtClean="0">
                <a:solidFill>
                  <a:schemeClr val="tx1"/>
                </a:solidFill>
              </a:rPr>
              <a:t>пробел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 t="92222" r="65312" b="5000"/>
          <a:stretch>
            <a:fillRect/>
          </a:stretch>
        </p:blipFill>
        <p:spPr bwMode="auto">
          <a:xfrm>
            <a:off x="0" y="5303122"/>
            <a:ext cx="9144000" cy="411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 l="30623" t="92222" r="67751" b="5000"/>
          <a:stretch>
            <a:fillRect/>
          </a:stretch>
        </p:blipFill>
        <p:spPr bwMode="auto">
          <a:xfrm>
            <a:off x="500034" y="285728"/>
            <a:ext cx="1040764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8143900" y="5072074"/>
            <a:ext cx="357190" cy="8572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274638"/>
            <a:ext cx="6829444" cy="4225932"/>
          </a:xfrm>
        </p:spPr>
        <p:txBody>
          <a:bodyPr>
            <a:normAutofit fontScale="90000"/>
          </a:bodyPr>
          <a:lstStyle/>
          <a:p>
            <a:r>
              <a:rPr lang="ru-RU" sz="5400" dirty="0" smtClean="0">
                <a:solidFill>
                  <a:schemeClr val="tx1"/>
                </a:solidFill>
              </a:rPr>
              <a:t>Монитор аннотаций </a:t>
            </a:r>
            <a:r>
              <a:rPr lang="ru-RU" dirty="0" smtClean="0">
                <a:solidFill>
                  <a:schemeClr val="tx1"/>
                </a:solidFill>
              </a:rPr>
              <a:t>– включает и выключает  специальную службу, которая отслеживает состояние аннотаций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 t="92222" r="65312" b="5000"/>
          <a:stretch>
            <a:fillRect/>
          </a:stretch>
        </p:blipFill>
        <p:spPr bwMode="auto">
          <a:xfrm>
            <a:off x="0" y="5303122"/>
            <a:ext cx="9144000" cy="411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 l="31978" t="92222" r="66396" b="5369"/>
          <a:stretch>
            <a:fillRect/>
          </a:stretch>
        </p:blipFill>
        <p:spPr bwMode="auto">
          <a:xfrm>
            <a:off x="500034" y="285728"/>
            <a:ext cx="1285884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8501090" y="5072074"/>
            <a:ext cx="357190" cy="8572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6000" dirty="0" smtClean="0">
                <a:solidFill>
                  <a:schemeClr val="tx1"/>
                </a:solidFill>
              </a:rPr>
              <a:t>Счетчик</a:t>
            </a:r>
            <a:r>
              <a:rPr lang="ru-RU" sz="6000" dirty="0" smtClean="0"/>
              <a:t> </a:t>
            </a:r>
            <a:r>
              <a:rPr lang="ru-RU" sz="6000" dirty="0" smtClean="0">
                <a:solidFill>
                  <a:schemeClr val="tx1"/>
                </a:solidFill>
              </a:rPr>
              <a:t>координат  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16637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3200" dirty="0" smtClean="0"/>
              <a:t>служит </a:t>
            </a:r>
            <a:r>
              <a:rPr lang="ru-RU" sz="3200" dirty="0" smtClean="0"/>
              <a:t>для ориентирования на поле чертежа – он изменяет свое значение при движении курсора мыши по графическому экрану. Счетчик может быть отключен, если нажать на нем правую кнопку мыши и выбрать в контекстном меню команду </a:t>
            </a:r>
            <a:r>
              <a:rPr lang="ru-RU" sz="3200" dirty="0" err="1" smtClean="0"/>
              <a:t>Off</a:t>
            </a:r>
            <a:r>
              <a:rPr lang="ru-RU" sz="3200" dirty="0" smtClean="0"/>
              <a:t> (Выключить). Аналогичным действием счетчик можно вновь включить</a:t>
            </a:r>
            <a:endParaRPr lang="ru-RU" sz="32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 t="92222" r="65312" b="5000"/>
          <a:stretch>
            <a:fillRect/>
          </a:stretch>
        </p:blipFill>
        <p:spPr bwMode="auto">
          <a:xfrm>
            <a:off x="0" y="5303122"/>
            <a:ext cx="9144000" cy="411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142844" y="5214950"/>
            <a:ext cx="2857520" cy="71438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8573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Важным элементом интерфейса является строка </a:t>
            </a:r>
            <a:r>
              <a:rPr lang="ru-RU" dirty="0" smtClean="0">
                <a:solidFill>
                  <a:schemeClr val="tx1"/>
                </a:solidFill>
              </a:rPr>
              <a:t>состояния. </a:t>
            </a:r>
            <a:r>
              <a:rPr lang="ru-RU" dirty="0" smtClean="0">
                <a:solidFill>
                  <a:schemeClr val="tx1"/>
                </a:solidFill>
              </a:rPr>
              <a:t>Во время работы к ней приходится обращаться постоянно, переключая режимы привязки, вычерчивания или же наблюдая за счетчиком координат.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/>
          <a:srcRect t="92222" r="65312" b="5000"/>
          <a:stretch>
            <a:fillRect/>
          </a:stretch>
        </p:blipFill>
        <p:spPr bwMode="auto">
          <a:xfrm>
            <a:off x="0" y="5303122"/>
            <a:ext cx="9144000" cy="411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142844" y="5072074"/>
            <a:ext cx="8858312" cy="8572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071546"/>
            <a:ext cx="8229600" cy="2214570"/>
          </a:xfrm>
        </p:spPr>
        <p:txBody>
          <a:bodyPr>
            <a:normAutofit fontScale="90000"/>
          </a:bodyPr>
          <a:lstStyle/>
          <a:p>
            <a:r>
              <a:rPr lang="ru-RU" sz="6000" dirty="0" smtClean="0">
                <a:solidFill>
                  <a:schemeClr val="tx1"/>
                </a:solidFill>
              </a:rPr>
              <a:t>Подразумеваемые зависимости </a:t>
            </a:r>
            <a:r>
              <a:rPr lang="ru-RU" dirty="0" smtClean="0">
                <a:solidFill>
                  <a:schemeClr val="tx1"/>
                </a:solidFill>
              </a:rPr>
              <a:t>-предназначены для наложения зависимостей в геометрию параметрического чертежа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 l="12737" t="92222" r="85637" b="5000"/>
          <a:stretch>
            <a:fillRect/>
          </a:stretch>
        </p:blipFill>
        <p:spPr bwMode="auto">
          <a:xfrm>
            <a:off x="428596" y="571480"/>
            <a:ext cx="96642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 t="92222" r="65312" b="5000"/>
          <a:stretch>
            <a:fillRect/>
          </a:stretch>
        </p:blipFill>
        <p:spPr bwMode="auto">
          <a:xfrm>
            <a:off x="0" y="5303122"/>
            <a:ext cx="9144000" cy="411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3428992" y="5072074"/>
            <a:ext cx="357190" cy="8572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357166"/>
            <a:ext cx="7715272" cy="3571900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tx1"/>
                </a:solidFill>
              </a:rPr>
              <a:t>Шаговая привязка </a:t>
            </a:r>
            <a:r>
              <a:rPr lang="ru-RU" dirty="0" smtClean="0">
                <a:solidFill>
                  <a:schemeClr val="tx1"/>
                </a:solidFill>
              </a:rPr>
              <a:t>— </a:t>
            </a:r>
            <a:r>
              <a:rPr lang="ru-RU" dirty="0" err="1" smtClean="0">
                <a:solidFill>
                  <a:schemeClr val="tx1"/>
                </a:solidFill>
              </a:rPr>
              <a:t>привязка</a:t>
            </a:r>
            <a:r>
              <a:rPr lang="ru-RU" dirty="0" smtClean="0">
                <a:solidFill>
                  <a:schemeClr val="tx1"/>
                </a:solidFill>
              </a:rPr>
              <a:t> «прицела» мыши к узлам сетки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34818" name="Picture 2" descr="http://autocad-lessons.ru/wp-content/uploads/2012/08/i_0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571480"/>
            <a:ext cx="1357322" cy="1467378"/>
          </a:xfrm>
          <a:prstGeom prst="rect">
            <a:avLst/>
          </a:prstGeom>
          <a:noFill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 t="92222" r="65312" b="5000"/>
          <a:stretch>
            <a:fillRect/>
          </a:stretch>
        </p:blipFill>
        <p:spPr bwMode="auto">
          <a:xfrm>
            <a:off x="0" y="5303122"/>
            <a:ext cx="9144000" cy="411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3786182" y="5072074"/>
            <a:ext cx="357190" cy="8572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74638"/>
            <a:ext cx="7115196" cy="3440114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tx1"/>
                </a:solidFill>
              </a:rPr>
              <a:t>Отображение сетки </a:t>
            </a:r>
            <a:r>
              <a:rPr lang="ru-RU" dirty="0" smtClean="0">
                <a:solidFill>
                  <a:schemeClr val="tx1"/>
                </a:solidFill>
              </a:rPr>
              <a:t>- включает и выключает отображение </a:t>
            </a:r>
            <a:r>
              <a:rPr lang="ru-RU" dirty="0" smtClean="0">
                <a:solidFill>
                  <a:schemeClr val="tx1"/>
                </a:solidFill>
              </a:rPr>
              <a:t>сетки </a:t>
            </a:r>
            <a:r>
              <a:rPr lang="ru-RU" dirty="0" smtClean="0">
                <a:solidFill>
                  <a:schemeClr val="tx1"/>
                </a:solidFill>
              </a:rPr>
              <a:t>на экране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 l="15718" t="92222" r="82927" b="5000"/>
          <a:stretch>
            <a:fillRect/>
          </a:stretch>
        </p:blipFill>
        <p:spPr bwMode="auto">
          <a:xfrm>
            <a:off x="357158" y="571479"/>
            <a:ext cx="1000132" cy="1153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 t="92222" r="65312" b="5000"/>
          <a:stretch>
            <a:fillRect/>
          </a:stretch>
        </p:blipFill>
        <p:spPr bwMode="auto">
          <a:xfrm>
            <a:off x="0" y="5303122"/>
            <a:ext cx="9144000" cy="411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4143372" y="5143512"/>
            <a:ext cx="357190" cy="8572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285728"/>
            <a:ext cx="7329510" cy="3357586"/>
          </a:xfrm>
        </p:spPr>
        <p:txBody>
          <a:bodyPr>
            <a:noAutofit/>
          </a:bodyPr>
          <a:lstStyle/>
          <a:p>
            <a:r>
              <a:rPr lang="ru-RU" sz="5400" dirty="0" smtClean="0">
                <a:solidFill>
                  <a:schemeClr val="tx1"/>
                </a:solidFill>
              </a:rPr>
              <a:t>Режим «</a:t>
            </a:r>
            <a:r>
              <a:rPr lang="ru-RU" sz="5400" dirty="0" err="1" smtClean="0">
                <a:solidFill>
                  <a:schemeClr val="tx1"/>
                </a:solidFill>
              </a:rPr>
              <a:t>орто</a:t>
            </a:r>
            <a:r>
              <a:rPr lang="ru-RU" sz="5400" dirty="0" smtClean="0">
                <a:solidFill>
                  <a:schemeClr val="tx1"/>
                </a:solidFill>
              </a:rPr>
              <a:t>» </a:t>
            </a:r>
            <a:r>
              <a:rPr lang="ru-RU" sz="4400" dirty="0" smtClean="0">
                <a:solidFill>
                  <a:schemeClr val="tx1"/>
                </a:solidFill>
              </a:rPr>
              <a:t>— привязка перекрестия мыши к ортогональным плоскостям</a:t>
            </a:r>
            <a:endParaRPr lang="ru-RU" sz="4400" dirty="0">
              <a:solidFill>
                <a:schemeClr val="tx1"/>
              </a:solidFill>
            </a:endParaRPr>
          </a:p>
        </p:txBody>
      </p:sp>
      <p:pic>
        <p:nvPicPr>
          <p:cNvPr id="32770" name="Picture 2" descr="http://autocad-lessons.ru/wp-content/uploads/2012/08/i_0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27"/>
            <a:ext cx="1000132" cy="1143011"/>
          </a:xfrm>
          <a:prstGeom prst="rect">
            <a:avLst/>
          </a:prstGeom>
          <a:noFill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 t="92222" r="65312" b="5000"/>
          <a:stretch>
            <a:fillRect/>
          </a:stretch>
        </p:blipFill>
        <p:spPr bwMode="auto">
          <a:xfrm>
            <a:off x="0" y="5303122"/>
            <a:ext cx="9144000" cy="411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4500562" y="5143512"/>
            <a:ext cx="357190" cy="8572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274638"/>
            <a:ext cx="7043758" cy="3654428"/>
          </a:xfrm>
        </p:spPr>
        <p:txBody>
          <a:bodyPr>
            <a:normAutofit fontScale="90000"/>
          </a:bodyPr>
          <a:lstStyle/>
          <a:p>
            <a:r>
              <a:rPr lang="ru-RU" sz="5400" dirty="0" smtClean="0">
                <a:solidFill>
                  <a:schemeClr val="tx1"/>
                </a:solidFill>
              </a:rPr>
              <a:t>Полярное </a:t>
            </a:r>
            <a:r>
              <a:rPr lang="ru-RU" sz="5400" dirty="0" smtClean="0">
                <a:solidFill>
                  <a:schemeClr val="tx1"/>
                </a:solidFill>
              </a:rPr>
              <a:t>отслеживание </a:t>
            </a:r>
            <a:r>
              <a:rPr lang="ru-RU" dirty="0" smtClean="0">
                <a:solidFill>
                  <a:schemeClr val="tx1"/>
                </a:solidFill>
              </a:rPr>
              <a:t>— вычерчивание с использованием полярных углов и координат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31746" name="Picture 2" descr="http://autocad-lessons.ru/wp-content/uploads/2012/08/i_0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19" y="428604"/>
            <a:ext cx="1200155" cy="1143008"/>
          </a:xfrm>
          <a:prstGeom prst="rect">
            <a:avLst/>
          </a:prstGeom>
          <a:noFill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 t="92222" r="65312" b="5000"/>
          <a:stretch>
            <a:fillRect/>
          </a:stretch>
        </p:blipFill>
        <p:spPr bwMode="auto">
          <a:xfrm>
            <a:off x="0" y="5303122"/>
            <a:ext cx="9144000" cy="411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4857752" y="5143512"/>
            <a:ext cx="357190" cy="8572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274638"/>
            <a:ext cx="6972320" cy="2797172"/>
          </a:xfrm>
        </p:spPr>
        <p:txBody>
          <a:bodyPr>
            <a:normAutofit fontScale="90000"/>
          </a:bodyPr>
          <a:lstStyle/>
          <a:p>
            <a:r>
              <a:rPr lang="ru-RU" sz="5400" dirty="0" smtClean="0">
                <a:solidFill>
                  <a:schemeClr val="tx1"/>
                </a:solidFill>
              </a:rPr>
              <a:t>Объектная </a:t>
            </a:r>
            <a:r>
              <a:rPr lang="ru-RU" sz="5400" dirty="0" smtClean="0">
                <a:solidFill>
                  <a:schemeClr val="tx1"/>
                </a:solidFill>
              </a:rPr>
              <a:t>привязка </a:t>
            </a:r>
            <a:r>
              <a:rPr lang="ru-RU" dirty="0" smtClean="0">
                <a:solidFill>
                  <a:schemeClr val="tx1"/>
                </a:solidFill>
              </a:rPr>
              <a:t>— </a:t>
            </a:r>
            <a:r>
              <a:rPr lang="ru-RU" dirty="0" err="1" smtClean="0">
                <a:solidFill>
                  <a:schemeClr val="tx1"/>
                </a:solidFill>
              </a:rPr>
              <a:t>привязка</a:t>
            </a:r>
            <a:r>
              <a:rPr lang="ru-RU" dirty="0" smtClean="0">
                <a:solidFill>
                  <a:schemeClr val="tx1"/>
                </a:solidFill>
              </a:rPr>
              <a:t> «прицела» мыши к узлам других объектов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30722" name="Picture 2" descr="http://autocad-lessons.ru/wp-content/uploads/2012/08/i_0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28"/>
            <a:ext cx="1071570" cy="1158457"/>
          </a:xfrm>
          <a:prstGeom prst="rect">
            <a:avLst/>
          </a:prstGeom>
          <a:noFill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 t="92222" r="65312" b="5000"/>
          <a:stretch>
            <a:fillRect/>
          </a:stretch>
        </p:blipFill>
        <p:spPr bwMode="auto">
          <a:xfrm>
            <a:off x="0" y="5303122"/>
            <a:ext cx="9144000" cy="411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5214942" y="5072074"/>
            <a:ext cx="357190" cy="8572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274638"/>
            <a:ext cx="6972320" cy="3654428"/>
          </a:xfrm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chemeClr val="tx1"/>
                </a:solidFill>
              </a:rPr>
              <a:t>Объектная привязка 3</a:t>
            </a:r>
            <a:r>
              <a:rPr lang="en-US" sz="4800" dirty="0" smtClean="0">
                <a:solidFill>
                  <a:schemeClr val="tx1"/>
                </a:solidFill>
              </a:rPr>
              <a:t>D</a:t>
            </a:r>
            <a:r>
              <a:rPr lang="ru-RU" sz="4800" dirty="0" smtClean="0">
                <a:solidFill>
                  <a:schemeClr val="tx1"/>
                </a:solidFill>
              </a:rPr>
              <a:t> </a:t>
            </a:r>
            <a:r>
              <a:rPr lang="ru-RU" sz="4400" dirty="0" smtClean="0">
                <a:solidFill>
                  <a:schemeClr val="tx1"/>
                </a:solidFill>
              </a:rPr>
              <a:t>– позволяет включать и выключать режим привязки </a:t>
            </a:r>
            <a:r>
              <a:rPr lang="ru-RU" sz="4400" dirty="0" smtClean="0">
                <a:solidFill>
                  <a:schemeClr val="tx1"/>
                </a:solidFill>
              </a:rPr>
              <a:t>3</a:t>
            </a:r>
            <a:r>
              <a:rPr lang="en-US" sz="4400" dirty="0" smtClean="0">
                <a:solidFill>
                  <a:schemeClr val="tx1"/>
                </a:solidFill>
              </a:rPr>
              <a:t>D </a:t>
            </a:r>
            <a:r>
              <a:rPr lang="ru-RU" sz="4400" dirty="0" smtClean="0">
                <a:solidFill>
                  <a:schemeClr val="tx1"/>
                </a:solidFill>
              </a:rPr>
              <a:t>- объектов</a:t>
            </a:r>
            <a:endParaRPr lang="ru-RU" sz="4400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 t="92222" r="65312" b="5000"/>
          <a:stretch>
            <a:fillRect/>
          </a:stretch>
        </p:blipFill>
        <p:spPr bwMode="auto">
          <a:xfrm>
            <a:off x="0" y="5303122"/>
            <a:ext cx="9144000" cy="411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 l="21138" t="92222" r="77507" b="5369"/>
          <a:stretch>
            <a:fillRect/>
          </a:stretch>
        </p:blipFill>
        <p:spPr bwMode="auto">
          <a:xfrm>
            <a:off x="428596" y="285728"/>
            <a:ext cx="1071570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5572132" y="5072074"/>
            <a:ext cx="357190" cy="8572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72</TotalTime>
  <Words>304</Words>
  <Application>Microsoft Office PowerPoint</Application>
  <PresentationFormat>Экран (4:3)</PresentationFormat>
  <Paragraphs>19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Апекс</vt:lpstr>
      <vt:lpstr>Строка состояния</vt:lpstr>
      <vt:lpstr>Важным элементом интерфейса является строка состояния. Во время работы к ней приходится обращаться постоянно, переключая режимы привязки, вычерчивания или же наблюдая за счетчиком координат.</vt:lpstr>
      <vt:lpstr>Подразумеваемые зависимости -предназначены для наложения зависимостей в геометрию параметрического чертежа</vt:lpstr>
      <vt:lpstr>Шаговая привязка — привязка «прицела» мыши к узлам сетки</vt:lpstr>
      <vt:lpstr>Отображение сетки - включает и выключает отображение сетки на экране</vt:lpstr>
      <vt:lpstr>Режим «орто» — привязка перекрестия мыши к ортогональным плоскостям</vt:lpstr>
      <vt:lpstr>Полярное отслеживание — вычерчивание с использованием полярных углов и координат</vt:lpstr>
      <vt:lpstr>Объектная привязка — привязка «прицела» мыши к узлам других объектов</vt:lpstr>
      <vt:lpstr>Объектная привязка 3D – позволяет включать и выключать режим привязки 3D - объектов</vt:lpstr>
      <vt:lpstr>Объектное отслеживание - привязка перекрестия мыши к узлам, полученных путем пересечения вспомогательных линий, проходящих через точки</vt:lpstr>
      <vt:lpstr>Динамическая ПСК — включает режим динамической ПСК (пользовательская система координат), что позволяет на время автоматически выровнять XY-плоскость ПСК по плоскости в модели тела при создании ЗD-объектов</vt:lpstr>
      <vt:lpstr>Динамический ввод— включает или отключает режим динамического отображения ввода, при котором вводимые или указываемые значения команд отображаются не только в командной строке, но и в специальных полях, перемещающихся вместе с перекрестием курсора</vt:lpstr>
      <vt:lpstr>Вес линии — отображает линии с учетом их толщины</vt:lpstr>
      <vt:lpstr>Прозрачность – показывает и скрывает прозрачные слои</vt:lpstr>
      <vt:lpstr>Быстрые свойства – включает и выключает отображение панели со свойствами выбранного объекта</vt:lpstr>
      <vt:lpstr>Циклический выбор – включает и выключает режим поочередного перебора объектов щелчками кнопкой мыши при нажатии сочетания клавиш Shift+пробел</vt:lpstr>
      <vt:lpstr>Монитор аннотаций – включает и выключает  специальную службу, которая отслеживает состояние аннотаций</vt:lpstr>
      <vt:lpstr>Счетчик координат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Строка состояния</dc:title>
  <dc:creator>Cab17</dc:creator>
  <cp:lastModifiedBy>Cab17</cp:lastModifiedBy>
  <cp:revision>6</cp:revision>
  <dcterms:created xsi:type="dcterms:W3CDTF">2015-09-29T05:19:27Z</dcterms:created>
  <dcterms:modified xsi:type="dcterms:W3CDTF">2015-09-29T06:31:29Z</dcterms:modified>
</cp:coreProperties>
</file>