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8" r:id="rId3"/>
    <p:sldId id="259" r:id="rId4"/>
    <p:sldId id="269" r:id="rId5"/>
    <p:sldId id="277" r:id="rId6"/>
    <p:sldId id="272" r:id="rId7"/>
    <p:sldId id="273" r:id="rId8"/>
    <p:sldId id="274" r:id="rId9"/>
    <p:sldId id="275" r:id="rId10"/>
    <p:sldId id="276" r:id="rId11"/>
    <p:sldId id="260" r:id="rId12"/>
    <p:sldId id="261" r:id="rId13"/>
    <p:sldId id="262" r:id="rId14"/>
    <p:sldId id="263" r:id="rId15"/>
    <p:sldId id="265" r:id="rId16"/>
    <p:sldId id="278" r:id="rId17"/>
    <p:sldId id="279" r:id="rId18"/>
    <p:sldId id="280" r:id="rId19"/>
    <p:sldId id="281" r:id="rId20"/>
    <p:sldId id="282" r:id="rId21"/>
    <p:sldId id="286" r:id="rId22"/>
    <p:sldId id="287" r:id="rId23"/>
    <p:sldId id="288" r:id="rId24"/>
    <p:sldId id="289" r:id="rId25"/>
    <p:sldId id="293" r:id="rId26"/>
    <p:sldId id="29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10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3" autoAdjust="0"/>
    <p:restoredTop sz="94660"/>
  </p:normalViewPr>
  <p:slideViewPr>
    <p:cSldViewPr>
      <p:cViewPr varScale="1">
        <p:scale>
          <a:sx n="54" d="100"/>
          <a:sy n="54" d="100"/>
        </p:scale>
        <p:origin x="-6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image" Target="../media/image79.jpg"/><Relationship Id="rId7" Type="http://schemas.openxmlformats.org/officeDocument/2006/relationships/image" Target="../media/image83.jpeg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hyperlink" Target="http://school-russia.prosv.ru/info.aspx?ob_no=2696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g"/><Relationship Id="rId18" Type="http://schemas.openxmlformats.org/officeDocument/2006/relationships/image" Target="../media/image3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png"/><Relationship Id="rId16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Relationship Id="rId1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10" Type="http://schemas.openxmlformats.org/officeDocument/2006/relationships/image" Target="../media/image42.jpeg"/><Relationship Id="rId4" Type="http://schemas.openxmlformats.org/officeDocument/2006/relationships/image" Target="../media/image37.jpg"/><Relationship Id="rId9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467544" y="260648"/>
            <a:ext cx="8229600" cy="6336704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Модернизированная «Азбука» –</a:t>
            </a:r>
          </a:p>
          <a:p>
            <a:r>
              <a:rPr lang="ru-RU" b="1" i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дальнейшее</a:t>
            </a:r>
          </a:p>
          <a:p>
            <a:r>
              <a:rPr lang="ru-RU" b="1" i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развитие</a:t>
            </a:r>
          </a:p>
          <a:p>
            <a:r>
              <a:rPr lang="ru-RU" b="1" i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идей В.Г.Горецкого</a:t>
            </a: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120" y="2665091"/>
            <a:ext cx="2016224" cy="250305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3"/>
            <a:ext cx="1900358" cy="243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37270"/>
            <a:ext cx="1474480" cy="1636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46" y="855737"/>
            <a:ext cx="931044" cy="963066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6208" y="5072408"/>
            <a:ext cx="87739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dirty="0" smtClean="0">
                <a:cs typeface="Arial" charset="0"/>
              </a:rPr>
              <a:t>Учитель начальных классов </a:t>
            </a:r>
          </a:p>
          <a:p>
            <a:pPr algn="ctr"/>
            <a:r>
              <a:rPr lang="ru-RU" altLang="ru-RU" sz="2400" dirty="0" err="1" smtClean="0">
                <a:cs typeface="Arial" charset="0"/>
              </a:rPr>
              <a:t>Горловской</a:t>
            </a:r>
            <a:r>
              <a:rPr lang="ru-RU" altLang="ru-RU" sz="2400" dirty="0" smtClean="0">
                <a:cs typeface="Arial" charset="0"/>
              </a:rPr>
              <a:t> специальной  школы-интерната №16</a:t>
            </a:r>
          </a:p>
          <a:p>
            <a:pPr algn="ctr"/>
            <a:r>
              <a:rPr lang="ru-RU" altLang="ru-RU" sz="2400" dirty="0" smtClean="0">
                <a:cs typeface="Arial" charset="0"/>
              </a:rPr>
              <a:t>Донцова Наталья Георгиевна </a:t>
            </a:r>
          </a:p>
          <a:p>
            <a:pPr algn="ctr"/>
            <a:r>
              <a:rPr lang="ru-RU" altLang="ru-RU" sz="2400" dirty="0" smtClean="0">
                <a:cs typeface="Arial" charset="0"/>
              </a:rPr>
              <a:t>2017 г.</a:t>
            </a:r>
            <a:endParaRPr lang="ru-RU" altLang="ru-RU" sz="2400" dirty="0">
              <a:cs typeface="Arial" charset="0"/>
            </a:endParaRPr>
          </a:p>
        </p:txBody>
      </p:sp>
      <p:pic>
        <p:nvPicPr>
          <p:cNvPr id="1027" name="Picture 3" descr="C:\Users\admin\YandexDisk\Загрузки\6dfdc5a2c1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64365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395536" y="193006"/>
            <a:ext cx="8646400" cy="395607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2.Введены </a:t>
            </a:r>
            <a:r>
              <a:rPr lang="ru-RU" i="1" smtClean="0">
                <a:solidFill>
                  <a:srgbClr val="FF0000"/>
                </a:solidFill>
              </a:rPr>
              <a:t>задания к текстам </a:t>
            </a:r>
            <a:r>
              <a:rPr lang="ru-RU" smtClean="0"/>
              <a:t>с тем, чтобы каждый обучающийся понимал, какова цель работы, которую зачитывает либо сам учитель, либо читающие дети, что способствует налаживанию </a:t>
            </a:r>
            <a:r>
              <a:rPr lang="ru-RU" i="1" smtClean="0">
                <a:solidFill>
                  <a:srgbClr val="7030A0"/>
                </a:solidFill>
              </a:rPr>
              <a:t>ВЗАИМОПОМОЩИ</a:t>
            </a:r>
            <a:r>
              <a:rPr lang="ru-RU" smtClean="0"/>
              <a:t>  читающих и нечитающих учеников, т.е. формированию </a:t>
            </a:r>
            <a:r>
              <a:rPr lang="ru-RU" smtClean="0">
                <a:solidFill>
                  <a:srgbClr val="FF0000"/>
                </a:solidFill>
              </a:rPr>
              <a:t>коммуникативных УУД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84984"/>
            <a:ext cx="2843808" cy="2154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62437"/>
            <a:ext cx="1584176" cy="2331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3572"/>
            <a:ext cx="3960440" cy="245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3</a:t>
            </a:r>
            <a:r>
              <a:rPr lang="ru-RU" smtClean="0">
                <a:solidFill>
                  <a:srgbClr val="FF00FF"/>
                </a:solidFill>
              </a:rPr>
              <a:t>. Курс способствует развитию мотивов и смыслов учебно-образовательной деятельности. Развивает систему ценностных ориентаций</a:t>
            </a:r>
            <a:endParaRPr lang="ru-RU" dirty="0">
              <a:solidFill>
                <a:srgbClr val="FF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4" y="1987111"/>
            <a:ext cx="2399146" cy="20000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92" y="5036840"/>
            <a:ext cx="4064000" cy="1752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9" y="4779223"/>
            <a:ext cx="2261708" cy="1958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42" y="2006160"/>
            <a:ext cx="2427178" cy="2646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57038"/>
            <a:ext cx="3240360" cy="23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00B0F0"/>
                </a:solidFill>
              </a:rPr>
              <a:t>4. Чтобы избежать распространённой ошибки, когда обучающиеся путают звуки и буквы, введены знаки транскрипции для обозначения звуков, а также формулировка «буква, обозначающая гласный звук» и «буква, обозначающая согласный звук».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период обучения грамоте дети знакомятся с транскрипцией звуков и слогов, но не транскрибируют.</a:t>
            </a:r>
          </a:p>
          <a:p>
            <a:endParaRPr lang="ru-RU" dirty="0" smtClean="0"/>
          </a:p>
          <a:p>
            <a:r>
              <a:rPr lang="ru-RU" sz="2400" dirty="0" smtClean="0">
                <a:solidFill>
                  <a:srgbClr val="00B050"/>
                </a:solidFill>
              </a:rPr>
              <a:t>5. Подборка упражнений учит ребёнка находить звук в опасном месте или, как говорят,  находить </a:t>
            </a:r>
            <a:r>
              <a:rPr lang="ru-RU" sz="2400" dirty="0" err="1" smtClean="0">
                <a:solidFill>
                  <a:srgbClr val="00B050"/>
                </a:solidFill>
              </a:rPr>
              <a:t>ошибкоопасное</a:t>
            </a:r>
            <a:r>
              <a:rPr lang="ru-RU" sz="2400" dirty="0" smtClean="0">
                <a:solidFill>
                  <a:srgbClr val="00B050"/>
                </a:solidFill>
              </a:rPr>
              <a:t> место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75180"/>
          <a:stretch/>
        </p:blipFill>
        <p:spPr>
          <a:xfrm>
            <a:off x="5650883" y="2924944"/>
            <a:ext cx="3368291" cy="1152128"/>
          </a:xfrm>
          <a:prstGeom prst="rect">
            <a:avLst/>
          </a:prstGeom>
        </p:spPr>
      </p:pic>
      <p:pic>
        <p:nvPicPr>
          <p:cNvPr id="4" name="Содержимое 3" descr="mage18_b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767" y="5173538"/>
            <a:ext cx="19442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4080" y="18518"/>
            <a:ext cx="9129920" cy="6839482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>
                <a:solidFill>
                  <a:srgbClr val="FF00FF"/>
                </a:solidFill>
              </a:rPr>
              <a:t>6. С момента изучения первого согласного вводится и систематически практикуется на всём протяжении начального обучения, условно говоря, два типа чтения: орфоэпическое и орфографическое. Таким образом у ребят сформируется новый речедвигательный  код перехода к орфографическому написанию полных слов. Этот код не может ни вытеснить, ни интерферировать с орфоэпическим кодом, который включен в устную речь с детства.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8" b="14214"/>
          <a:stretch/>
        </p:blipFill>
        <p:spPr>
          <a:xfrm>
            <a:off x="3563888" y="2774454"/>
            <a:ext cx="5034159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7. Интересны </a:t>
            </a:r>
            <a:r>
              <a:rPr lang="ru-RU" smtClean="0">
                <a:solidFill>
                  <a:srgbClr val="7030A0"/>
                </a:solidFill>
              </a:rPr>
              <a:t>рубрики « Вспомним», « Проверь себя»,  « Проверь себя и оцени свои достижения»</a:t>
            </a:r>
            <a:r>
              <a:rPr lang="ru-RU" smtClean="0"/>
              <a:t>, которые обеспечивают формирование у первоклассников таких </a:t>
            </a:r>
            <a:r>
              <a:rPr lang="ru-RU" i="1" smtClean="0">
                <a:solidFill>
                  <a:srgbClr val="FF00FF"/>
                </a:solidFill>
              </a:rPr>
              <a:t>регулятивных УУД</a:t>
            </a:r>
            <a:r>
              <a:rPr lang="ru-RU" smtClean="0"/>
              <a:t>, как контроль и оценка, саморегуляция и коррекция своих знаний, и такого общеучебного УУД, </a:t>
            </a:r>
            <a:r>
              <a:rPr lang="ru-RU" smtClean="0">
                <a:solidFill>
                  <a:srgbClr val="00B050"/>
                </a:solidFill>
              </a:rPr>
              <a:t>как рефлексия</a:t>
            </a:r>
            <a:r>
              <a:rPr lang="ru-RU" smtClean="0"/>
              <a:t>. </a:t>
            </a:r>
          </a:p>
          <a:p>
            <a:r>
              <a:rPr lang="ru-RU" smtClean="0"/>
              <a:t>    В результате обучающийся </a:t>
            </a:r>
            <a:r>
              <a:rPr lang="ru-RU" smtClean="0">
                <a:solidFill>
                  <a:srgbClr val="C00000"/>
                </a:solidFill>
              </a:rPr>
              <a:t>из пассивного объекта</a:t>
            </a:r>
            <a:r>
              <a:rPr lang="ru-RU" smtClean="0"/>
              <a:t> превращается </a:t>
            </a:r>
            <a:r>
              <a:rPr lang="ru-RU" smtClean="0">
                <a:solidFill>
                  <a:srgbClr val="C00000"/>
                </a:solidFill>
              </a:rPr>
              <a:t>в активного субъекта </a:t>
            </a:r>
            <a:r>
              <a:rPr lang="ru-RU" smtClean="0"/>
              <a:t>учения.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2592288" cy="16361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37849"/>
            <a:ext cx="3384376" cy="21507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87" y="4637849"/>
            <a:ext cx="2229813" cy="18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8. Содержит </a:t>
            </a:r>
            <a:r>
              <a:rPr lang="ru-RU" smtClean="0">
                <a:solidFill>
                  <a:srgbClr val="FF00FF"/>
                </a:solidFill>
              </a:rPr>
              <a:t>исследовательские задания </a:t>
            </a:r>
            <a:r>
              <a:rPr lang="ru-RU" smtClean="0"/>
              <a:t>к иллюстрациям, касающиеся авиации и подводных работ, что формирует </a:t>
            </a:r>
            <a:r>
              <a:rPr lang="ru-RU" b="1" i="1" smtClean="0">
                <a:solidFill>
                  <a:srgbClr val="FF0000"/>
                </a:solidFill>
              </a:rPr>
              <a:t>познавательные УУД, </a:t>
            </a:r>
            <a:r>
              <a:rPr lang="ru-RU" smtClean="0"/>
              <a:t>как поиск и выделение  необходимой информации, структурирование знаний и осознанное построение высказывания.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62127"/>
            <a:ext cx="1872208" cy="1259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16179"/>
          <a:stretch/>
        </p:blipFill>
        <p:spPr>
          <a:xfrm>
            <a:off x="117406" y="3212976"/>
            <a:ext cx="2952328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17032"/>
            <a:ext cx="2540000" cy="2337048"/>
          </a:xfrm>
          <a:prstGeom prst="rect">
            <a:avLst/>
          </a:prstGeom>
        </p:spPr>
      </p:pic>
      <p:pic>
        <p:nvPicPr>
          <p:cNvPr id="7" name="Picture 7" descr="3'1_5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-7161" b="9335"/>
          <a:stretch/>
        </p:blipFill>
        <p:spPr bwMode="auto">
          <a:xfrm>
            <a:off x="6372200" y="2852936"/>
            <a:ext cx="2152905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865" y="4863330"/>
            <a:ext cx="3908956" cy="19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9.     Нововведением является дифференциация заданий для читающих детей, чтобы превратить </a:t>
            </a:r>
            <a:r>
              <a:rPr lang="ru-RU" sz="2400" dirty="0" smtClean="0">
                <a:solidFill>
                  <a:srgbClr val="0CA410"/>
                </a:solidFill>
              </a:rPr>
              <a:t>ребёнка из объекта обучения в субъект учения.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С другой стороны они создают определённый эффект </a:t>
            </a:r>
            <a:r>
              <a:rPr lang="ru-RU" sz="2000" i="1" dirty="0" smtClean="0">
                <a:solidFill>
                  <a:srgbClr val="FF00FF"/>
                </a:solidFill>
              </a:rPr>
              <a:t>ЛАНКАСТЕРСКОГО</a:t>
            </a:r>
            <a:r>
              <a:rPr lang="ru-RU" sz="2400" dirty="0" smtClean="0"/>
              <a:t>  обучения: видя задание и не имея возможности их самостоятельно прочитать, ребёнок (даже из чистого любопытства) обращается за помощью к читающему соседу, родителям, в результате чего процесс формирования навыка чтения ускоряется.  </a:t>
            </a:r>
            <a:endParaRPr lang="ru-RU" sz="2400" dirty="0"/>
          </a:p>
        </p:txBody>
      </p:sp>
      <p:pic>
        <p:nvPicPr>
          <p:cNvPr id="1026" name="Picture 2" descr="C:\Users\admin\YandexDisk\Загрузки\d70ca543c4e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69160"/>
            <a:ext cx="2219965" cy="16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YandexDisk\Загрузки\585c40b5e05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68" y="4221088"/>
            <a:ext cx="2160240" cy="23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467544" y="260648"/>
            <a:ext cx="8229600" cy="6336704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CA410"/>
                </a:solidFill>
              </a:rPr>
              <a:t>И третья сторона: эти задания помогут родителям наладить работу с ребёнком дома.</a:t>
            </a:r>
          </a:p>
          <a:p>
            <a:r>
              <a:rPr lang="ru-RU" dirty="0" smtClean="0">
                <a:solidFill>
                  <a:srgbClr val="0CA410"/>
                </a:solidFill>
              </a:rPr>
              <a:t> </a:t>
            </a:r>
            <a:r>
              <a:rPr lang="ru-RU" sz="2000" dirty="0" smtClean="0">
                <a:solidFill>
                  <a:srgbClr val="0CA410"/>
                </a:solidFill>
              </a:rPr>
              <a:t>Особую роль играет электронное приложение к «Азбуке» </a:t>
            </a:r>
            <a:r>
              <a:rPr lang="en-US" sz="2000" dirty="0" smtClean="0">
                <a:solidFill>
                  <a:srgbClr val="0CA410"/>
                </a:solidFill>
              </a:rPr>
              <a:t>CD</a:t>
            </a:r>
            <a:r>
              <a:rPr lang="ru-RU" sz="2000" dirty="0" smtClean="0">
                <a:solidFill>
                  <a:srgbClr val="0CA410"/>
                </a:solidFill>
              </a:rPr>
              <a:t>-диск</a:t>
            </a:r>
            <a:r>
              <a:rPr lang="ru-RU" sz="2400" dirty="0" smtClean="0">
                <a:solidFill>
                  <a:srgbClr val="0CA410"/>
                </a:solidFill>
              </a:rPr>
              <a:t> </a:t>
            </a:r>
            <a:r>
              <a:rPr lang="ru-RU" sz="1800" i="1" dirty="0" smtClean="0">
                <a:solidFill>
                  <a:srgbClr val="0CA410"/>
                </a:solidFill>
              </a:rPr>
              <a:t>(т. к. изучение любого языка идёт проще и быстрее, если пользоваться ауди-материалами</a:t>
            </a:r>
            <a:r>
              <a:rPr lang="ru-RU" sz="2000" i="1" dirty="0" smtClean="0">
                <a:solidFill>
                  <a:srgbClr val="0CA410"/>
                </a:solidFill>
              </a:rPr>
              <a:t>)</a:t>
            </a:r>
            <a:r>
              <a:rPr lang="ru-RU" sz="2000" dirty="0" smtClean="0">
                <a:solidFill>
                  <a:srgbClr val="0CA410"/>
                </a:solidFill>
              </a:rPr>
              <a:t>, когда ребёнок дома не просто повторяет материал, а совершенствует свои знания на другом материале.</a:t>
            </a:r>
            <a:endParaRPr lang="ru-RU" sz="2000" dirty="0">
              <a:solidFill>
                <a:srgbClr val="0CA410"/>
              </a:solidFill>
            </a:endParaRPr>
          </a:p>
        </p:txBody>
      </p:sp>
      <p:pic>
        <p:nvPicPr>
          <p:cNvPr id="3" name="Picture 2" descr="http://www.prosv.ru/Attachment.aspx?Id=164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45024"/>
            <a:ext cx="51625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smtClean="0">
                <a:solidFill>
                  <a:srgbClr val="00B0F0"/>
                </a:solidFill>
              </a:rPr>
              <a:t>10. Наиболее важной новацией являются задания по формированию у них социально-ориентированного взгляда на мир в единстве и разнообразии народов, культур и религий, уважительного отношения к истории и культуре других народов.    При раскрытии смысла русских пословиц и сказок обеспечивается диалог культур: подбор пословиц из национального фольклора с переводом их на русский язык; пересказ на русском языке национальных сказок, близких по духу русским. Помещены сказки о дружбе.</a:t>
            </a:r>
          </a:p>
          <a:p>
            <a:r>
              <a:rPr lang="ru-RU" sz="2000" smtClean="0"/>
              <a:t>   </a:t>
            </a:r>
            <a:r>
              <a:rPr lang="ru-RU" sz="2000" smtClean="0">
                <a:solidFill>
                  <a:srgbClr val="7030A0"/>
                </a:solidFill>
              </a:rPr>
              <a:t>Дети знакомятся с творчеством К.Чуковского, С.Михалкова, Б.Заходера, В.Берестова, А.Барто, А.Пушкина, С.Маршака,М.Пришвина,Л.Толстого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2" y="4590925"/>
            <a:ext cx="1812134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62112"/>
            <a:ext cx="1835696" cy="1484783"/>
          </a:xfrm>
          <a:prstGeom prst="rect">
            <a:avLst/>
          </a:prstGeom>
          <a:scene3d>
            <a:camera prst="orthographicFront">
              <a:rot lat="0" lon="0" rev="1650000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31" y="2345214"/>
            <a:ext cx="1985601" cy="2307922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60" y="4600934"/>
            <a:ext cx="1911372" cy="2068987"/>
          </a:xfrm>
          <a:prstGeom prst="rect">
            <a:avLst/>
          </a:prstGeom>
          <a:scene3d>
            <a:camera prst="orthographicFront">
              <a:rot lat="0" lon="0" rev="1710000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54351"/>
          <a:stretch/>
        </p:blipFill>
        <p:spPr>
          <a:xfrm>
            <a:off x="4860032" y="4532609"/>
            <a:ext cx="2004001" cy="2132856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079" y="2350010"/>
            <a:ext cx="1703906" cy="1724878"/>
          </a:xfrm>
          <a:prstGeom prst="rect">
            <a:avLst/>
          </a:prstGeom>
          <a:scene3d>
            <a:camera prst="orthographicFront">
              <a:rot lat="19486428" lon="666476" rev="20892074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33" y="2727861"/>
            <a:ext cx="2430014" cy="1356720"/>
          </a:xfrm>
          <a:prstGeom prst="rect">
            <a:avLst/>
          </a:prstGeom>
          <a:scene3d>
            <a:camera prst="orthographicFront">
              <a:rot lat="0" lon="0" rev="16500000"/>
            </a:camera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00" y="4878354"/>
            <a:ext cx="2045900" cy="1744472"/>
          </a:xfrm>
          <a:prstGeom prst="rect">
            <a:avLst/>
          </a:prstGeom>
          <a:scene3d>
            <a:camera prst="orthographicFront">
              <a:rot lat="0" lon="0" rev="159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54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43000" y="55340"/>
            <a:ext cx="9001000" cy="6840760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/>
              <a:t>Предусмотрены задания, которые учитель выполняет с обучающимися в классах со смешанным этническим составом. Благодатными являются темы: «Согласие крепче каменных стен», «Где дружбой дорожат, там враги дрожат».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0" y="2780928"/>
            <a:ext cx="3473472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272" y="3936911"/>
            <a:ext cx="2448272" cy="2995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54" y="2780928"/>
            <a:ext cx="2627784" cy="2820010"/>
          </a:xfrm>
          <a:prstGeom prst="rect">
            <a:avLst/>
          </a:prstGeom>
          <a:scene3d>
            <a:camera prst="orthographicFront">
              <a:rot lat="0" lon="0" rev="15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54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395536" y="260648"/>
            <a:ext cx="8568952" cy="633670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Формирование метапредметных УУД в начальной школе отражает новый этап в развитии личности маленького человека. Для него это совершенно новая деятельность, направленная на развитие умения учиться</a:t>
            </a:r>
            <a:endParaRPr lang="ru-RU" dirty="0"/>
          </a:p>
        </p:txBody>
      </p:sp>
      <p:pic>
        <p:nvPicPr>
          <p:cNvPr id="3074" name="Picture 2" descr="C:\Users\admin\YandexDisk\Загрузки\475545a0c24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87" y="4381906"/>
            <a:ext cx="2808312" cy="22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6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79512" y="0"/>
            <a:ext cx="8712968" cy="6858000"/>
          </a:xfrm>
          <a:prstGeom prst="rect">
            <a:avLst/>
          </a:prstGeom>
          <a:solidFill>
            <a:srgbClr val="FFFF00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smtClean="0">
                <a:solidFill>
                  <a:srgbClr val="00B050"/>
                </a:solidFill>
              </a:rPr>
              <a:t>11. Большое значение имеет работа с толковым словарём.                               Задания, предполагающие работу со словарём, помогут обучающимся понять, что знания содержатся не только в учебнике, но и в других изданиях и являются своеобразным навигатором в огромном мире знаний.</a:t>
            </a:r>
          </a:p>
          <a:p>
            <a:endParaRPr lang="ru-RU" sz="2400" smtClean="0">
              <a:solidFill>
                <a:srgbClr val="0070C0"/>
              </a:solidFill>
            </a:endParaRPr>
          </a:p>
          <a:p>
            <a:r>
              <a:rPr lang="ru-RU" sz="2400" smtClean="0">
                <a:solidFill>
                  <a:srgbClr val="0070C0"/>
                </a:solidFill>
              </a:rPr>
              <a:t>12. Подборка потешек, считалок ,небылиц, многозначность слов знакомит с понятиями «мимика», «логическое ударение», «диалог</a:t>
            </a:r>
            <a:r>
              <a:rPr lang="ru-RU" sz="2400" smtClean="0"/>
              <a:t>».</a:t>
            </a:r>
          </a:p>
          <a:p>
            <a:endParaRPr lang="ru-RU" smtClean="0">
              <a:solidFill>
                <a:srgbClr val="7030A0"/>
              </a:solidFill>
            </a:endParaRPr>
          </a:p>
          <a:p>
            <a:endParaRPr lang="ru-RU" smtClean="0">
              <a:solidFill>
                <a:srgbClr val="7030A0"/>
              </a:solidFill>
            </a:endParaRPr>
          </a:p>
          <a:p>
            <a:endParaRPr lang="ru-RU" smtClean="0">
              <a:solidFill>
                <a:srgbClr val="7030A0"/>
              </a:solidFill>
            </a:endParaRPr>
          </a:p>
          <a:p>
            <a:endParaRPr lang="ru-RU" sz="2400" smtClean="0">
              <a:solidFill>
                <a:srgbClr val="7030A0"/>
              </a:solidFill>
            </a:endParaRPr>
          </a:p>
          <a:p>
            <a:endParaRPr lang="ru-RU" sz="2400" smtClean="0">
              <a:solidFill>
                <a:srgbClr val="7030A0"/>
              </a:solidFill>
            </a:endParaRPr>
          </a:p>
          <a:p>
            <a:endParaRPr lang="ru-RU" sz="2400" smtClean="0">
              <a:solidFill>
                <a:srgbClr val="7030A0"/>
              </a:solidFill>
            </a:endParaRPr>
          </a:p>
          <a:p>
            <a:r>
              <a:rPr lang="ru-RU" sz="2400" smtClean="0">
                <a:solidFill>
                  <a:srgbClr val="7030A0"/>
                </a:solidFill>
              </a:rPr>
              <a:t>13. Разнообразие  ребусов и загадок в АЗБУКЕ формируют умения классифицировать слова, а  также точно и быстро находить их для обозначения окружающих предметов.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3"/>
          <a:stretch/>
        </p:blipFill>
        <p:spPr>
          <a:xfrm>
            <a:off x="755576" y="3020599"/>
            <a:ext cx="3997102" cy="2496633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5" t="-1361" r="6219" b="1361"/>
          <a:stretch/>
        </p:blipFill>
        <p:spPr>
          <a:xfrm>
            <a:off x="5796136" y="3020599"/>
            <a:ext cx="2533045" cy="2205704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254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499992" y="3733057"/>
            <a:ext cx="1450504" cy="3124943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None/>
            </a:pPr>
            <a:r>
              <a:rPr lang="ru-RU" sz="2400" dirty="0" smtClean="0"/>
              <a:t>Платье</a:t>
            </a:r>
          </a:p>
          <a:p>
            <a:pPr>
              <a:buFontTx/>
              <a:buNone/>
            </a:pPr>
            <a:r>
              <a:rPr lang="ru-RU" sz="2400" dirty="0" smtClean="0"/>
              <a:t>Деревья</a:t>
            </a:r>
          </a:p>
          <a:p>
            <a:pPr>
              <a:buFontTx/>
              <a:buNone/>
            </a:pPr>
            <a:r>
              <a:rPr lang="ru-RU" sz="2400" dirty="0" smtClean="0"/>
              <a:t>Илья</a:t>
            </a:r>
          </a:p>
          <a:p>
            <a:pPr>
              <a:buFontTx/>
              <a:buNone/>
            </a:pPr>
            <a:r>
              <a:rPr lang="ru-RU" sz="2400" dirty="0" smtClean="0"/>
              <a:t>Ночью</a:t>
            </a:r>
          </a:p>
          <a:p>
            <a:pPr>
              <a:buFontTx/>
              <a:buNone/>
            </a:pPr>
            <a:r>
              <a:rPr lang="ru-RU" sz="2400" dirty="0" smtClean="0"/>
              <a:t>Осенью</a:t>
            </a:r>
          </a:p>
          <a:p>
            <a:pPr>
              <a:buFontTx/>
              <a:buNone/>
            </a:pPr>
            <a:r>
              <a:rPr lang="ru-RU" sz="2400" dirty="0" smtClean="0"/>
              <a:t>Дарья</a:t>
            </a:r>
          </a:p>
          <a:p>
            <a:pPr>
              <a:buFontTx/>
              <a:buNone/>
            </a:pPr>
            <a:r>
              <a:rPr lang="ru-RU" sz="2400" dirty="0" smtClean="0"/>
              <a:t>Семья </a:t>
            </a:r>
          </a:p>
          <a:p>
            <a:pPr>
              <a:buFontTx/>
              <a:buNone/>
            </a:pPr>
            <a:r>
              <a:rPr lang="ru-RU" sz="2400" dirty="0" smtClean="0"/>
              <a:t>Ручьи</a:t>
            </a:r>
          </a:p>
          <a:p>
            <a:pPr>
              <a:buFontTx/>
              <a:buNone/>
            </a:pPr>
            <a:r>
              <a:rPr lang="ru-RU" sz="2400" dirty="0" smtClean="0"/>
              <a:t>Муравьи</a:t>
            </a:r>
          </a:p>
          <a:p>
            <a:pPr>
              <a:buFontTx/>
              <a:buNone/>
            </a:pPr>
            <a:r>
              <a:rPr lang="ru-RU" sz="2400" dirty="0" smtClean="0"/>
              <a:t>Хлопья.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3" name="Содержимое 3" descr="mage17_b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4321230"/>
            <a:ext cx="2717800" cy="253677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843865" y="3745166"/>
            <a:ext cx="3250704" cy="576064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dirty="0" smtClean="0">
                <a:solidFill>
                  <a:schemeClr val="accent2"/>
                </a:solidFill>
              </a:rPr>
              <a:t>Игра в слова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723329" cy="636144"/>
          </a:xfrm>
          <a:prstGeom prst="rect">
            <a:avLst/>
          </a:prstGeom>
        </p:spPr>
      </p:pic>
      <p:pic>
        <p:nvPicPr>
          <p:cNvPr id="6" name="Picture 4" descr="C:\Documents and Settings\KNovitskaya\Desktop\ОКР МИР\2klass\46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3240"/>
            <a:ext cx="3491879" cy="213438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35" y="3046079"/>
            <a:ext cx="2736304" cy="1373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4157"/>
            <a:ext cx="3707904" cy="219831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58514" y="0"/>
            <a:ext cx="8229600" cy="275288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>
                <a:solidFill>
                  <a:srgbClr val="00B050"/>
                </a:solidFill>
              </a:rPr>
              <a:t>12. В содержание включены «Игра в слова», «Работа со звуковыми моделями», с «Лентой букв», задания для диагностики «Проверь себя», интересные материалы для проектной деятельности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" name="Picture 6" descr="схема"/>
          <p:cNvPicPr>
            <a:picLocks noChangeAspect="1" noChangeArrowheads="1"/>
          </p:cNvPicPr>
          <p:nvPr/>
        </p:nvPicPr>
        <p:blipFill>
          <a:blip r:embed="rId7" cstate="print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82" y="1814747"/>
            <a:ext cx="1803276" cy="10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6" descr="AG00319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3314" y="1934514"/>
            <a:ext cx="1295834" cy="92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20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450"/>
                            </p:stCondLst>
                            <p:childTnLst>
                              <p:par>
                                <p:cTn id="1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29969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smtClean="0">
                <a:solidFill>
                  <a:srgbClr val="7030A0"/>
                </a:solidFill>
              </a:rPr>
              <a:t>13. Иллюстрированный материал помогает расширить и уточнить представления детей о мире, истории, природе, обществе; обогатить и активизировать словарный запас детей, развивать их творческое воображение 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Picture 2" descr="C:\Documents and Settings\KNovitskaya\Desktop\ШР гос заказ\Азбука 82-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8"/>
          <a:stretch/>
        </p:blipFill>
        <p:spPr bwMode="auto">
          <a:xfrm>
            <a:off x="4242" y="2178638"/>
            <a:ext cx="1958002" cy="2145928"/>
          </a:xfrm>
          <a:prstGeom prst="rect">
            <a:avLst/>
          </a:prstGeom>
          <a:noFill/>
          <a:ln w="9525">
            <a:solidFill>
              <a:srgbClr val="000D27"/>
            </a:solidFill>
            <a:miter lim="800000"/>
            <a:headEnd/>
            <a:tailEnd/>
          </a:ln>
          <a:effectLst>
            <a:outerShdw dist="38100" algn="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48" y="4523672"/>
            <a:ext cx="2686812" cy="2033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492897"/>
            <a:ext cx="1800200" cy="1831670"/>
          </a:xfrm>
          <a:prstGeom prst="rect">
            <a:avLst/>
          </a:prstGeom>
        </p:spPr>
      </p:pic>
      <p:pic>
        <p:nvPicPr>
          <p:cNvPr id="6" name="Picture 2" descr="C:\Documents and Settings\KNovitskaya\Desktop\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23672"/>
            <a:ext cx="1926324" cy="2145688"/>
          </a:xfrm>
          <a:prstGeom prst="rect">
            <a:avLst/>
          </a:prstGeom>
          <a:noFill/>
          <a:ln w="9525">
            <a:solidFill>
              <a:srgbClr val="000D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KNovitskaya\Desktop\3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34"/>
          <a:stretch/>
        </p:blipFill>
        <p:spPr bwMode="auto">
          <a:xfrm>
            <a:off x="3042440" y="4753992"/>
            <a:ext cx="1683312" cy="1915368"/>
          </a:xfrm>
          <a:prstGeom prst="rect">
            <a:avLst/>
          </a:prstGeom>
          <a:noFill/>
          <a:ln w="9525">
            <a:solidFill>
              <a:srgbClr val="000D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77866" y="2492896"/>
            <a:ext cx="2664296" cy="19442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240428" y="2178638"/>
            <a:ext cx="1675780" cy="2145928"/>
          </a:xfrm>
          <a:prstGeom prst="rect">
            <a:avLst/>
          </a:prstGeom>
        </p:spPr>
      </p:pic>
      <p:pic>
        <p:nvPicPr>
          <p:cNvPr id="10" name="Picture 3" descr="C:\Documents and Settings\KNovitskaya\Desktop\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56" y="4507224"/>
            <a:ext cx="1628324" cy="2162136"/>
          </a:xfrm>
          <a:prstGeom prst="rect">
            <a:avLst/>
          </a:prstGeom>
          <a:noFill/>
          <a:ln w="9525">
            <a:solidFill>
              <a:srgbClr val="000D2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-19844" y="79306"/>
            <a:ext cx="9144000" cy="6857373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>
                <a:solidFill>
                  <a:srgbClr val="7030A0"/>
                </a:solidFill>
              </a:rPr>
              <a:t>14. Современная программа предусматривает не раздельное обучение чтению и письму, а предусматривает </a:t>
            </a:r>
            <a:r>
              <a:rPr lang="ru-RU" sz="2400" b="1" i="1" smtClean="0">
                <a:solidFill>
                  <a:srgbClr val="00B0F0"/>
                </a:solidFill>
              </a:rPr>
              <a:t>интегрированные уроки</a:t>
            </a:r>
            <a:r>
              <a:rPr lang="ru-RU" sz="2400" smtClean="0">
                <a:solidFill>
                  <a:srgbClr val="7030A0"/>
                </a:solidFill>
              </a:rPr>
              <a:t>, позволяющие рационально сочетать устную и письменную работу во избежание переутомления детей однотипной работой в течение 35 минут. </a:t>
            </a:r>
          </a:p>
          <a:p>
            <a:r>
              <a:rPr lang="ru-RU" sz="2400" smtClean="0">
                <a:solidFill>
                  <a:srgbClr val="7030A0"/>
                </a:solidFill>
              </a:rPr>
              <a:t>Содержание материала Азбуки позволяет осуществлять его связь с уроками изо, труда, окружающего мира, математики (развивая логическое и образное мышление).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2926457" y="3429000"/>
            <a:ext cx="6178227" cy="763910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i="1" dirty="0" smtClean="0">
                <a:solidFill>
                  <a:srgbClr val="FF00FF"/>
                </a:solidFill>
              </a:rPr>
              <a:t>Обучение письму</a:t>
            </a:r>
            <a:r>
              <a:rPr lang="ru-RU" sz="2700" b="1" i="1" dirty="0" smtClean="0">
                <a:solidFill>
                  <a:srgbClr val="FF00FF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FF00FF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FF00FF"/>
                </a:solidFill>
                <a:latin typeface="+mn-lt"/>
              </a:rPr>
              <a:t>Горецкий В.Г., Федосова Н.А,</a:t>
            </a:r>
            <a:br>
              <a:rPr lang="ru-RU" sz="2700" b="1" i="1" dirty="0" smtClean="0">
                <a:solidFill>
                  <a:srgbClr val="FF00FF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FF00FF"/>
                </a:solidFill>
                <a:latin typeface="+mn-lt"/>
              </a:rPr>
              <a:t>Прописи № 1,2,3,4</a:t>
            </a:r>
            <a:endParaRPr lang="ru-RU" sz="2700" b="1" i="1" dirty="0">
              <a:solidFill>
                <a:srgbClr val="FF00FF"/>
              </a:solidFill>
              <a:latin typeface="+mn-lt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967980" y="3933055"/>
            <a:ext cx="6156176" cy="3003624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 fontScale="4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5500" i="1" dirty="0" smtClean="0">
                <a:solidFill>
                  <a:srgbClr val="0000FF"/>
                </a:solidFill>
              </a:rPr>
              <a:t>«Письмо должно быть осмысленно </a:t>
            </a:r>
            <a:br>
              <a:rPr lang="ru-RU" sz="5500" i="1" dirty="0" smtClean="0">
                <a:solidFill>
                  <a:srgbClr val="0000FF"/>
                </a:solidFill>
              </a:rPr>
            </a:br>
            <a:r>
              <a:rPr lang="ru-RU" sz="5500" i="1" dirty="0" smtClean="0">
                <a:solidFill>
                  <a:srgbClr val="0000FF"/>
                </a:solidFill>
              </a:rPr>
              <a:t>для ребёнка, должно быть вызвано естественной  потребностью, надобностью, включено в жизненную , необходимую для ребёнка задачу. Только тогда мы можем быть уверены, что оно будет развиваться у ребёнка не как привычки руки и пальцев.»</a:t>
            </a:r>
            <a:br>
              <a:rPr lang="ru-RU" sz="5500" i="1" dirty="0" smtClean="0">
                <a:solidFill>
                  <a:srgbClr val="0000FF"/>
                </a:solidFill>
              </a:rPr>
            </a:br>
            <a:r>
              <a:rPr lang="ru-RU" sz="5500" i="1" dirty="0" smtClean="0">
                <a:solidFill>
                  <a:srgbClr val="0000FF"/>
                </a:solidFill>
              </a:rPr>
              <a:t>                                                                                                Выготский Л.С.</a:t>
            </a:r>
            <a:br>
              <a:rPr lang="ru-RU" sz="5500" i="1" dirty="0" smtClean="0">
                <a:solidFill>
                  <a:srgbClr val="0000FF"/>
                </a:solidFill>
              </a:rPr>
            </a:br>
            <a:r>
              <a:rPr lang="ru-RU" dirty="0" smtClean="0"/>
              <a:t> </a:t>
            </a:r>
          </a:p>
        </p:txBody>
      </p:sp>
      <p:pic>
        <p:nvPicPr>
          <p:cNvPr id="5" name="Рисунок 4" descr="http://www.prosv.ru/Attachment.aspx?Id=21626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3" y="3446512"/>
            <a:ext cx="2543125" cy="2881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0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96" y="30342"/>
            <a:ext cx="9144000" cy="6480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Подведем итоги </a:t>
            </a:r>
            <a:endParaRPr kumimoji="0" lang="ru-RU" sz="4400" b="0" i="0" u="sng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107504" y="1988840"/>
            <a:ext cx="8589640" cy="2677656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FF00FF"/>
                </a:solidFill>
              </a:rPr>
              <a:t>Большое значение имеет работа над модернизированной «Азбукой» </a:t>
            </a:r>
            <a:r>
              <a:rPr lang="ru-RU" sz="2800" dirty="0" err="1" smtClean="0">
                <a:solidFill>
                  <a:srgbClr val="FF00FF"/>
                </a:solidFill>
              </a:rPr>
              <a:t>В.Г.Горецкого</a:t>
            </a:r>
            <a:r>
              <a:rPr lang="ru-RU" sz="2800" dirty="0" smtClean="0">
                <a:solidFill>
                  <a:srgbClr val="FF00FF"/>
                </a:solidFill>
              </a:rPr>
              <a:t>.  Она показала, что система автора по-прежнему сохраняет свою значимость при разработке новых учебников по обучению грамоте</a:t>
            </a:r>
            <a:endParaRPr lang="en-GB" sz="2800" dirty="0">
              <a:solidFill>
                <a:srgbClr val="FF00FF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678414"/>
            <a:ext cx="6972320" cy="13967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rgbClr val="7030A0"/>
                </a:solidFill>
              </a:rPr>
              <a:t>Азбука - первая учебная книга, которая попадает в руки ребенка. С неё начинается овладение грамотой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10" y="3933056"/>
            <a:ext cx="4799910" cy="202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0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xrest.ru/images/collection/00870/423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232" r="4254" b="1549"/>
          <a:stretch>
            <a:fillRect/>
          </a:stretch>
        </p:blipFill>
        <p:spPr bwMode="auto">
          <a:xfrm>
            <a:off x="247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2546" y="728700"/>
            <a:ext cx="7211144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4000" i="1" dirty="0" smtClean="0">
                <a:solidFill>
                  <a:srgbClr val="FF0000"/>
                </a:solidFill>
                <a:ea typeface="Microsoft Himalaya" pitchFamily="2" charset="0"/>
                <a:cs typeface="Microsoft Himalaya" pitchFamily="2" charset="0"/>
              </a:rPr>
              <a:t>Желаю успехов в учебе!</a:t>
            </a:r>
            <a:endParaRPr lang="ru-RU" sz="4000" i="1" dirty="0">
              <a:solidFill>
                <a:srgbClr val="FF0000"/>
              </a:solidFill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3568" y="1196752"/>
            <a:ext cx="7488832" cy="2592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3333FF"/>
                </a:solidFill>
                <a:latin typeface="Monotype Corsiva" pitchFamily="66" charset="0"/>
              </a:rPr>
              <a:t>Успех такой работы во многом зависит от того, сможет ли ребёнок поверить в свой успех, но сначала в это должны поверить взрослые, учитель и 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8151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79388" y="1989138"/>
            <a:ext cx="8640762" cy="1704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46"/>
              </a:avLst>
            </a:prstTxWarp>
          </a:bodyPr>
          <a:lstStyle/>
          <a:p>
            <a:pPr algn="ctr"/>
            <a:r>
              <a:rPr lang="ru-RU" sz="3600" i="1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Удачи </a:t>
            </a:r>
            <a:r>
              <a:rPr lang="ru-RU" sz="3600" i="1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и  творчества </a:t>
            </a:r>
            <a:endParaRPr lang="ru-RU" sz="3600" i="1" kern="10" dirty="0">
              <a:ln w="25400">
                <a:solidFill>
                  <a:srgbClr val="0000FF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i="1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 </a:t>
            </a:r>
            <a:r>
              <a:rPr lang="ru-RU" sz="3600" i="1" kern="10" dirty="0" smtClean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новом 2017-2018 </a:t>
            </a:r>
            <a:r>
              <a:rPr lang="ru-RU" sz="3600" i="1" kern="10" dirty="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учебном году!</a:t>
            </a:r>
          </a:p>
        </p:txBody>
      </p:sp>
    </p:spTree>
    <p:extLst>
      <p:ext uri="{BB962C8B-B14F-4D97-AF65-F5344CB8AC3E}">
        <p14:creationId xmlns:p14="http://schemas.microsoft.com/office/powerpoint/2010/main" val="42100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0" y="533400"/>
            <a:ext cx="4932040" cy="46237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  <a:defRPr/>
            </a:pPr>
            <a:r>
              <a:rPr lang="ru-RU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cs typeface="Arial" charset="0"/>
              </a:rPr>
              <a:t>умение  учиться</a:t>
            </a:r>
            <a:r>
              <a:rPr lang="ru-RU" sz="4400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–это  совокупность  способов и  действий, обеспечивающих  способность обучающихся  к  самостоятельному усвоению  новых  знаний  и  умений</a:t>
            </a:r>
            <a:endParaRPr lang="ru-RU" dirty="0" smtClean="0"/>
          </a:p>
        </p:txBody>
      </p:sp>
      <p:pic>
        <p:nvPicPr>
          <p:cNvPr id="3" name="Picture 5" descr="_550_1276272177__550_127355631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4211960" cy="56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dmin\YandexDisk\Загрузки\5891548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4225924"/>
            <a:ext cx="2675260" cy="23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92" y="188640"/>
            <a:ext cx="1556535" cy="109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93"/>
          <a:stretch>
            <a:fillRect/>
          </a:stretch>
        </p:blipFill>
        <p:spPr bwMode="auto">
          <a:xfrm>
            <a:off x="179512" y="188640"/>
            <a:ext cx="1475656" cy="108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03653"/>
            <a:ext cx="1542288" cy="2145792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24400"/>
            <a:ext cx="26479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40" y="4077072"/>
            <a:ext cx="1578864" cy="206044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178944" y="188640"/>
            <a:ext cx="9296400" cy="66693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ru-RU" smtClean="0"/>
          </a:p>
          <a:p>
            <a:pPr>
              <a:buFontTx/>
              <a:buNone/>
            </a:pPr>
            <a:endParaRPr lang="ru-RU" smtClean="0"/>
          </a:p>
          <a:p>
            <a:pPr algn="ctr">
              <a:buFontTx/>
              <a:buNone/>
            </a:pPr>
            <a:r>
              <a:rPr lang="ru-RU" sz="4400" b="1" smtClean="0">
                <a:solidFill>
                  <a:srgbClr val="3333FF"/>
                </a:solidFill>
                <a:latin typeface="Monotype Corsiva" pitchFamily="66" charset="0"/>
              </a:rPr>
              <a:t>Успех такой работы во многом зависит от того, сможет ли ребёнок поверить в свой успех  , но сначала в это должны поверить взрослые, учитель и родители.</a:t>
            </a:r>
          </a:p>
          <a:p>
            <a:pPr algn="ctr">
              <a:buFontTx/>
              <a:buNone/>
            </a:pPr>
            <a:endParaRPr lang="ru-RU" sz="4400" b="1" dirty="0" smtClean="0">
              <a:solidFill>
                <a:srgbClr val="3333FF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58" y="1709517"/>
            <a:ext cx="1290588" cy="14872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41" y="1288996"/>
            <a:ext cx="1152128" cy="1615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668" y="4906454"/>
            <a:ext cx="1693923" cy="12305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25" y="2857438"/>
            <a:ext cx="1892680" cy="2049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43" y="214145"/>
            <a:ext cx="1225354" cy="16108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539" y="0"/>
            <a:ext cx="1646805" cy="1659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05" y="2096860"/>
            <a:ext cx="1150653" cy="16567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99" y="3881946"/>
            <a:ext cx="1870488" cy="14178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82" y="720008"/>
            <a:ext cx="935244" cy="13569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25" y="5444005"/>
            <a:ext cx="1877696" cy="12517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16" y="1228513"/>
            <a:ext cx="1699464" cy="11025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33" y="3058104"/>
            <a:ext cx="2949992" cy="20270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521751"/>
            <a:ext cx="958850" cy="12001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8" y="1196752"/>
            <a:ext cx="944492" cy="125641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40" y="5328202"/>
            <a:ext cx="952500" cy="14044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840" y="5970600"/>
            <a:ext cx="1008202" cy="7620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69" y="1598054"/>
            <a:ext cx="1184747" cy="144832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364"/>
            <a:ext cx="1783939" cy="2295124"/>
          </a:xfrm>
          <a:prstGeom prst="rect">
            <a:avLst/>
          </a:prstGeom>
        </p:spPr>
      </p:pic>
      <p:sp>
        <p:nvSpPr>
          <p:cNvPr id="21" name="Заголовок 2"/>
          <p:cNvSpPr>
            <a:spLocks noGrp="1"/>
          </p:cNvSpPr>
          <p:nvPr>
            <p:ph type="title"/>
          </p:nvPr>
        </p:nvSpPr>
        <p:spPr>
          <a:xfrm>
            <a:off x="39744" y="67619"/>
            <a:ext cx="573633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FF"/>
                </a:solidFill>
              </a:rPr>
              <a:t>Долговечность Азбуки</a:t>
            </a:r>
            <a:br>
              <a:rPr lang="ru-RU" sz="3200" dirty="0" smtClean="0">
                <a:solidFill>
                  <a:srgbClr val="FF00FF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(выдержала 8 изданий)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1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109488" y="846138"/>
            <a:ext cx="5830664" cy="582322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FF00FF"/>
                </a:solidFill>
              </a:rPr>
              <a:t>Для работников образования имя </a:t>
            </a:r>
            <a:r>
              <a:rPr lang="ru-RU" sz="2000" dirty="0" err="1" smtClean="0">
                <a:solidFill>
                  <a:srgbClr val="FF00FF"/>
                </a:solidFill>
              </a:rPr>
              <a:t>В.Горецкого</a:t>
            </a:r>
            <a:r>
              <a:rPr lang="ru-RU" sz="2000" dirty="0" smtClean="0">
                <a:solidFill>
                  <a:srgbClr val="FF00FF"/>
                </a:solidFill>
              </a:rPr>
              <a:t> означает научную школу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FF"/>
                </a:solidFill>
              </a:rPr>
              <a:t>методической системы обучения грамоте.</a:t>
            </a:r>
          </a:p>
          <a:p>
            <a:endParaRPr lang="ru-RU" sz="2400" dirty="0" smtClean="0"/>
          </a:p>
          <a:p>
            <a:r>
              <a:rPr lang="ru-RU" sz="2000" i="1" dirty="0" smtClean="0">
                <a:solidFill>
                  <a:srgbClr val="00B050"/>
                </a:solidFill>
              </a:rPr>
              <a:t>Преимущество «Азбуки» перед другими учебниками в том, что:</a:t>
            </a:r>
          </a:p>
          <a:p>
            <a:r>
              <a:rPr lang="ru-RU" sz="1600" dirty="0" smtClean="0"/>
              <a:t>во-первых, обучаются грамоте дети, не умеющие до школы </a:t>
            </a:r>
            <a:r>
              <a:rPr lang="ru-RU" sz="1600" b="1" dirty="0" smtClean="0">
                <a:solidFill>
                  <a:srgbClr val="0000FF"/>
                </a:solidFill>
              </a:rPr>
              <a:t>читать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             и даже не знавшие ни одной буквы;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во-вторых, что она ставила перед собой задачу научить детей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              трудиться и отучить от поверхностного чтения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              «продвинутых» детей;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в-третьих, благодаря принципу </a:t>
            </a:r>
            <a:r>
              <a:rPr lang="ru-RU" sz="1600" b="1" i="1" dirty="0" smtClean="0">
                <a:solidFill>
                  <a:srgbClr val="0000FF"/>
                </a:solidFill>
              </a:rPr>
              <a:t>частотности  </a:t>
            </a:r>
            <a:r>
              <a:rPr lang="ru-RU" sz="1600" b="1" dirty="0" smtClean="0">
                <a:solidFill>
                  <a:srgbClr val="0000FF"/>
                </a:solidFill>
              </a:rPr>
              <a:t>, т.е. буквы вводятся в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            зависимости от частоты их использования в текстах.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             Например, буквы А и Н – это часто встречающиеся и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               поэтому изучаем их в начале, а Ф и Щ – относятся к числу 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                     редких и изучаются значительно позже. </a:t>
            </a:r>
          </a:p>
          <a:p>
            <a:endParaRPr lang="ru-RU" sz="1800" b="1" dirty="0" smtClean="0">
              <a:solidFill>
                <a:srgbClr val="0000FF"/>
              </a:solidFill>
            </a:endParaRPr>
          </a:p>
          <a:p>
            <a:endParaRPr lang="ru-RU" sz="2400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21704" y="13381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7030A0"/>
                </a:solidFill>
              </a:rPr>
              <a:t>25.04.2009г.- не стало Всеслава Горецкого, автора «Азбуки», по которой мы открываем мир русской словесности</a:t>
            </a:r>
            <a:endParaRPr lang="ru-RU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80928"/>
            <a:ext cx="1224136" cy="115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48" y="4149080"/>
            <a:ext cx="2454808" cy="23762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52" y="121506"/>
            <a:ext cx="966002" cy="865921"/>
          </a:xfrm>
          <a:prstGeom prst="rect">
            <a:avLst/>
          </a:prstGeom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0" y="121506"/>
            <a:ext cx="8964488" cy="66149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itchFamily="34" charset="0"/>
              <a:buNone/>
            </a:pPr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Разумеется, «Азбука» нуждалась в модернизации. И это изменение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заключалось в том, чтобы, максимально сохраняя тексты старого варианта учебника, привести его в соответствие с требованиями (ФГОС  НОО). </a:t>
            </a:r>
          </a:p>
          <a:p>
            <a:pPr marL="109728" indent="0">
              <a:buFont typeface="Arial" pitchFamily="34" charset="0"/>
              <a:buNone/>
            </a:pPr>
            <a:endParaRPr lang="ru-RU" dirty="0" smtClean="0"/>
          </a:p>
          <a:p>
            <a:pPr marL="109728" indent="0">
              <a:buFont typeface="Arial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Поэтому при сохранении общей системы обучения грамоте( разработанной </a:t>
            </a:r>
          </a:p>
          <a:p>
            <a:pPr marL="109728" indent="0">
              <a:buFont typeface="Arial" pitchFamily="34" charset="0"/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В.Горецким</a:t>
            </a:r>
            <a:r>
              <a:rPr lang="ru-RU" dirty="0" smtClean="0">
                <a:solidFill>
                  <a:srgbClr val="0070C0"/>
                </a:solidFill>
              </a:rPr>
              <a:t> и его соавторами) </a:t>
            </a:r>
          </a:p>
          <a:p>
            <a:pPr marL="109728" indent="0">
              <a:buFont typeface="Arial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 и  текстов   была несколько</a:t>
            </a:r>
          </a:p>
          <a:p>
            <a:pPr marL="109728" indent="0">
              <a:buFont typeface="Arial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     изменена структура </a:t>
            </a:r>
          </a:p>
          <a:p>
            <a:pPr marL="109728" indent="0">
              <a:buFont typeface="Arial" pitchFamily="34" charset="0"/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учебника и его иллюстрации.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6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3"/>
          <p:cNvSpPr txBox="1">
            <a:spLocks/>
          </p:cNvSpPr>
          <p:nvPr/>
        </p:nvSpPr>
        <p:spPr>
          <a:xfrm>
            <a:off x="0" y="260648"/>
            <a:ext cx="9055416" cy="6336704"/>
          </a:xfrm>
          <a:prstGeom prst="rect">
            <a:avLst/>
          </a:prstGeom>
          <a:solidFill>
            <a:srgbClr val="00B0F0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smtClean="0"/>
              <a:t>Рассмотрим методический аппарат учебника, который позволяет учителю на каждом уроке выстраивать систему работы как с нечитающими, так и с читающими детьми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b="31572"/>
          <a:stretch/>
        </p:blipFill>
        <p:spPr>
          <a:xfrm>
            <a:off x="0" y="1628800"/>
            <a:ext cx="1905000" cy="1315420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8799"/>
            <a:ext cx="2104008" cy="2286695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4349"/>
            <a:ext cx="3764136" cy="21987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39" y="2994552"/>
            <a:ext cx="3456384" cy="21771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16" y="4646906"/>
            <a:ext cx="4064000" cy="19753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93" y="5005266"/>
            <a:ext cx="2880319" cy="1329758"/>
          </a:xfrm>
          <a:prstGeom prst="rect">
            <a:avLst/>
          </a:prstGeom>
          <a:scene3d>
            <a:camera prst="orthographicFront">
              <a:rot lat="0" lon="0" rev="20699999"/>
            </a:camera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" y="5310559"/>
            <a:ext cx="1511374" cy="648071"/>
          </a:xfrm>
          <a:prstGeom prst="rect">
            <a:avLst/>
          </a:prstGeom>
        </p:spPr>
      </p:pic>
      <p:pic>
        <p:nvPicPr>
          <p:cNvPr id="11" name="Picture 6" descr="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43" y="4083143"/>
            <a:ext cx="1181100" cy="9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4811"/>
          <a:stretch/>
        </p:blipFill>
        <p:spPr>
          <a:xfrm>
            <a:off x="196813" y="3311952"/>
            <a:ext cx="1080120" cy="942898"/>
          </a:xfrm>
          <a:prstGeom prst="rect">
            <a:avLst/>
          </a:prstGeom>
          <a:scene3d>
            <a:camera prst="orthographicFront">
              <a:rot lat="20699998" lon="90000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386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457200" y="188640"/>
            <a:ext cx="8229600" cy="5818651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smtClean="0">
                <a:solidFill>
                  <a:srgbClr val="00B050"/>
                </a:solidFill>
              </a:rPr>
              <a:t>1. В качестве каждого заголовка темы представлена одна из пословиц, которая способствует формированию  </a:t>
            </a:r>
            <a:r>
              <a:rPr lang="ru-RU" b="1" i="1" smtClean="0">
                <a:solidFill>
                  <a:srgbClr val="FF00FF"/>
                </a:solidFill>
              </a:rPr>
              <a:t>личностных УУД</a:t>
            </a:r>
          </a:p>
          <a:p>
            <a:endParaRPr lang="ru-RU" b="1" i="1" smtClean="0">
              <a:solidFill>
                <a:srgbClr val="00B050"/>
              </a:solidFill>
            </a:endParaRPr>
          </a:p>
          <a:p>
            <a:endParaRPr lang="ru-RU" b="1" i="1" smtClean="0">
              <a:solidFill>
                <a:srgbClr val="00B050"/>
              </a:solidFill>
            </a:endParaRPr>
          </a:p>
          <a:p>
            <a:endParaRPr lang="ru-RU" b="1" i="1" smtClean="0">
              <a:solidFill>
                <a:srgbClr val="00B050"/>
              </a:solidFill>
            </a:endParaRPr>
          </a:p>
          <a:p>
            <a:endParaRPr lang="ru-RU" b="1" i="1" smtClean="0">
              <a:solidFill>
                <a:srgbClr val="00B050"/>
              </a:solidFill>
            </a:endParaRPr>
          </a:p>
          <a:p>
            <a:endParaRPr lang="ru-RU" b="1" i="1" smtClean="0">
              <a:solidFill>
                <a:srgbClr val="00B050"/>
              </a:solidFill>
            </a:endParaRPr>
          </a:p>
          <a:p>
            <a:r>
              <a:rPr lang="ru-RU" smtClean="0">
                <a:solidFill>
                  <a:srgbClr val="002060"/>
                </a:solidFill>
              </a:rPr>
              <a:t>Аргументация  мнения ученика и ведение диалога по проблеме формируют у первоклассников </a:t>
            </a:r>
            <a:r>
              <a:rPr lang="ru-RU" smtClean="0">
                <a:solidFill>
                  <a:srgbClr val="FF0000"/>
                </a:solidFill>
              </a:rPr>
              <a:t>коммуникативные УУД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72967" y="2249996"/>
            <a:ext cx="5544616" cy="5309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None/>
            </a:pPr>
            <a:r>
              <a:rPr lang="ru-RU" sz="2800" b="1" dirty="0" smtClean="0"/>
              <a:t>В народе так говорят…</a:t>
            </a:r>
          </a:p>
          <a:p>
            <a:pPr>
              <a:buFontTx/>
              <a:buNone/>
            </a:pPr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03322" y="3118291"/>
            <a:ext cx="5667498" cy="999716"/>
          </a:xfrm>
          <a:prstGeom prst="rect">
            <a:avLst/>
          </a:prstGeom>
          <a:noFill/>
        </p:spPr>
        <p:txBody>
          <a:bodyPr wrap="square" lIns="75648" tIns="37824" rIns="75648" bIns="37824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- 20"/>
              </a:rPr>
              <a:t>Всякий человек  в деле познаётся</a:t>
            </a:r>
            <a:endParaRPr lang="ru-RU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- 2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9" y="2060848"/>
            <a:ext cx="1295876" cy="184704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412776"/>
            <a:ext cx="1685925" cy="220537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6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1237</Words>
  <Application>Microsoft Office PowerPoint</Application>
  <PresentationFormat>Экран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Долговечность Азбуки (выдержала 8 изданий)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2017-07-07T15:05:47Z</dcterms:created>
  <dcterms:modified xsi:type="dcterms:W3CDTF">2017-11-22T16:54:48Z</dcterms:modified>
</cp:coreProperties>
</file>