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64" r:id="rId4"/>
    <p:sldId id="263" r:id="rId5"/>
    <p:sldId id="260" r:id="rId6"/>
    <p:sldId id="265" r:id="rId7"/>
    <p:sldId id="266" r:id="rId8"/>
    <p:sldId id="267" r:id="rId9"/>
    <p:sldId id="268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andia.ru/text/category/orfografiya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j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8015286" cy="4525963"/>
          </a:xfrm>
        </p:spPr>
        <p:txBody>
          <a:bodyPr>
            <a:normAutofit fontScale="47500" lnSpcReduction="20000"/>
          </a:bodyPr>
          <a:lstStyle/>
          <a:p>
            <a:pPr fontAlgn="base"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3400" b="1" u="sng" dirty="0" smtClean="0">
                <a:latin typeface="Times New Roman" pitchFamily="18" charset="0"/>
                <a:cs typeface="Times New Roman" pitchFamily="18" charset="0"/>
              </a:rPr>
              <a:t>Задание 1 :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.Внимательно прочитай написанное.                                                                                                                             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2.  Найди и подчеркни одной чертой </a:t>
            </a:r>
            <a:r>
              <a:rPr lang="ru-RU" sz="5100" u="sng" dirty="0" smtClean="0">
                <a:latin typeface="Times New Roman" pitchFamily="18" charset="0"/>
                <a:cs typeface="Times New Roman" pitchFamily="18" charset="0"/>
                <a:hlinkClick r:id="rId3" tooltip="Орфография"/>
              </a:rPr>
              <a:t>орфографические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 ошибки в словах.                                                                      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3.  За поля вынеси 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/ 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(знак орфографической ошибки).                                                                                                  4.  Оцени работу ученика</a:t>
            </a:r>
          </a:p>
          <a:p>
            <a:pPr fontAlgn="base">
              <a:buNone/>
            </a:pP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(0 ошибок – «5», 1 ошибка – «4», 2 ошибки – «3», 3 и более ошибок – «2»).                                                                                                                                                                                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.  Какой блок правил надо повторить Ивану Семёнову</a:t>
            </a:r>
          </a:p>
          <a:p>
            <a:pPr fontAlgn="base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fontAlgn="base">
              <a:buNone/>
            </a:pPr>
            <a:r>
              <a:rPr lang="en-US" sz="3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58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Переписщик</a:t>
            </a:r>
            <a:r>
              <a:rPr lang="ru-RU" sz="5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очнулся от мыслей и встряхнул головой.</a:t>
            </a:r>
            <a:endParaRPr lang="ru-RU" sz="5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sz="5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58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Времини</a:t>
            </a:r>
            <a:r>
              <a:rPr lang="ru-RU" sz="5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было уже очень много.</a:t>
            </a:r>
            <a:endParaRPr lang="ru-RU" sz="5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j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186766" cy="485778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Много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загадок таит в себе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обыкновенный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ёж</a:t>
            </a:r>
            <a:r>
              <a:rPr lang="ru-RU" sz="43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. Этот колючий </a:t>
            </a:r>
            <a:r>
              <a:rPr lang="ru-RU" sz="4300" dirty="0" err="1">
                <a:latin typeface="Times New Roman" pitchFamily="18" charset="0"/>
                <a:cs typeface="Times New Roman" pitchFamily="18" charset="0"/>
              </a:rPr>
              <a:t>клубоч</a:t>
            </a:r>
            <a:r>
              <a:rPr lang="ru-RU" sz="43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300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выдерживает чудовищные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дозы ядов.</a:t>
            </a:r>
          </a:p>
          <a:p>
            <a:pPr algn="just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   Ходячий </a:t>
            </a:r>
            <a:r>
              <a:rPr lang="ru-RU" sz="4300" dirty="0" err="1">
                <a:latin typeface="Times New Roman" pitchFamily="18" charset="0"/>
                <a:cs typeface="Times New Roman" pitchFamily="18" charset="0"/>
              </a:rPr>
              <a:t>комоч</a:t>
            </a:r>
            <a:r>
              <a:rPr lang="ru-RU" sz="43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300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 защищён мощно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своим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заборч</a:t>
            </a:r>
            <a:r>
              <a:rPr lang="ru-RU" sz="43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ком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4300" dirty="0" err="1">
                <a:latin typeface="Times New Roman" pitchFamily="18" charset="0"/>
                <a:cs typeface="Times New Roman" pitchFamily="18" charset="0"/>
              </a:rPr>
              <a:t>иголоч</a:t>
            </a:r>
            <a:r>
              <a:rPr lang="ru-RU" sz="43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300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   В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природе ещё много тайн, секретов, </a:t>
            </a:r>
            <a:r>
              <a:rPr lang="ru-RU" sz="4300" dirty="0" err="1">
                <a:latin typeface="Times New Roman" pitchFamily="18" charset="0"/>
                <a:cs typeface="Times New Roman" pitchFamily="18" charset="0"/>
              </a:rPr>
              <a:t>ключ</a:t>
            </a:r>
            <a:r>
              <a:rPr lang="ru-RU" sz="43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300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 к которым надо искать и искать.</a:t>
            </a:r>
          </a:p>
          <a:p>
            <a:pPr algn="just"/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j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57166"/>
            <a:ext cx="8128000" cy="6096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714488"/>
            <a:ext cx="7972452" cy="441167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Для меня на уроке самым трудным было…</a:t>
            </a:r>
          </a:p>
          <a:p>
            <a:pPr lvl="0"/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Для меня на уроке самым интересным было…</a:t>
            </a:r>
          </a:p>
          <a:p>
            <a:pPr lvl="0"/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Из урока я узнал(а) новое…</a:t>
            </a:r>
          </a:p>
          <a:p>
            <a:pPr lvl="0"/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На уроке мне понравилось…</a:t>
            </a:r>
          </a:p>
          <a:p>
            <a:pPr lvl="0"/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Я научился (научилась) … .</a:t>
            </a:r>
          </a:p>
          <a:p>
            <a:pPr>
              <a:buNone/>
            </a:pP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j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Домашнее задание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000240"/>
            <a:ext cx="7329510" cy="4125923"/>
          </a:xfrm>
        </p:spPr>
        <p:txBody>
          <a:bodyPr>
            <a:normAutofit/>
          </a:bodyPr>
          <a:lstStyle/>
          <a:p>
            <a:r>
              <a:rPr lang="ru-RU" sz="3600" dirty="0"/>
              <a:t>выучить правило на с. 156, </a:t>
            </a:r>
            <a:endParaRPr lang="ru-RU" sz="3600" dirty="0" smtClean="0"/>
          </a:p>
          <a:p>
            <a:r>
              <a:rPr lang="ru-RU" sz="3600" dirty="0" smtClean="0"/>
              <a:t>упр</a:t>
            </a:r>
            <a:r>
              <a:rPr lang="ru-RU" sz="3600" dirty="0"/>
              <a:t>. 300 </a:t>
            </a:r>
            <a:endParaRPr lang="ru-RU" sz="3600" dirty="0" smtClean="0"/>
          </a:p>
          <a:p>
            <a:r>
              <a:rPr lang="ru-RU" sz="3600" dirty="0" smtClean="0"/>
              <a:t>(</a:t>
            </a:r>
            <a:r>
              <a:rPr lang="ru-RU" sz="3600" dirty="0"/>
              <a:t>придумать кроссворд по теме сегодняшнего урока)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j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401080" cy="4483113"/>
          </a:xfrm>
        </p:spPr>
        <p:txBody>
          <a:bodyPr/>
          <a:lstStyle/>
          <a:p>
            <a:pPr fontAlgn="base">
              <a:buNone/>
            </a:pPr>
            <a:endParaRPr lang="ru-RU" i="1" dirty="0" smtClean="0"/>
          </a:p>
          <a:p>
            <a:pPr algn="just" fontAlgn="base">
              <a:buNone/>
            </a:pPr>
            <a:r>
              <a:rPr lang="en-US" i="1" dirty="0" smtClean="0"/>
              <a:t>        </a:t>
            </a:r>
            <a:r>
              <a:rPr lang="en-US" b="1" i="1" dirty="0" smtClean="0">
                <a:solidFill>
                  <a:srgbClr val="00B050"/>
                </a:solidFill>
              </a:rPr>
              <a:t> </a:t>
            </a:r>
            <a:r>
              <a:rPr lang="ru-RU" sz="4400" b="1" i="1" dirty="0" err="1" smtClean="0">
                <a:latin typeface="Times New Roman" pitchFamily="18" charset="0"/>
                <a:cs typeface="Times New Roman" pitchFamily="18" charset="0"/>
              </a:rPr>
              <a:t>Перепис</a:t>
            </a:r>
            <a:r>
              <a:rPr lang="ru-RU" sz="4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4400" b="1" i="1" dirty="0" err="1" smtClean="0">
                <a:latin typeface="Times New Roman" pitchFamily="18" charset="0"/>
                <a:cs typeface="Times New Roman" pitchFamily="18" charset="0"/>
              </a:rPr>
              <a:t>ик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очнулся от мыслей и встряхнул головой.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400" b="1" i="1" dirty="0" err="1" smtClean="0">
                <a:latin typeface="Times New Roman" pitchFamily="18" charset="0"/>
                <a:cs typeface="Times New Roman" pitchFamily="18" charset="0"/>
              </a:rPr>
              <a:t>Врем</a:t>
            </a:r>
            <a:r>
              <a:rPr lang="ru-RU" sz="4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400" b="1" i="1" dirty="0" err="1" smtClean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было уже очень 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много.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клячик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62037" y="3058319"/>
            <a:ext cx="2828925" cy="1609725"/>
          </a:xfrm>
        </p:spPr>
      </p:pic>
      <p:pic>
        <p:nvPicPr>
          <p:cNvPr id="9" name="Содержимое 8" descr="замочек.g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33962" y="1896269"/>
            <a:ext cx="3267075" cy="3933825"/>
          </a:xfrm>
        </p:spPr>
      </p:pic>
      <p:pic>
        <p:nvPicPr>
          <p:cNvPr id="11" name="Рисунок 10" descr="aj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500042"/>
            <a:ext cx="8128000" cy="6096000"/>
          </a:xfrm>
          <a:prstGeom prst="rect">
            <a:avLst/>
          </a:prstGeom>
        </p:spPr>
      </p:pic>
      <p:pic>
        <p:nvPicPr>
          <p:cNvPr id="20482" name="Picture 2" descr="C:\Users\Lbvf\Pictures\кляч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071678"/>
            <a:ext cx="3205560" cy="2609857"/>
          </a:xfrm>
          <a:prstGeom prst="rect">
            <a:avLst/>
          </a:prstGeom>
          <a:noFill/>
        </p:spPr>
      </p:pic>
      <p:pic>
        <p:nvPicPr>
          <p:cNvPr id="15" name="Рисунок 14" descr="замочек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1643050"/>
            <a:ext cx="3267075" cy="3933825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 rot="10800000" flipH="1" flipV="1">
            <a:off x="5715008" y="5386450"/>
            <a:ext cx="27860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err="1" smtClean="0"/>
              <a:t>замоч</a:t>
            </a:r>
            <a:r>
              <a:rPr lang="ru-RU" sz="4400" b="1" i="1" dirty="0" smtClean="0"/>
              <a:t>..к</a:t>
            </a:r>
            <a:endParaRPr lang="ru-RU" sz="4400" dirty="0"/>
          </a:p>
        </p:txBody>
      </p:sp>
      <p:sp>
        <p:nvSpPr>
          <p:cNvPr id="17" name="Прямоугольник 16"/>
          <p:cNvSpPr/>
          <p:nvPr/>
        </p:nvSpPr>
        <p:spPr>
          <a:xfrm rot="10800000" flipV="1">
            <a:off x="1520006" y="4748519"/>
            <a:ext cx="30347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/>
              <a:t>ключ..к</a:t>
            </a:r>
            <a:endParaRPr lang="ru-RU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j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«Суффиксы существительных </a:t>
            </a: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ИК-, -ЕК-»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aj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en-US" b="1" dirty="0" smtClean="0"/>
              <a:t>        </a:t>
            </a:r>
            <a:r>
              <a:rPr lang="en-US" sz="2200" b="1" u="sng" dirty="0" smtClean="0"/>
              <a:t> </a:t>
            </a:r>
            <a:r>
              <a:rPr lang="ru-RU" sz="2200" b="1" u="sng" dirty="0" smtClean="0"/>
              <a:t>Задание2</a:t>
            </a:r>
            <a:endParaRPr lang="ru-RU" sz="2200" dirty="0"/>
          </a:p>
          <a:p>
            <a:pPr>
              <a:buNone/>
            </a:pPr>
            <a:r>
              <a:rPr lang="en-US" b="1" i="1" dirty="0" smtClean="0"/>
              <a:t>        </a:t>
            </a:r>
            <a:r>
              <a:rPr lang="ru-RU" sz="3300" b="1" i="1" dirty="0" smtClean="0"/>
              <a:t>Работа </a:t>
            </a:r>
            <a:r>
              <a:rPr lang="ru-RU" sz="3300" b="1" i="1" dirty="0"/>
              <a:t>в группах.</a:t>
            </a:r>
            <a:endParaRPr lang="ru-RU" sz="3300" dirty="0"/>
          </a:p>
          <a:p>
            <a:pPr fontAlgn="base"/>
            <a:r>
              <a:rPr lang="ru-RU" sz="3300" dirty="0"/>
              <a:t>1.  Прочитайте сказку про суффиксы </a:t>
            </a:r>
            <a:r>
              <a:rPr lang="ru-RU" sz="3300" dirty="0" smtClean="0"/>
              <a:t>-ЕК-,-ИК-.                                                                                                                        </a:t>
            </a:r>
            <a:endParaRPr lang="ru-RU" sz="3300" dirty="0"/>
          </a:p>
          <a:p>
            <a:pPr fontAlgn="base"/>
            <a:r>
              <a:rPr lang="ru-RU" sz="3300" dirty="0"/>
              <a:t>2.  Составьте алгоритм рассуждения по данному правилу.                                                                                         </a:t>
            </a:r>
          </a:p>
          <a:p>
            <a:pPr fontAlgn="base"/>
            <a:r>
              <a:rPr lang="ru-RU" sz="3300" dirty="0"/>
              <a:t>3.  Совместно обсудите составленные алгоритмы                                                                                                        </a:t>
            </a:r>
          </a:p>
          <a:p>
            <a:pPr fontAlgn="base"/>
            <a:r>
              <a:rPr lang="ru-RU" sz="3300" dirty="0"/>
              <a:t>4.  Пользуясь составленным алгоритмом, объясните правописание пропущенных букв в словах                                   </a:t>
            </a:r>
            <a:endParaRPr lang="en-US" sz="3300" dirty="0" smtClean="0"/>
          </a:p>
          <a:p>
            <a:pPr algn="ctr" fontAlgn="base">
              <a:buNone/>
            </a:pPr>
            <a:r>
              <a:rPr lang="en-US" i="1" dirty="0"/>
              <a:t> </a:t>
            </a:r>
            <a:r>
              <a:rPr lang="en-US" i="1" dirty="0" smtClean="0"/>
              <a:t>           </a:t>
            </a:r>
            <a:r>
              <a:rPr lang="ru-RU" sz="4700" b="1" i="1" dirty="0" err="1" smtClean="0"/>
              <a:t>замоч</a:t>
            </a:r>
            <a:r>
              <a:rPr lang="ru-RU" sz="4700" b="1" i="1" dirty="0"/>
              <a:t>..к, ключ..к</a:t>
            </a:r>
            <a:endParaRPr lang="ru-RU" sz="4700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 descr="aj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0000" lnSpcReduction="20000"/>
          </a:bodyPr>
          <a:lstStyle/>
          <a:p>
            <a:pPr algn="just" fontAlgn="base">
              <a:buNone/>
            </a:pPr>
            <a:r>
              <a:rPr lang="en-US" dirty="0" smtClean="0"/>
              <a:t>          </a:t>
            </a:r>
          </a:p>
          <a:p>
            <a:pPr algn="just" fontAlgn="base">
              <a:buNone/>
            </a:pPr>
            <a:endParaRPr lang="en-US" dirty="0"/>
          </a:p>
          <a:p>
            <a:pPr algn="just" fontAlgn="base">
              <a:buNone/>
            </a:pPr>
            <a:r>
              <a:rPr lang="en-US" dirty="0" smtClean="0"/>
              <a:t>         </a:t>
            </a:r>
          </a:p>
          <a:p>
            <a:pPr algn="just" fontAlgn="base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                     </a:t>
            </a:r>
            <a:r>
              <a:rPr lang="ru-RU" dirty="0" smtClean="0"/>
              <a:t>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одном городе, в чудесной стране Орфографии, жили суффиксы 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-ЕК-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ИК-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Они учились в школе. </a:t>
            </a:r>
          </a:p>
          <a:p>
            <a:pPr algn="just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-ИК-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был очень прилежным учеником.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-ЕК-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был настоящим прогульщиком, его 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-К-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всегда был на месте, а 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-Е-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умудрялся улизнуть. Однажды, когда 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-Е-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опять убежал, учитель –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суффикс 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ТЕЛЬ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решил считать с того дня 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-Е-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в суффиксе 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-ЕК-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беглым гласным. А как же иначе?! И сейчас, когда мы с вами начинаем склонять слова с суффиксом 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-ЕК-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гласная 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-Е-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всегда выпадает, становится беглой.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j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28604"/>
            <a:ext cx="8128000" cy="6096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ÐÑÐµÐ·ÐµÐ½ÑÐ°ÑÐ¸Ñ &lt;a title=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714488"/>
            <a:ext cx="607223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j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09" y="1785925"/>
          <a:ext cx="7858181" cy="4722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7"/>
                <a:gridCol w="2524913"/>
                <a:gridCol w="2690061"/>
              </a:tblGrid>
              <a:tr h="754035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- чик- 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4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ик</a:t>
                      </a:r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4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ек</a:t>
                      </a:r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9645"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жирафчик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жирафик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слонёночек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55649"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крокодильчик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слоник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зайчоночек</a:t>
                      </a:r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8527"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попугайчик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зайчик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тигрёночек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8527">
                <a:tc>
                  <a:txBody>
                    <a:bodyPr/>
                    <a:lstStyle/>
                    <a:p>
                      <a:pPr algn="ctr"/>
                      <a:endParaRPr lang="ru-RU" sz="3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котик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котеночек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8527">
                <a:tc>
                  <a:txBody>
                    <a:bodyPr/>
                    <a:lstStyle/>
                    <a:p>
                      <a:pPr algn="ctr"/>
                      <a:endParaRPr lang="ru-RU" sz="3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барашек</a:t>
                      </a:r>
                      <a:endParaRPr lang="ru-RU" sz="3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j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186766" cy="4697427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Много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загадок таит в себе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обыкновенный ёж..к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. Этот колючий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клубоч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..к выдерживает чудовищные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дозы ядов.</a:t>
            </a:r>
          </a:p>
          <a:p>
            <a:pPr algn="just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   Ходячий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комоч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..к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защищён мощно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своим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заборч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..ком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иголоч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..к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   В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природе ещё много тайн, секретов,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ключ..к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к которым надо искать и искать.</a:t>
            </a:r>
          </a:p>
          <a:p>
            <a:pPr algn="just"/>
            <a:endParaRPr lang="ru-RU" sz="3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228</Words>
  <PresentationFormat>Экран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Тема   «Суффиксы существительных  -ИК-, -ЕК-» </vt:lpstr>
      <vt:lpstr>Слайд 5</vt:lpstr>
      <vt:lpstr>Слайд 6</vt:lpstr>
      <vt:lpstr>Слайд 7</vt:lpstr>
      <vt:lpstr>Слайд 8</vt:lpstr>
      <vt:lpstr>Проверь себя</vt:lpstr>
      <vt:lpstr>Проверь себя</vt:lpstr>
      <vt:lpstr>Слайд 11</vt:lpstr>
      <vt:lpstr>Домашнее задание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«Суффиксы существительных ИК-ЕК»</dc:title>
  <dc:creator>Lbvf</dc:creator>
  <cp:lastModifiedBy>Lbvf</cp:lastModifiedBy>
  <cp:revision>9</cp:revision>
  <dcterms:created xsi:type="dcterms:W3CDTF">2018-12-05T15:58:57Z</dcterms:created>
  <dcterms:modified xsi:type="dcterms:W3CDTF">2019-02-13T18:29:30Z</dcterms:modified>
</cp:coreProperties>
</file>