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1" r:id="rId4"/>
    <p:sldId id="268" r:id="rId5"/>
    <p:sldId id="262" r:id="rId6"/>
    <p:sldId id="263" r:id="rId7"/>
    <p:sldId id="269" r:id="rId8"/>
    <p:sldId id="264" r:id="rId9"/>
    <p:sldId id="265" r:id="rId10"/>
    <p:sldId id="266" r:id="rId11"/>
    <p:sldId id="267" r:id="rId12"/>
    <p:sldId id="260" r:id="rId13"/>
    <p:sldId id="270" r:id="rId14"/>
    <p:sldId id="271" r:id="rId15"/>
    <p:sldId id="272" r:id="rId16"/>
    <p:sldId id="273" r:id="rId17"/>
    <p:sldId id="274" r:id="rId18"/>
    <p:sldId id="25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6D3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1333" y="665163"/>
            <a:ext cx="428998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1333" y="3324012"/>
            <a:ext cx="4289987" cy="172761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038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904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7107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24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3708" y="365125"/>
            <a:ext cx="4435269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3708" y="1825625"/>
            <a:ext cx="4435269" cy="39859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99744" y="6190879"/>
            <a:ext cx="2581656" cy="365125"/>
          </a:xfrm>
        </p:spPr>
        <p:txBody>
          <a:bodyPr/>
          <a:lstStyle/>
          <a:p>
            <a:fld id="{6146D937-DF1D-41E6-B9D6-316CB067AABE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190879"/>
            <a:ext cx="2395838" cy="365125"/>
          </a:xfrm>
        </p:spPr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1452786" y="873788"/>
            <a:ext cx="4426720" cy="493776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237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2254" y="568801"/>
            <a:ext cx="4452359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2254" y="4281810"/>
            <a:ext cx="4423701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807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8071" y="410368"/>
            <a:ext cx="4469449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61331" y="564023"/>
            <a:ext cx="4409629" cy="52642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58071" y="1825625"/>
            <a:ext cx="4469450" cy="400260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9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7186" y="365125"/>
            <a:ext cx="43890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4240" y="365125"/>
            <a:ext cx="440962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44241" y="1288869"/>
            <a:ext cx="4409628" cy="45393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87186" y="1682379"/>
            <a:ext cx="43890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87186" y="2506291"/>
            <a:ext cx="4389061" cy="33219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026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333" y="572568"/>
            <a:ext cx="4315624" cy="101318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10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744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95" y="457200"/>
            <a:ext cx="4460903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8071" y="457200"/>
            <a:ext cx="4443813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35695" y="2057400"/>
            <a:ext cx="446090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6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8423" y="457200"/>
            <a:ext cx="440108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511896" y="995363"/>
            <a:ext cx="4347694" cy="48755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78423" y="2057399"/>
            <a:ext cx="4401084" cy="38135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0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0939263" y="6711997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solidFill>
                  <a:srgbClr val="FFFFFF"/>
                </a:solidFill>
                <a:latin typeface="AGReverance" pitchFamily="2" charset="0"/>
              </a:rPr>
              <a:t>© </a:t>
            </a:r>
            <a:r>
              <a:rPr lang="ru-RU" sz="600" dirty="0" smtClean="0">
                <a:solidFill>
                  <a:srgbClr val="FFFFFF"/>
                </a:solidFill>
                <a:latin typeface="AGReverance" pitchFamily="2" charset="0"/>
              </a:rPr>
              <a:t>Полшкова В.В., 2019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0979" y="369324"/>
            <a:ext cx="4486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40979" y="1829824"/>
            <a:ext cx="4486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1908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/>
              <a:pPr/>
              <a:t>05.08.2020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1908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1908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3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ln w="6350">
            <a:solidFill>
              <a:srgbClr val="640000"/>
            </a:solidFill>
          </a:ln>
          <a:solidFill>
            <a:srgbClr val="FF0000"/>
          </a:solidFill>
          <a:effectLst/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ence-Oblique" panose="020B72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17.wdp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hyperlink" Target="https://commons.wikimedia.org/wiki/File:Biblia_Ruska.jpg?uselang=ru" TargetMode="External"/><Relationship Id="rId9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1.rozetka.ua/goods/1462286/7294634_images_1462286788.jpg" TargetMode="External"/><Relationship Id="rId13" Type="http://schemas.openxmlformats.org/officeDocument/2006/relationships/hyperlink" Target="http://&#1093;&#1088;&#1072;&#1084;&#1089;&#1074;&#1103;&#1090;&#1080;&#1090;&#1077;&#1083;&#1103;&#1085;&#1080;&#1082;&#1086;&#1083;&#1072;&#1103;.&#1088;&#1092;/page/deyaniya-svyatyh-apostolov" TargetMode="External"/><Relationship Id="rId18" Type="http://schemas.openxmlformats.org/officeDocument/2006/relationships/hyperlink" Target="https://lh3.googleusercontent.com/proxy/OSGTM7FEdz9Py5p0cFWBzzT8TgxVaqzQW22KjIQOdTW1oWh7nYV_Lrt6f1oK7DZvaXZN9VulwYO6TxOURYhB92iL8DPm" TargetMode="External"/><Relationship Id="rId3" Type="http://schemas.openxmlformats.org/officeDocument/2006/relationships/hyperlink" Target="http://blinok.com/istoriya-sozdaniya-biblii.php" TargetMode="External"/><Relationship Id="rId21" Type="http://schemas.openxmlformats.org/officeDocument/2006/relationships/hyperlink" Target="https://lh3.googleusercontent.com/proxy/WFWuBMGwW-mODacAn2VlGZMvd-PFPdxNZrdwLD0Gmo576xZwBz4w69OxbBPD0DzBPlA2ISM_sA" TargetMode="External"/><Relationship Id="rId7" Type="http://schemas.openxmlformats.org/officeDocument/2006/relationships/hyperlink" Target="https://opengameart.org/sites/default/files/spellbookForFlare.png" TargetMode="External"/><Relationship Id="rId12" Type="http://schemas.openxmlformats.org/officeDocument/2006/relationships/hyperlink" Target="https://ru.wikipedia.org/wiki/%D0%95%D0%B2%D0%B0%D0%BD%D0%B3%D0%B5%D0%BB%D0%B8%D0%B5" TargetMode="External"/><Relationship Id="rId17" Type="http://schemas.openxmlformats.org/officeDocument/2006/relationships/hyperlink" Target="https://&#1080;&#1089;&#1090;&#1086;&#1088;&#1080;&#1103;-&#1074;&#1077;&#1097;&#1077;&#1081;.&#1088;&#1092;/wp-content/uploads/2015/05/istorija-biblii-3.jpg" TargetMode="External"/><Relationship Id="rId2" Type="http://schemas.openxmlformats.org/officeDocument/2006/relationships/hyperlink" Target="https://portal-vostok.ru/index.php/indiya/literatura/istoriya-indijskoj-literatury/antichnaya-literatura/279-vedicheskaya-literatura" TargetMode="External"/><Relationship Id="rId16" Type="http://schemas.openxmlformats.org/officeDocument/2006/relationships/hyperlink" Target="https://cs8.pikabu.ru/post_img/big/2017/07/31/0/1501451943147236716.jpg" TargetMode="External"/><Relationship Id="rId20" Type="http://schemas.openxmlformats.org/officeDocument/2006/relationships/hyperlink" Target="https://content.wdl.org/11363/service/thumbnail/1431370023/1024x1024/1/18.jp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pravenc.ru/text/209473.html" TargetMode="External"/><Relationship Id="rId11" Type="http://schemas.openxmlformats.org/officeDocument/2006/relationships/hyperlink" Target="https://upload.wikimedia.org/wikipedia/commons/thumb/a/ad/Chludov_david.jpg/300px-Chludov_david.jpg" TargetMode="External"/><Relationship Id="rId5" Type="http://schemas.openxmlformats.org/officeDocument/2006/relationships/hyperlink" Target="https://ru.wikipedia.org/wiki/%D0%94%D0%B5%D1%81%D1%8F%D1%82%D1%8C_%D0%B7%D0%B0%D0%BF%D0%BE%D0%B2%D0%B5%D0%B4%D0%B5%D0%B9" TargetMode="External"/><Relationship Id="rId15" Type="http://schemas.openxmlformats.org/officeDocument/2006/relationships/hyperlink" Target="https://ds04.infourok.ru/uploads/ex/0a70/000b1a77-71827730/hello_html_m3beb7e62.jpg" TargetMode="External"/><Relationship Id="rId10" Type="http://schemas.openxmlformats.org/officeDocument/2006/relationships/hyperlink" Target="https://upload.wikimedia.org/wikipedia/commons/4/47/Philippe_de_Champaigne_-_Moses_with_the_Ten_Commandments_-_WGA04717.jpg" TargetMode="External"/><Relationship Id="rId19" Type="http://schemas.openxmlformats.org/officeDocument/2006/relationships/hyperlink" Target="https://content.wdl.org/11363/service/thumbnail/1431370023/1024x1024/1/8.jpg" TargetMode="External"/><Relationship Id="rId4" Type="http://schemas.openxmlformats.org/officeDocument/2006/relationships/hyperlink" Target="https://russia-church.com/bibliya-istoriya-struktura-znachenie/" TargetMode="External"/><Relationship Id="rId9" Type="http://schemas.openxmlformats.org/officeDocument/2006/relationships/hyperlink" Target="https://encrypted-tbn0.gstatic.com/images?q=tbn:ANd9GcQULnCQwf7z4oq3S9SlpGU0iFVC-Seimyrd7g&amp;usqp=CAU" TargetMode="External"/><Relationship Id="rId14" Type="http://schemas.openxmlformats.org/officeDocument/2006/relationships/hyperlink" Target="https://itmir.org/spirit/wp-content/uploads/2016/11/Bible.jpg" TargetMode="External"/><Relationship Id="rId22" Type="http://schemas.openxmlformats.org/officeDocument/2006/relationships/hyperlink" Target="https://www.facsimile-editions.com/shared/images/kb/kb-bookbanner-ru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9.wdp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Вера, Религия, Наука, Мистика. » Библия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54" y="927279"/>
            <a:ext cx="4647279" cy="3245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392254" y="1236371"/>
            <a:ext cx="4501279" cy="2665927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Священные книги народов мира:</a:t>
            </a:r>
            <a:br>
              <a:rPr lang="ru-RU" sz="4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Библия</a:t>
            </a:r>
            <a:endParaRPr lang="ru-RU" sz="48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body" idx="1"/>
          </p:nvPr>
        </p:nvSpPr>
        <p:spPr>
          <a:xfrm>
            <a:off x="6392254" y="4531234"/>
            <a:ext cx="4423701" cy="125076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литературы.</a:t>
            </a:r>
          </a:p>
          <a:p>
            <a:pPr algn="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класс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Объект 4" descr="Книга Библия (22 х 29 см), натуральная кожа &quot;Сага&quot; Foliant EG529 ...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2023" r="2371" b="1595"/>
          <a:stretch/>
        </p:blipFill>
        <p:spPr bwMode="auto">
          <a:xfrm>
            <a:off x="1622738" y="605306"/>
            <a:ext cx="4185634" cy="5176691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5927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376" y="365126"/>
            <a:ext cx="4726546" cy="781093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Сердце Ветхого Завета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375" y="965915"/>
            <a:ext cx="4726547" cy="5512158"/>
          </a:xfrm>
        </p:spPr>
        <p:txBody>
          <a:bodyPr>
            <a:noAutofit/>
          </a:bodyPr>
          <a:lstStyle/>
          <a:p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Пятикнижие Моисея </a:t>
            </a:r>
            <a:r>
              <a:rPr lang="ru-RU" sz="2100" b="1" dirty="0" smtClean="0"/>
              <a:t>- первые пять книг, авторство которых приписывают пророку и законодателю Моисею.</a:t>
            </a:r>
          </a:p>
          <a:p>
            <a:r>
              <a:rPr lang="ru-RU" sz="2100" b="1" dirty="0" smtClean="0"/>
              <a:t>В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Пятикнижии</a:t>
            </a:r>
            <a:r>
              <a:rPr lang="ru-RU" sz="2100" b="1" dirty="0" smtClean="0"/>
              <a:t> представлено начало священной истории: создание мира, человечества и еврейского народа. </a:t>
            </a:r>
          </a:p>
          <a:p>
            <a:r>
              <a:rPr lang="ru-RU" sz="2100" b="1" dirty="0" smtClean="0"/>
              <a:t>В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Пятикнижие</a:t>
            </a:r>
            <a:r>
              <a:rPr lang="ru-RU" sz="2100" b="1" dirty="0" smtClean="0"/>
              <a:t> вошло и эпическое сказание об исходе евреев из Египта, где они пребывали в рабстве, и их сорокалетнем скитании по пустыне в поисках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 обетованной</a:t>
            </a:r>
            <a:r>
              <a:rPr lang="ru-RU" sz="2100" b="1" dirty="0" smtClean="0"/>
              <a:t>.</a:t>
            </a:r>
          </a:p>
        </p:txBody>
      </p:sp>
      <p:pic>
        <p:nvPicPr>
          <p:cNvPr id="2050" name="Picture 2" descr="Хумеш, т.е. Пятикнижие Моисея с комментариями Гаамек-довор ..."/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411" y="665520"/>
            <a:ext cx="3338667" cy="5084000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Библия (Пятикнижие Моисеево)»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1" t="8944" r="3253" b="6089"/>
          <a:stretch/>
        </p:blipFill>
        <p:spPr bwMode="auto">
          <a:xfrm>
            <a:off x="1442434" y="4378817"/>
            <a:ext cx="2343955" cy="158410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Рисунок 8" descr="Моисей — Википедия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66" y="1146219"/>
            <a:ext cx="2176530" cy="2678806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54809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95" y="457200"/>
            <a:ext cx="4460903" cy="611746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Скрижали Завета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223494" y="1068946"/>
            <a:ext cx="4881092" cy="480004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Де́сять </a:t>
            </a:r>
            <a:r>
              <a:rPr lang="ru-RU" sz="2400" b="1" dirty="0" err="1" smtClean="0"/>
              <a:t>за́поведей</a:t>
            </a:r>
            <a:r>
              <a:rPr lang="ru-RU" sz="2400" b="1" dirty="0"/>
              <a:t> </a:t>
            </a:r>
            <a:r>
              <a:rPr lang="ru-RU" sz="2400" b="1" dirty="0" smtClean="0"/>
              <a:t>(</a:t>
            </a:r>
            <a:r>
              <a:rPr lang="ru-RU" sz="2400" b="1" i="1" dirty="0" smtClean="0"/>
              <a:t>Закон Божий</a:t>
            </a:r>
            <a:r>
              <a:rPr lang="ru-RU" sz="2400" b="1" dirty="0" smtClean="0"/>
              <a:t>)</a:t>
            </a:r>
            <a:r>
              <a:rPr lang="ru-RU" sz="2400" b="1" dirty="0"/>
              <a:t> </a:t>
            </a:r>
            <a:r>
              <a:rPr lang="ru-RU" sz="2400" b="1" dirty="0" smtClean="0"/>
              <a:t>— предписания</a:t>
            </a:r>
            <a:r>
              <a:rPr lang="ru-RU" sz="2400" b="1" dirty="0"/>
              <a:t>, десять </a:t>
            </a:r>
            <a:r>
              <a:rPr lang="ru-RU" sz="2400" b="1" dirty="0" smtClean="0"/>
              <a:t>основных законов, которые, согласно</a:t>
            </a:r>
            <a:r>
              <a:rPr lang="ru-RU" sz="2400" b="1" dirty="0"/>
              <a:t> </a:t>
            </a:r>
            <a:r>
              <a:rPr lang="ru-RU" sz="2400" b="1" dirty="0" smtClean="0"/>
              <a:t>Пятикнижию</a:t>
            </a:r>
            <a:r>
              <a:rPr lang="ru-RU" sz="2400" b="1" dirty="0"/>
              <a:t>, </a:t>
            </a:r>
            <a:r>
              <a:rPr lang="ru-RU" sz="2400" b="1" dirty="0" smtClean="0"/>
              <a:t>были даны</a:t>
            </a:r>
            <a:r>
              <a:rPr lang="ru-RU" sz="2400" b="1" dirty="0"/>
              <a:t> </a:t>
            </a:r>
            <a:r>
              <a:rPr lang="ru-RU" sz="2400" b="1" dirty="0" smtClean="0"/>
              <a:t>Моисею</a:t>
            </a:r>
            <a:r>
              <a:rPr lang="ru-RU" sz="2400" b="1" dirty="0"/>
              <a:t> </a:t>
            </a:r>
            <a:r>
              <a:rPr lang="ru-RU" sz="2400" b="1" dirty="0" smtClean="0"/>
              <a:t>самим</a:t>
            </a:r>
            <a:r>
              <a:rPr lang="ru-RU" sz="2400" b="1" dirty="0"/>
              <a:t> </a:t>
            </a:r>
            <a:r>
              <a:rPr lang="ru-RU" sz="2400" b="1" dirty="0" smtClean="0"/>
              <a:t>Богом</a:t>
            </a:r>
            <a:r>
              <a:rPr lang="ru-RU" sz="2400" b="1" dirty="0"/>
              <a:t>, </a:t>
            </a:r>
            <a:r>
              <a:rPr lang="ru-RU" sz="2400" b="1" dirty="0" smtClean="0"/>
              <a:t>в присутствии</a:t>
            </a:r>
            <a:r>
              <a:rPr lang="ru-RU" sz="2400" b="1" dirty="0"/>
              <a:t> </a:t>
            </a:r>
            <a:r>
              <a:rPr lang="ru-RU" sz="2400" b="1" dirty="0" smtClean="0"/>
              <a:t>сынов </a:t>
            </a:r>
            <a:r>
              <a:rPr lang="ru-RU" sz="2400" b="1" dirty="0"/>
              <a:t>Израиля, на </a:t>
            </a:r>
            <a:r>
              <a:rPr lang="ru-RU" sz="2400" b="1" dirty="0" smtClean="0"/>
              <a:t>горе Синай</a:t>
            </a:r>
            <a:r>
              <a:rPr lang="ru-RU" sz="2400" b="1" dirty="0"/>
              <a:t> </a:t>
            </a:r>
            <a:r>
              <a:rPr lang="ru-RU" sz="2400" b="1" dirty="0" smtClean="0"/>
              <a:t>на </a:t>
            </a:r>
            <a:r>
              <a:rPr lang="ru-RU" sz="2400" b="1" dirty="0"/>
              <a:t>пятидесятый </a:t>
            </a:r>
            <a:r>
              <a:rPr lang="ru-RU" sz="2400" b="1" dirty="0" smtClean="0"/>
              <a:t>день после</a:t>
            </a:r>
            <a:r>
              <a:rPr lang="ru-RU" sz="2400" b="1" dirty="0"/>
              <a:t> </a:t>
            </a:r>
            <a:r>
              <a:rPr lang="ru-RU" sz="2400" b="1" dirty="0" smtClean="0"/>
              <a:t>Исхода</a:t>
            </a:r>
            <a:r>
              <a:rPr lang="ru-RU" sz="2400" b="1" dirty="0"/>
              <a:t> </a:t>
            </a:r>
            <a:r>
              <a:rPr lang="ru-RU" sz="2400" b="1" dirty="0" smtClean="0"/>
              <a:t>из</a:t>
            </a:r>
            <a:r>
              <a:rPr lang="ru-RU" sz="2400" b="1" dirty="0"/>
              <a:t> </a:t>
            </a:r>
            <a:r>
              <a:rPr lang="ru-RU" sz="2400" b="1" dirty="0" smtClean="0"/>
              <a:t>Египта.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Обстановка, в которой Бог дал Моисею </a:t>
            </a:r>
            <a:r>
              <a:rPr lang="ru-RU" sz="2400" b="1" dirty="0" smtClean="0"/>
              <a:t>и сынам Израиля Десять заповедей, описана </a:t>
            </a:r>
            <a:r>
              <a:rPr lang="ru-RU" sz="2400" b="1" dirty="0"/>
              <a:t>в </a:t>
            </a:r>
            <a:r>
              <a:rPr lang="ru-RU" sz="2400" b="1" dirty="0" smtClean="0"/>
              <a:t>Библии.</a:t>
            </a:r>
          </a:p>
          <a:p>
            <a:endParaRPr lang="ru-RU" sz="2400" b="1" dirty="0"/>
          </a:p>
        </p:txBody>
      </p:sp>
      <p:pic>
        <p:nvPicPr>
          <p:cNvPr id="8" name="Объект 7" descr="https://upload.wikimedia.org/wikipedia/commons/thumb/4/4a/Rembrandt_Harmensz._van_Rijn_079.jpg/220px-Rembrandt_Harmensz._van_Rijn_07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00" y="671120"/>
            <a:ext cx="3571216" cy="419709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  <p:pic>
        <p:nvPicPr>
          <p:cNvPr id="9" name="Рисунок 8" descr="https://upload.wikimedia.org/wikipedia/commons/thumb/4/40/10_Gebote_%28Lucas_Cranach_d_A%29.jpg/300px-10_Gebote_%28Lucas_Cranach_d_A%2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49" y="3966692"/>
            <a:ext cx="4009098" cy="180304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sp>
        <p:nvSpPr>
          <p:cNvPr id="10" name="Прямоугольник 9"/>
          <p:cNvSpPr/>
          <p:nvPr/>
        </p:nvSpPr>
        <p:spPr>
          <a:xfrm>
            <a:off x="9375820" y="671120"/>
            <a:ext cx="1365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Рембрандт.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sz="1600" dirty="0"/>
          </a:p>
          <a:p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</a:rPr>
              <a:t>Моисей со скрижалями законов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»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94000" y="5450318"/>
            <a:ext cx="2540906" cy="638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Лукас Кранах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Старший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«Десять </a:t>
            </a:r>
            <a:r>
              <a:rPr lang="ru-RU" sz="1600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заповедей</a:t>
            </a:r>
            <a:r>
              <a:rPr lang="ru-RU" sz="1600" dirty="0" smtClean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10 заповедей Божьих и 7 грехов - презентация онлайн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3863"/>
          <a:stretch/>
        </p:blipFill>
        <p:spPr bwMode="auto">
          <a:xfrm>
            <a:off x="9118242" y="1918952"/>
            <a:ext cx="1957589" cy="194471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06799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83708" y="515155"/>
            <a:ext cx="4435269" cy="914400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Известнейшая ветхозаветная книга </a:t>
            </a:r>
            <a:endParaRPr lang="ru-RU" sz="28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4890" y="1429554"/>
            <a:ext cx="4752304" cy="4533363"/>
          </a:xfrm>
        </p:spPr>
        <p:txBody>
          <a:bodyPr>
            <a:noAutofit/>
          </a:bodyPr>
          <a:lstStyle/>
          <a:p>
            <a:r>
              <a:rPr lang="ru-RU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Псалти́рь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Псалты́рь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100" b="1" dirty="0"/>
              <a:t>(</a:t>
            </a:r>
            <a:r>
              <a:rPr lang="ru-RU" sz="2100" b="1" u="sng" dirty="0"/>
              <a:t>др.-греч.</a:t>
            </a:r>
            <a:r>
              <a:rPr lang="ru-RU" sz="2100" b="1" dirty="0"/>
              <a:t> </a:t>
            </a:r>
            <a:r>
              <a:rPr lang="el-GR" sz="2100" b="1" dirty="0"/>
              <a:t>Ψ</a:t>
            </a:r>
            <a:r>
              <a:rPr lang="ru-RU" sz="2100" b="1" dirty="0"/>
              <a:t>α</a:t>
            </a:r>
            <a:r>
              <a:rPr lang="ru-RU" sz="2100" b="1" dirty="0" err="1"/>
              <a:t>λτήριον</a:t>
            </a:r>
            <a:r>
              <a:rPr lang="ru-RU" sz="2100" b="1" dirty="0"/>
              <a:t>, </a:t>
            </a:r>
            <a:r>
              <a:rPr lang="ru-RU" sz="2100" b="1" dirty="0" smtClean="0"/>
              <a:t>по названию </a:t>
            </a:r>
            <a:r>
              <a:rPr lang="ru-RU" sz="2100" b="1" dirty="0"/>
              <a:t>музыкального инструмента </a:t>
            </a:r>
            <a:r>
              <a:rPr lang="ru-RU" sz="2100" b="1" dirty="0" smtClean="0"/>
              <a:t>— псалтерия) — книга</a:t>
            </a:r>
            <a:r>
              <a:rPr lang="ru-RU" sz="2100" b="1" dirty="0"/>
              <a:t> </a:t>
            </a:r>
            <a:r>
              <a:rPr lang="ru-RU" sz="2100" b="1" dirty="0" smtClean="0"/>
              <a:t>Танаха</a:t>
            </a:r>
            <a:r>
              <a:rPr lang="ru-RU" sz="2100" b="1" dirty="0"/>
              <a:t> </a:t>
            </a:r>
            <a:r>
              <a:rPr lang="ru-RU" sz="2100" b="1" dirty="0" smtClean="0"/>
              <a:t>и</a:t>
            </a:r>
            <a:r>
              <a:rPr lang="ru-RU" sz="2100" b="1" dirty="0"/>
              <a:t> Ветхого Завета. Состоит из 150 </a:t>
            </a:r>
            <a:r>
              <a:rPr lang="ru-RU" sz="2100" b="1" dirty="0" smtClean="0"/>
              <a:t>или 151</a:t>
            </a:r>
            <a:r>
              <a:rPr lang="ru-RU" sz="2100" b="1" dirty="0"/>
              <a:t> </a:t>
            </a:r>
            <a:r>
              <a:rPr lang="ru-RU" sz="2100" b="1" dirty="0" smtClean="0"/>
              <a:t>псалмов</a:t>
            </a:r>
            <a:r>
              <a:rPr lang="ru-RU" sz="2100" b="1" dirty="0"/>
              <a:t> </a:t>
            </a:r>
            <a:r>
              <a:rPr lang="ru-RU" sz="2100" b="1" dirty="0" smtClean="0"/>
              <a:t>«песней</a:t>
            </a:r>
            <a:r>
              <a:rPr lang="ru-RU" sz="2100" b="1" dirty="0"/>
              <a:t>» или «гимнов</a:t>
            </a:r>
            <a:r>
              <a:rPr lang="ru-RU" sz="2100" b="1" dirty="0" smtClean="0"/>
              <a:t>».</a:t>
            </a:r>
          </a:p>
          <a:p>
            <a:r>
              <a:rPr lang="ru-RU" sz="2100" b="1" dirty="0"/>
              <a:t>В христианстве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Псалтирь </a:t>
            </a:r>
            <a:r>
              <a:rPr lang="ru-RU" sz="2100" b="1" dirty="0"/>
              <a:t>является одной из наиболее популярных, а по некоторым мнениям — самой важной книгой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Ветхого Завета</a:t>
            </a:r>
            <a:r>
              <a:rPr lang="ru-RU" sz="2100" b="1" dirty="0"/>
              <a:t>, и часто издаётся отдельно или вместе с 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Новым Заветом</a:t>
            </a:r>
            <a:r>
              <a:rPr lang="ru-RU" sz="2100" b="1" dirty="0"/>
              <a:t>.</a:t>
            </a:r>
          </a:p>
        </p:txBody>
      </p:sp>
      <p:pic>
        <p:nvPicPr>
          <p:cNvPr id="10" name="Объект 9" descr="Псалтирь — Википедия"/>
          <p:cNvPicPr>
            <a:picLocks noGrp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53" y="740536"/>
            <a:ext cx="3522227" cy="243410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  <a:sp3d>
            <a:bevelT/>
          </a:sp3d>
        </p:spPr>
      </p:pic>
      <p:pic>
        <p:nvPicPr>
          <p:cNvPr id="11" name="Рисунок 10" descr="Псалтырь XVII века &quot;невероятной сохранности&quot; нашли на затонувшем ..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60" y="3899883"/>
            <a:ext cx="3448685" cy="19431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3870900" y="5782963"/>
            <a:ext cx="1850635" cy="3599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7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Псалтырь </a:t>
            </a: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века</a:t>
            </a:r>
            <a:endParaRPr lang="ru-RU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Тимофей Крючков | Литературно-Исторический Клуб «РусичЪ»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9398"/>
            <a:ext cx="2228045" cy="1531070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 prst="angle"/>
          </a:sp3d>
        </p:spPr>
      </p:pic>
      <p:pic>
        <p:nvPicPr>
          <p:cNvPr id="14" name="Рисунок 13" descr="Золотая легенда: Богоявление Господне, волхвы (With images ...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539" y="2861907"/>
            <a:ext cx="1926590" cy="232473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5" name="Прямоугольник 14"/>
          <p:cNvSpPr/>
          <p:nvPr/>
        </p:nvSpPr>
        <p:spPr>
          <a:xfrm>
            <a:off x="1216528" y="4873906"/>
            <a:ext cx="1926590" cy="639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Псалтырь королевы Марии</a:t>
            </a:r>
            <a:endParaRPr lang="ru-RU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Псалтирь пророка и царя Давида. Песни Священного писания. Чин ..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11" y="2573252"/>
            <a:ext cx="1326524" cy="1837872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79856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71223" y="457200"/>
            <a:ext cx="4325375" cy="920839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Ядро Нового Завета – четыре Евангелия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236372" y="1378039"/>
            <a:ext cx="4906851" cy="449094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 smtClean="0"/>
              <a:t>Ева́нгелие</a:t>
            </a:r>
            <a:r>
              <a:rPr lang="ru-RU" sz="2000" b="1" dirty="0" smtClean="0"/>
              <a:t> - греч. </a:t>
            </a:r>
            <a:r>
              <a:rPr lang="el-GR" sz="2000" b="1" dirty="0" smtClean="0"/>
              <a:t>Ε</a:t>
            </a:r>
            <a:r>
              <a:rPr lang="ru-RU" sz="2000" b="1" dirty="0" smtClean="0"/>
              <a:t>ὐα</a:t>
            </a:r>
            <a:r>
              <a:rPr lang="ru-RU" sz="2000" b="1" dirty="0" err="1" smtClean="0"/>
              <a:t>γγέλιον</a:t>
            </a:r>
            <a:r>
              <a:rPr lang="ru-RU" sz="2000" b="1" dirty="0" smtClean="0"/>
              <a:t> «благая весть»; от </a:t>
            </a:r>
            <a:r>
              <a:rPr lang="ru-RU" sz="2000" b="1" dirty="0" err="1" smtClean="0"/>
              <a:t>εὖ</a:t>
            </a:r>
            <a:r>
              <a:rPr lang="ru-RU" sz="2000" b="1" dirty="0" smtClean="0"/>
              <a:t> «добро, благо» + </a:t>
            </a:r>
            <a:r>
              <a:rPr lang="ru-RU" sz="2000" b="1" dirty="0" err="1" smtClean="0"/>
              <a:t>ἀγγελί</a:t>
            </a:r>
            <a:r>
              <a:rPr lang="ru-RU" sz="2000" b="1" dirty="0" smtClean="0"/>
              <a:t>α «весть, известие».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В Евангелиях содержатся описания рождения и жизни</a:t>
            </a:r>
            <a:r>
              <a:rPr lang="ru-RU" sz="2000" b="1" dirty="0"/>
              <a:t> </a:t>
            </a:r>
            <a:r>
              <a:rPr lang="ru-RU" sz="2000" b="1" dirty="0" smtClean="0"/>
              <a:t>Иисуса Христа, его смерти, чудесного воскресения и вознесения, а также проповеди, поучения и</a:t>
            </a:r>
            <a:r>
              <a:rPr lang="ru-RU" sz="2000" b="1" dirty="0"/>
              <a:t> </a:t>
            </a:r>
            <a:r>
              <a:rPr lang="ru-RU" sz="2000" b="1" dirty="0" smtClean="0"/>
              <a:t>притчи.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/>
              <a:t>Истории эти ко </a:t>
            </a:r>
            <a:r>
              <a:rPr lang="ru-RU" sz="2000" b="1" dirty="0"/>
              <a:t>II веку оформились в виде четырёх канонических книг — </a:t>
            </a:r>
            <a:r>
              <a:rPr lang="ru-RU" sz="2000" b="1" dirty="0" smtClean="0"/>
              <a:t>Евангелий от евангелистов Матфея, Марка, Луки</a:t>
            </a:r>
            <a:r>
              <a:rPr lang="ru-RU" sz="2000" b="1" dirty="0"/>
              <a:t> и </a:t>
            </a:r>
            <a:r>
              <a:rPr lang="ru-RU" sz="2000" b="1" dirty="0" smtClean="0"/>
              <a:t>Иоанна.</a:t>
            </a:r>
            <a:endParaRPr lang="ru-RU" sz="2000" b="1" dirty="0"/>
          </a:p>
        </p:txBody>
      </p:sp>
      <p:pic>
        <p:nvPicPr>
          <p:cNvPr id="8" name="Объект 7" descr="Евангелисты — Википедия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43" y="621752"/>
            <a:ext cx="4494726" cy="524723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Рисунок 8" descr="На Днепропетровщину привезли Пересопницкое Евангелие ..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909">
            <a:off x="8841290" y="357388"/>
            <a:ext cx="2086377" cy="1183840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 prst="angle"/>
          </a:sp3d>
        </p:spPr>
      </p:pic>
      <p:sp>
        <p:nvSpPr>
          <p:cNvPr id="10" name="Прямоугольник 9"/>
          <p:cNvSpPr/>
          <p:nvPr/>
        </p:nvSpPr>
        <p:spPr>
          <a:xfrm>
            <a:off x="9169758" y="1238647"/>
            <a:ext cx="1609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chemeClr val="bg1"/>
                </a:solidFill>
                <a:latin typeface="Arial" panose="020B0604020202020204" pitchFamily="34" charset="0"/>
              </a:rPr>
              <a:t>Пересопницкое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 Евангелие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://vvcultura.shpl.ru/imagecultura/ostrom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8465">
            <a:off x="6184003" y="610403"/>
            <a:ext cx="2178157" cy="113466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Прямоугольник 11"/>
          <p:cNvSpPr/>
          <p:nvPr/>
        </p:nvSpPr>
        <p:spPr>
          <a:xfrm>
            <a:off x="6478074" y="1290162"/>
            <a:ext cx="1627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</a:rPr>
              <a:t>Остромирово Евангелие</a:t>
            </a:r>
            <a:endParaRPr lang="ru-RU" sz="1400" b="1" dirty="0"/>
          </a:p>
        </p:txBody>
      </p:sp>
      <p:pic>
        <p:nvPicPr>
          <p:cNvPr id="14" name="Рисунок 13" descr="Евангелие от Иоанна на арабском языке - &quot;фи-ль-бад`и кана-ль ...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t="4914" r="2440" b="5205"/>
          <a:stretch/>
        </p:blipFill>
        <p:spPr bwMode="auto">
          <a:xfrm>
            <a:off x="7676762" y="4929311"/>
            <a:ext cx="1891288" cy="1310285"/>
          </a:xfrm>
          <a:prstGeom prst="rect">
            <a:avLst/>
          </a:prstGeom>
          <a:noFill/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</p:pic>
      <p:pic>
        <p:nvPicPr>
          <p:cNvPr id="16" name="Рисунок 15" descr="http://www.golos.com.ua/images_upload/2018/11/121118/1542034678_B0000-B00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t="5670" r="4217" b="4263"/>
          <a:stretch/>
        </p:blipFill>
        <p:spPr bwMode="auto">
          <a:xfrm>
            <a:off x="6265512" y="3082610"/>
            <a:ext cx="1842555" cy="1081805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sp3d>
            <a:bevelT prst="angle"/>
          </a:sp3d>
        </p:spPr>
      </p:pic>
      <p:sp>
        <p:nvSpPr>
          <p:cNvPr id="17" name="Прямоугольник 16"/>
          <p:cNvSpPr/>
          <p:nvPr/>
        </p:nvSpPr>
        <p:spPr>
          <a:xfrm>
            <a:off x="6920107" y="3614111"/>
            <a:ext cx="1869550" cy="541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Евангелие Анны Ярославовны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https://upload.wikimedia.org/wikipedia/commons/c/ca/Vanissaxareba.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758" y="2912032"/>
            <a:ext cx="2111424" cy="1252383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sp3d>
            <a:bevelT prst="angle"/>
          </a:sp3d>
        </p:spPr>
      </p:pic>
      <p:sp>
        <p:nvSpPr>
          <p:cNvPr id="20" name="Прямоугольник 19"/>
          <p:cNvSpPr/>
          <p:nvPr/>
        </p:nvSpPr>
        <p:spPr>
          <a:xfrm>
            <a:off x="9447178" y="3723563"/>
            <a:ext cx="1915149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err="1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Ванское</a:t>
            </a:r>
            <a:r>
              <a:rPr lang="ru-RU" sz="1400" b="1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Евангелие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9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3708" y="502277"/>
            <a:ext cx="4435269" cy="708338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Поучения и притчи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3708" y="1365161"/>
            <a:ext cx="4435269" cy="444638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ритча</a:t>
            </a:r>
            <a:r>
              <a:rPr lang="ru-RU" b="1" dirty="0" smtClean="0"/>
              <a:t> </a:t>
            </a:r>
            <a:r>
              <a:rPr lang="ru-RU" b="1" dirty="0"/>
              <a:t>– небольшой нравоучительный рассказ в иносказательной форме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Она предоставляет </a:t>
            </a:r>
            <a:r>
              <a:rPr lang="ru-RU" b="1" dirty="0"/>
              <a:t>слушателю или читателю самому сделать вывод, как разрешить загадку</a:t>
            </a:r>
            <a:r>
              <a:rPr lang="ru-RU" b="1" dirty="0" smtClean="0"/>
              <a:t>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Притча</a:t>
            </a:r>
            <a:r>
              <a:rPr lang="ru-RU" b="1" dirty="0"/>
              <a:t>, как правило, существует и может быть правильно понята только </a:t>
            </a:r>
            <a:r>
              <a:rPr lang="ru-RU" b="1" dirty="0" smtClean="0"/>
              <a:t>в определённом контексте.</a:t>
            </a:r>
            <a:endParaRPr lang="ru-RU" b="1" dirty="0"/>
          </a:p>
        </p:txBody>
      </p:sp>
      <p:pic>
        <p:nvPicPr>
          <p:cNvPr id="1026" name="Picture 2" descr="Притча о званных на пир | СЕМЬЯ и ВЕРА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413" y="637506"/>
            <a:ext cx="2307461" cy="13844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итчи и поучения о покаянии / Православие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70" y="739674"/>
            <a:ext cx="2276871" cy="16881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ритча о мытаре и фарисее. Фреска. Сербия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05" y="2167593"/>
            <a:ext cx="2307461" cy="16382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70026" y="3279387"/>
            <a:ext cx="1971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Притча о мытаре и фарисее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0" name="Picture 16" descr="Притча о сеятеле - Храм святой преподобномученицы Великой Княгини ..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45" y="2583033"/>
            <a:ext cx="2276296" cy="16227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48811" y="3872056"/>
            <a:ext cx="15163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Притча о сеятеле</a:t>
            </a:r>
            <a:endParaRPr lang="ru-RU" sz="12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046" name="Picture 22" descr="Artwork by Rembrandt van Rijn, DER BARMHERZIGE SAMARITER, Made of ..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553" y="3961113"/>
            <a:ext cx="2259595" cy="16972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54396" y="5315246"/>
            <a:ext cx="18518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Добрый самаритянин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2" name="Picture 18" descr="Притча о злых виноградарях. Картина XXI века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250" y="4417298"/>
            <a:ext cx="2477091" cy="130610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88134" y="5400909"/>
            <a:ext cx="2513542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Притча о злых виноградарях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61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35617" y="457200"/>
            <a:ext cx="4260981" cy="1049628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Деяния святых апостолов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281149" y="1506827"/>
            <a:ext cx="4746164" cy="452048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Деяния апостолов </a:t>
            </a:r>
            <a:r>
              <a:rPr lang="ru-RU" sz="2300" b="1" dirty="0" smtClean="0"/>
              <a:t>— пятая книга Нового Завета, повествующая </a:t>
            </a:r>
            <a:r>
              <a:rPr lang="ru-RU" sz="2300" b="1" dirty="0"/>
              <a:t>о событиях, которые произошли после </a:t>
            </a:r>
            <a:r>
              <a:rPr lang="ru-RU" sz="2300" b="1" dirty="0" smtClean="0"/>
              <a:t>воскресения </a:t>
            </a:r>
            <a:r>
              <a:rPr lang="ru-RU" sz="2300" b="1" dirty="0"/>
              <a:t>Христа.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b="1" dirty="0"/>
              <a:t>Книга </a:t>
            </a: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Деяния апостолов» </a:t>
            </a:r>
            <a:r>
              <a:rPr lang="ru-RU" sz="2300" b="1" dirty="0" smtClean="0"/>
              <a:t>носит </a:t>
            </a:r>
            <a:r>
              <a:rPr lang="ru-RU" sz="2300" b="1" dirty="0"/>
              <a:t>характер исторической хроники. В </a:t>
            </a:r>
            <a:r>
              <a:rPr lang="ru-RU" sz="2300" b="1" dirty="0" smtClean="0"/>
              <a:t>ней огромное количество </a:t>
            </a:r>
            <a:r>
              <a:rPr lang="ru-RU" sz="2300" b="1" dirty="0"/>
              <a:t>действующих </a:t>
            </a:r>
            <a:r>
              <a:rPr lang="ru-RU" sz="2300" b="1" dirty="0" smtClean="0"/>
              <a:t>лиц.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b="1" dirty="0" smtClean="0"/>
              <a:t>Книга </a:t>
            </a: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Деяний святых Апостолов </a:t>
            </a:r>
            <a:r>
              <a:rPr lang="ru-RU" sz="2300" b="1" dirty="0"/>
              <a:t>состоит из 28 глав</a:t>
            </a:r>
            <a:r>
              <a:rPr lang="ru-RU" sz="2300" b="1" dirty="0" smtClean="0"/>
              <a:t>.</a:t>
            </a:r>
            <a:endParaRPr lang="ru-RU" sz="2300" b="1" dirty="0"/>
          </a:p>
        </p:txBody>
      </p:sp>
      <p:pic>
        <p:nvPicPr>
          <p:cNvPr id="9" name="Объект 8" descr="Деяния святых апостолов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t="2754" r="3056" b="17541"/>
          <a:stretch/>
        </p:blipFill>
        <p:spPr bwMode="auto">
          <a:xfrm>
            <a:off x="6251066" y="457200"/>
            <a:ext cx="4554309" cy="383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Деяния святых апостолов — Википеди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972" y="3361386"/>
            <a:ext cx="1693871" cy="21717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11" name="Рисунок 10" descr="Деяния святых апостолов — Википедия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15" y="3809840"/>
            <a:ext cx="1673207" cy="211846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12" name="Рисунок 11" descr="Деяния апостолов» читать онлайн книгу автора Елена Уайт на MyBook.ru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7"/>
          <a:stretch/>
        </p:blipFill>
        <p:spPr bwMode="auto">
          <a:xfrm>
            <a:off x="7118947" y="4166209"/>
            <a:ext cx="1751526" cy="211868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13" name="Рисунок 12" descr="Толкование на деяния святых апостолов скит. Издание преемников А ...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t="3992" r="5138"/>
          <a:stretch/>
        </p:blipFill>
        <p:spPr bwMode="auto">
          <a:xfrm>
            <a:off x="6128079" y="3675385"/>
            <a:ext cx="1689397" cy="200419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968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83708" y="502276"/>
            <a:ext cx="4435269" cy="927280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Откровение Иоанна Богослова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263826" y="1429556"/>
            <a:ext cx="4675031" cy="4266083"/>
          </a:xfrm>
        </p:spPr>
        <p:txBody>
          <a:bodyPr>
            <a:noAutofit/>
          </a:bodyPr>
          <a:lstStyle/>
          <a:p>
            <a:r>
              <a:rPr lang="ru-RU" sz="2000" b="1" dirty="0"/>
              <a:t>Апокалипсис (или в переводе с греческого — Откровение) святого Иоанна Богослова — это </a:t>
            </a:r>
            <a:r>
              <a:rPr lang="ru-RU" sz="2000" b="1" dirty="0" smtClean="0"/>
              <a:t>единственная пророческая книга Нового Завета.</a:t>
            </a:r>
          </a:p>
          <a:p>
            <a:r>
              <a:rPr lang="ru-RU" sz="2000" b="1" dirty="0" smtClean="0"/>
              <a:t>Она </a:t>
            </a:r>
            <a:r>
              <a:rPr lang="ru-RU" sz="2000" b="1" dirty="0"/>
              <a:t>предсказывает </a:t>
            </a:r>
            <a:r>
              <a:rPr lang="ru-RU" sz="2000" b="1" dirty="0" smtClean="0"/>
              <a:t>грядущие судьбы </a:t>
            </a:r>
            <a:r>
              <a:rPr lang="ru-RU" sz="2000" b="1" dirty="0"/>
              <a:t>человечества, </a:t>
            </a:r>
            <a:r>
              <a:rPr lang="ru-RU" sz="2000" b="1" dirty="0" smtClean="0"/>
              <a:t>говорит о </a:t>
            </a:r>
            <a:r>
              <a:rPr lang="ru-RU" sz="2000" b="1" dirty="0"/>
              <a:t>конце мира и о начале вечной жизни, </a:t>
            </a:r>
            <a:r>
              <a:rPr lang="ru-RU" sz="2000" b="1" dirty="0" smtClean="0"/>
              <a:t>она венчает Новый Завет и </a:t>
            </a:r>
            <a:r>
              <a:rPr lang="ru-RU" sz="2000" b="1" dirty="0"/>
              <a:t>помещается в </a:t>
            </a:r>
            <a:r>
              <a:rPr lang="ru-RU" sz="2000" b="1" dirty="0" smtClean="0"/>
              <a:t>конце Священного Писания.</a:t>
            </a:r>
          </a:p>
          <a:p>
            <a:r>
              <a:rPr lang="ru-RU" sz="2000" b="1" dirty="0" smtClean="0"/>
              <a:t>Апокалипсис</a:t>
            </a:r>
            <a:r>
              <a:rPr lang="ru-RU" sz="2000" b="1" dirty="0"/>
              <a:t> — книга таинственная и трудная для </a:t>
            </a:r>
            <a:r>
              <a:rPr lang="ru-RU" sz="2000" b="1" dirty="0" smtClean="0"/>
              <a:t>понимания.</a:t>
            </a:r>
            <a:endParaRPr lang="ru-RU" sz="2000" b="1" dirty="0"/>
          </a:p>
        </p:txBody>
      </p:sp>
      <p:pic>
        <p:nvPicPr>
          <p:cNvPr id="8" name="Объект 7" descr="Апокалипсис: Откровение Иоанна Богослова — трейлеры, даты премьер ..."/>
          <p:cNvPicPr>
            <a:picLocks noGrp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50" y="492573"/>
            <a:ext cx="4443211" cy="5473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Откровение Иоанна Богослова! — BRIDE — Невеста Христа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79" y="502275"/>
            <a:ext cx="2639695" cy="1502410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 descr="Откровение Святого Иоанна Богослова (Апокалипсис) - Храм Русской ..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79" y="4687909"/>
            <a:ext cx="1606703" cy="1623744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 descr="Откровение Иоанна Богослова. Библия в иллюстрациях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91" y="4819918"/>
            <a:ext cx="1971166" cy="1359726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  <a:sp3d>
            <a:bevelT w="165100" prst="coolSlant"/>
          </a:sp3d>
        </p:spPr>
      </p:pic>
      <p:pic>
        <p:nvPicPr>
          <p:cNvPr id="12" name="Рисунок 11" descr="Апокалипсис (Откровение Иоанна Богослова) — Просмотр — Mировая ...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2625" r="3221" b="2342"/>
          <a:stretch/>
        </p:blipFill>
        <p:spPr bwMode="auto">
          <a:xfrm>
            <a:off x="4404576" y="4584879"/>
            <a:ext cx="1365160" cy="1726774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96744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95" y="618186"/>
            <a:ext cx="4460903" cy="914401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Библия или её отдельные книги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23494" y="1532587"/>
            <a:ext cx="4855334" cy="433640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переведены и опубликованы </a:t>
            </a:r>
            <a:r>
              <a:rPr lang="ru-RU" sz="2400" b="1" dirty="0"/>
              <a:t>на 3384 современных </a:t>
            </a:r>
            <a:r>
              <a:rPr lang="ru-RU" sz="2400" b="1" dirty="0" smtClean="0"/>
              <a:t>языках, </a:t>
            </a:r>
            <a:r>
              <a:rPr lang="ru-RU" sz="2400" b="1" dirty="0"/>
              <a:t>в том числе: весь текст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Библии</a:t>
            </a:r>
            <a:r>
              <a:rPr lang="ru-RU" sz="2400" b="1" dirty="0"/>
              <a:t> — на </a:t>
            </a:r>
            <a:r>
              <a:rPr lang="ru-RU" sz="2400" b="1" dirty="0" smtClean="0"/>
              <a:t>698 языках,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Завет</a:t>
            </a:r>
            <a:r>
              <a:rPr lang="ru-RU" sz="2400" b="1" dirty="0"/>
              <a:t> — на 1548 языках, отдельные книги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Библии </a:t>
            </a:r>
            <a:r>
              <a:rPr lang="ru-RU" sz="2400" b="1" dirty="0"/>
              <a:t>или их части — на 1138 </a:t>
            </a:r>
            <a:r>
              <a:rPr lang="ru-RU" sz="2400" b="1" dirty="0" smtClean="0"/>
              <a:t>языках.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Библия </a:t>
            </a:r>
            <a:r>
              <a:rPr lang="ru-RU" sz="2400" b="1" dirty="0"/>
              <a:t>остаётся самой переводимой книгой за всю </a:t>
            </a:r>
            <a:r>
              <a:rPr lang="ru-RU" sz="2400" b="1" dirty="0" smtClean="0"/>
              <a:t>историю человечества</a:t>
            </a:r>
          </a:p>
        </p:txBody>
      </p:sp>
      <p:pic>
        <p:nvPicPr>
          <p:cNvPr id="8" name="Объект 7" descr="Вульгата — Википедия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29" y="618186"/>
            <a:ext cx="1633973" cy="2076506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 descr="Арм. перевод. Рукопись 989 г. (Б-ка Эчмиадзина. № 229). Л. 111 об. (окончание Мк и начало Лк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008" y="809701"/>
            <a:ext cx="1700447" cy="2036529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 descr="https://upload.wikimedia.org/wikipedia/commons/thumb/8/89/Biblia_Ruska.jpg/210px-Biblia_Ruska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11" y="959476"/>
            <a:ext cx="1582223" cy="21702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1" name="Прямоугольник 10"/>
          <p:cNvSpPr/>
          <p:nvPr/>
        </p:nvSpPr>
        <p:spPr>
          <a:xfrm>
            <a:off x="9118242" y="2806535"/>
            <a:ext cx="1931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«Библия </a:t>
            </a:r>
            <a:r>
              <a:rPr lang="ru-RU" sz="1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руска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» Скорины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62563" y="2147543"/>
            <a:ext cx="12514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Вульгата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 — латинский </a:t>
            </a:r>
            <a:r>
              <a:rPr lang="ru-RU" sz="14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перевод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767764" y="2303163"/>
            <a:ext cx="1561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Арм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перевод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Рукопись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989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5" name="Рисунок 14" descr="Богемская Библия. Прага, 1483 (РГБ). Титульный лист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00" y="2918970"/>
            <a:ext cx="1457325" cy="1905000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 w="165100" prst="coolSlant"/>
          </a:sp3d>
        </p:spPr>
      </p:pic>
      <p:sp>
        <p:nvSpPr>
          <p:cNvPr id="16" name="Прямоугольник 15"/>
          <p:cNvSpPr/>
          <p:nvPr/>
        </p:nvSpPr>
        <p:spPr>
          <a:xfrm>
            <a:off x="6390132" y="4276821"/>
            <a:ext cx="1221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Богемская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Библия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Прага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, 1483 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 descr="Псалтирь. Краков, 1539 (РГБ). 1-й псалом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75" y="3110485"/>
            <a:ext cx="1286153" cy="1905000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 w="165100" prst="coolSlant"/>
          </a:sp3d>
        </p:spPr>
      </p:pic>
      <p:sp>
        <p:nvSpPr>
          <p:cNvPr id="18" name="Прямоугольник 17"/>
          <p:cNvSpPr/>
          <p:nvPr/>
        </p:nvSpPr>
        <p:spPr>
          <a:xfrm>
            <a:off x="7520962" y="4492265"/>
            <a:ext cx="1240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Arial Unicode MS" panose="020B0604020202020204" pitchFamily="34" charset="-128"/>
              </a:rPr>
              <a:t>Псалтирь </a:t>
            </a: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Краков, 1539 </a:t>
            </a:r>
            <a:endParaRPr lang="ru-RU" sz="1400" b="1" dirty="0"/>
          </a:p>
        </p:txBody>
      </p:sp>
      <p:pic>
        <p:nvPicPr>
          <p:cNvPr id="19" name="Рисунок 18" descr="Псалтирь. Стокгольм, 1536 (РГБ). Титульный лист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823" y="3262305"/>
            <a:ext cx="1266825" cy="1905000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 w="165100" prst="coolSlant"/>
          </a:sp3d>
        </p:spPr>
      </p:pic>
      <p:sp>
        <p:nvSpPr>
          <p:cNvPr id="20" name="Прямоугольник 19"/>
          <p:cNvSpPr/>
          <p:nvPr/>
        </p:nvSpPr>
        <p:spPr>
          <a:xfrm>
            <a:off x="8560732" y="4646153"/>
            <a:ext cx="14104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Arial Unicode MS" panose="020B0604020202020204" pitchFamily="34" charset="-128"/>
              </a:rPr>
              <a:t>Псалтирь </a:t>
            </a: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Стокгольм, 1536 </a:t>
            </a:r>
            <a:endParaRPr lang="ru-RU" sz="1400" b="1" dirty="0"/>
          </a:p>
        </p:txBody>
      </p:sp>
      <p:pic>
        <p:nvPicPr>
          <p:cNvPr id="21" name="Рисунок 20" descr="Итальянская Библия. Венеция, 1493 (РГБ) (Быт 1)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26" y="3432426"/>
            <a:ext cx="1247775" cy="1905000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 w="165100" prst="coolSlant"/>
          </a:sp3d>
        </p:spPr>
      </p:pic>
      <p:sp>
        <p:nvSpPr>
          <p:cNvPr id="22" name="Прямоугольник 21"/>
          <p:cNvSpPr/>
          <p:nvPr/>
        </p:nvSpPr>
        <p:spPr>
          <a:xfrm>
            <a:off x="9756196" y="4713603"/>
            <a:ext cx="1396908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  <a:tabLst>
                <a:tab pos="5610225" algn="l"/>
              </a:tabLs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Итальянская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Библия Венеция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1493</a:t>
            </a:r>
            <a:endParaRPr lang="ru-RU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Библия Ковердейла. Марбург, 1535 (РГБ)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2462" r="3255" b="5158"/>
          <a:stretch/>
        </p:blipFill>
        <p:spPr bwMode="auto">
          <a:xfrm>
            <a:off x="6644105" y="4828769"/>
            <a:ext cx="1790164" cy="1416676"/>
          </a:xfrm>
          <a:prstGeom prst="rect">
            <a:avLst/>
          </a:prstGeom>
          <a:noFill/>
          <a:ln>
            <a:noFill/>
          </a:ln>
          <a:scene3d>
            <a:camera prst="perspectiveRelaxedModerately"/>
            <a:lightRig rig="threePt" dir="t"/>
          </a:scene3d>
          <a:sp3d>
            <a:bevelT w="165100" prst="coolSlant"/>
          </a:sp3d>
        </p:spPr>
      </p:pic>
      <p:sp>
        <p:nvSpPr>
          <p:cNvPr id="24" name="Прямоугольник 23"/>
          <p:cNvSpPr/>
          <p:nvPr/>
        </p:nvSpPr>
        <p:spPr>
          <a:xfrm>
            <a:off x="6727029" y="5715099"/>
            <a:ext cx="3062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Библия </a:t>
            </a:r>
            <a:r>
              <a:rPr lang="ru-RU" sz="1400" b="1" dirty="0" err="1">
                <a:latin typeface="Times New Roman" panose="02020603050405020304" pitchFamily="18" charset="0"/>
                <a:ea typeface="Arial Unicode MS" panose="020B0604020202020204" pitchFamily="34" charset="-128"/>
              </a:rPr>
              <a:t>Ковердейла</a:t>
            </a: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. Марбург, 1535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457977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87186" y="515155"/>
            <a:ext cx="4389061" cy="56667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Иллюстрации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52281" y="515155"/>
            <a:ext cx="4739426" cy="47651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источники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444241" y="991673"/>
            <a:ext cx="4409628" cy="4836560"/>
          </a:xfrm>
        </p:spPr>
        <p:txBody>
          <a:bodyPr>
            <a:normAutofit fontScale="85000" lnSpcReduction="20000"/>
          </a:bodyPr>
          <a:lstStyle/>
          <a:p>
            <a:r>
              <a:rPr lang="ru-RU" sz="1200" u="sng" dirty="0">
                <a:hlinkClick r:id="rId2"/>
              </a:rPr>
              <a:t>Исаева Е. А. Интегрированный курс «Литература (русская и зарубежная)»: </a:t>
            </a:r>
            <a:r>
              <a:rPr lang="ru-RU" sz="1200" u="sng" dirty="0" err="1">
                <a:hlinkClick r:id="rId2"/>
              </a:rPr>
              <a:t>учебн</a:t>
            </a:r>
            <a:r>
              <a:rPr lang="ru-RU" sz="1200" u="sng" dirty="0">
                <a:hlinkClick r:id="rId2"/>
              </a:rPr>
              <a:t>. для 9 </a:t>
            </a:r>
            <a:r>
              <a:rPr lang="ru-RU" sz="1200" u="sng" dirty="0" err="1">
                <a:hlinkClick r:id="rId2"/>
              </a:rPr>
              <a:t>кл</a:t>
            </a:r>
            <a:r>
              <a:rPr lang="ru-RU" sz="1200" u="sng" dirty="0">
                <a:hlinkClick r:id="rId2"/>
              </a:rPr>
              <a:t>. </a:t>
            </a:r>
            <a:r>
              <a:rPr lang="ru-RU" sz="1200" u="sng" dirty="0" err="1">
                <a:hlinkClick r:id="rId2"/>
              </a:rPr>
              <a:t>общеобоазоват</a:t>
            </a:r>
            <a:r>
              <a:rPr lang="ru-RU" sz="1200" u="sng" dirty="0">
                <a:hlinkClick r:id="rId2"/>
              </a:rPr>
              <a:t>. </a:t>
            </a:r>
            <a:r>
              <a:rPr lang="ru-RU" sz="1200" u="sng" dirty="0" err="1">
                <a:hlinkClick r:id="rId2"/>
              </a:rPr>
              <a:t>учебн</a:t>
            </a:r>
            <a:r>
              <a:rPr lang="ru-RU" sz="1200" u="sng" dirty="0">
                <a:hlinkClick r:id="rId2"/>
              </a:rPr>
              <a:t>. заведений с обучением на рус. яз. / Е.А. Исаева, Ж.В. Клименко, О.К. </a:t>
            </a:r>
            <a:r>
              <a:rPr lang="ru-RU" sz="1200" u="sng" dirty="0" err="1">
                <a:hlinkClick r:id="rId2"/>
              </a:rPr>
              <a:t>Быцько</a:t>
            </a:r>
            <a:r>
              <a:rPr lang="ru-RU" sz="1200" u="sng" dirty="0">
                <a:hlinkClick r:id="rId2"/>
              </a:rPr>
              <a:t>, А.О. Мельник. – Киев: УОИЦ «Орион», 2017.</a:t>
            </a:r>
          </a:p>
          <a:p>
            <a:r>
              <a:rPr lang="ru-RU" sz="1200" u="sng" dirty="0">
                <a:hlinkClick r:id="rId3"/>
              </a:rPr>
              <a:t>http://blinok.com/istoriya-sozdaniya-biblii.php</a:t>
            </a:r>
            <a:endParaRPr lang="ru-RU" sz="1200" dirty="0"/>
          </a:p>
          <a:p>
            <a:r>
              <a:rPr lang="ru-RU" sz="1200" u="sng" dirty="0">
                <a:hlinkClick r:id="rId4"/>
              </a:rPr>
              <a:t>https://russia-church.com/bibliya-istoriya-struktura-znachenie/</a:t>
            </a:r>
            <a:endParaRPr lang="ru-RU" sz="1200" dirty="0"/>
          </a:p>
          <a:p>
            <a:r>
              <a:rPr lang="ru-RU" sz="1200" u="sng" dirty="0">
                <a:hlinkClick r:id="rId5"/>
              </a:rPr>
              <a:t>https://ru.wikipedia.org/wiki/%D0%94%D0%B5%D1%81%D1%8F%D1%82%D1%8C_%D0%B7%D0%B0%D0%BF%D0%BE%D0%B2%D0%B5%D0%B4%D0%B5%D0%B9</a:t>
            </a:r>
            <a:endParaRPr lang="ru-RU" sz="1200" dirty="0"/>
          </a:p>
          <a:p>
            <a:r>
              <a:rPr lang="en-US" sz="1100" dirty="0">
                <a:hlinkClick r:id="rId6"/>
              </a:rPr>
              <a:t>https://www.pravenc.ru/text/209473.html</a:t>
            </a:r>
            <a:endParaRPr lang="ru-RU" sz="1200" dirty="0" smtClean="0">
              <a:hlinkClick r:id="rId7"/>
            </a:endParaRPr>
          </a:p>
          <a:p>
            <a:r>
              <a:rPr lang="ru-RU" sz="1200" dirty="0" smtClean="0">
                <a:hlinkClick r:id="rId7"/>
              </a:rPr>
              <a:t>Фон раскрытая книга</a:t>
            </a:r>
            <a:endParaRPr lang="ru-RU" sz="1200" dirty="0" smtClean="0"/>
          </a:p>
          <a:p>
            <a:r>
              <a:rPr lang="ru-RU" sz="1200" u="sng" dirty="0">
                <a:hlinkClick r:id="rId8"/>
              </a:rPr>
              <a:t>https://i1.rozetka.ua/goods/1462286/7294634_images_1462286788.jpg</a:t>
            </a:r>
            <a:endParaRPr lang="ru-RU" sz="1200" dirty="0"/>
          </a:p>
          <a:p>
            <a:r>
              <a:rPr lang="ru-RU" sz="1200" u="sng" dirty="0">
                <a:hlinkClick r:id="rId9"/>
              </a:rPr>
              <a:t>https://encrypted-tbn0.gstatic.com/images?q=tbn%3AANd9GcQULnCQwf7z4oq3S9SlpGU0iFVC-Seimyrd7g&amp;usqp=CAU</a:t>
            </a:r>
            <a:endParaRPr lang="ru-RU" sz="1200" dirty="0"/>
          </a:p>
          <a:p>
            <a:r>
              <a:rPr lang="ru-RU" sz="1200" dirty="0"/>
              <a:t>https://buyabook.ru/wa-data/public/shop/products/47/75/7547/images/8910/8910.970.jpg</a:t>
            </a:r>
          </a:p>
          <a:p>
            <a:r>
              <a:rPr lang="ru-RU" sz="1200" u="sng" dirty="0">
                <a:hlinkClick r:id="rId10"/>
              </a:rPr>
              <a:t>https://upload.wikimedia.org/wikipedia/commons/4/47/Philippe_de_Champaigne_-_Moses_with_the_Ten_Commandments_-_WGA04717.jpg</a:t>
            </a:r>
            <a:endParaRPr lang="ru-RU" sz="1200" dirty="0"/>
          </a:p>
          <a:p>
            <a:r>
              <a:rPr lang="ru-RU" sz="1200" u="sng" dirty="0">
                <a:hlinkClick r:id="rId11"/>
              </a:rPr>
              <a:t>https://</a:t>
            </a:r>
            <a:r>
              <a:rPr lang="ru-RU" sz="1200" u="sng" dirty="0" smtClean="0">
                <a:hlinkClick r:id="rId11"/>
              </a:rPr>
              <a:t>upload.wikimedia.org/wikipedia/commons/thumb/a/ad/Chludov_david.jpg/300px-Chludov_david.jpg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200" dirty="0">
                <a:hlinkClick r:id="rId12"/>
              </a:rPr>
              <a:t>https://ru.wikipedia.org/wiki/%</a:t>
            </a:r>
            <a:r>
              <a:rPr lang="en-US" sz="1200" dirty="0" smtClean="0">
                <a:hlinkClick r:id="rId12"/>
              </a:rPr>
              <a:t>D0%95%D0%B2%D0%B0%D0%BD%D0%B3%D0%B5%D0%BB%D0%B8%D0%B5</a:t>
            </a:r>
            <a:endParaRPr lang="ru-RU" sz="1200" dirty="0" smtClean="0"/>
          </a:p>
          <a:p>
            <a:r>
              <a:rPr lang="ru-RU" sz="1100" u="sng" dirty="0">
                <a:hlinkClick r:id="rId13"/>
              </a:rPr>
              <a:t>http://xn--80aafmobogcdpoqqqb7b3mfg.xn--p1ai/page/deyaniya-svyatyh-apostolov</a:t>
            </a:r>
            <a:endParaRPr lang="ru-RU" sz="1100" dirty="0"/>
          </a:p>
          <a:p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6387186" y="991671"/>
            <a:ext cx="4389061" cy="4340181"/>
          </a:xfrm>
        </p:spPr>
        <p:txBody>
          <a:bodyPr>
            <a:normAutofit fontScale="92500"/>
          </a:bodyPr>
          <a:lstStyle/>
          <a:p>
            <a:r>
              <a:rPr lang="en-US" sz="1000" dirty="0">
                <a:hlinkClick r:id="rId14"/>
              </a:rPr>
              <a:t>https://</a:t>
            </a:r>
            <a:r>
              <a:rPr lang="en-US" sz="1000" dirty="0" smtClean="0">
                <a:hlinkClick r:id="rId14"/>
              </a:rPr>
              <a:t>itmir.org/spirit/wp-content/uploads/2016/11/Bible.jpg</a:t>
            </a:r>
            <a:endParaRPr lang="ru-RU" sz="1000" dirty="0" smtClean="0"/>
          </a:p>
          <a:p>
            <a:r>
              <a:rPr lang="ru-RU" sz="1000" u="sng" dirty="0">
                <a:hlinkClick r:id="rId15"/>
              </a:rPr>
              <a:t>https://ds04.infourok.ru/uploads/ex/0a70/000b1a77-71827730/hello_html_m3beb7e62.jpg</a:t>
            </a:r>
            <a:endParaRPr lang="ru-RU" sz="1000" dirty="0"/>
          </a:p>
          <a:p>
            <a:r>
              <a:rPr lang="ru-RU" sz="1000" u="sng" dirty="0">
                <a:hlinkClick r:id="rId16"/>
              </a:rPr>
              <a:t>https://cs8.pikabu.ru/post_img/big/2017/07/31/0/1501451943147236716.jpg</a:t>
            </a:r>
            <a:endParaRPr lang="ru-RU" sz="1000" dirty="0"/>
          </a:p>
          <a:p>
            <a:r>
              <a:rPr lang="ru-RU" sz="1000" u="sng" dirty="0">
                <a:hlinkClick r:id="rId17"/>
              </a:rPr>
              <a:t>https://история-вещей.рф/wp-content/uploads/2015/05/istorija-biblii-3.jpg</a:t>
            </a:r>
            <a:endParaRPr lang="ru-RU" sz="1000" dirty="0"/>
          </a:p>
          <a:p>
            <a:r>
              <a:rPr lang="ru-RU" sz="1000" u="sng" dirty="0">
                <a:hlinkClick r:id="rId18"/>
              </a:rPr>
              <a:t>https://lh3.googleusercontent.com/proxy/OSGTM7FEdz9Py5p0cFWBzzT8TgxVaqzQW22KjIQOdTW1oWh7nYV_Lrt6f1oK7DZvaXZN9VulwYO6TxOURYhB92iL8DPm</a:t>
            </a:r>
            <a:endParaRPr lang="ru-RU" sz="1000" dirty="0"/>
          </a:p>
          <a:p>
            <a:r>
              <a:rPr lang="ru-RU" sz="1000" dirty="0"/>
              <a:t>https://lh3.googleusercontent.com/proxy/lrZ5qmTXEugvoAJmA14SpZ4ZyCZnZa7rhe9xpElv11FR-aPonxPGekF_bkRVClxmusavowrq_q9q5QVyANEboMV1fpAXjMI</a:t>
            </a:r>
          </a:p>
          <a:p>
            <a:r>
              <a:rPr lang="ru-RU" sz="1000" dirty="0">
                <a:hlinkClick r:id="rId19"/>
              </a:rPr>
              <a:t>https://</a:t>
            </a:r>
            <a:r>
              <a:rPr lang="ru-RU" sz="1000" dirty="0" smtClean="0">
                <a:hlinkClick r:id="rId19"/>
              </a:rPr>
              <a:t>content.wdl.org/11363/service/thumbnail/1431370023/1024x1024/1/8.jpg</a:t>
            </a:r>
            <a:endParaRPr lang="ru-RU" sz="1000" dirty="0" smtClean="0"/>
          </a:p>
          <a:p>
            <a:r>
              <a:rPr lang="ru-RU" sz="1000" u="sng" dirty="0">
                <a:hlinkClick r:id="rId20"/>
              </a:rPr>
              <a:t>https://content.wdl.org/11363/service/thumbnail/1431370023/1024x1024/1/18.jpg</a:t>
            </a:r>
            <a:endParaRPr lang="ru-RU" sz="1000" dirty="0"/>
          </a:p>
          <a:p>
            <a:r>
              <a:rPr lang="ru-RU" sz="1000" u="sng" dirty="0">
                <a:hlinkClick r:id="rId21"/>
              </a:rPr>
              <a:t>https://lh3.googleusercontent.com/proxy/WFWuBMGwW-mODacAn2VlGZMvd-PFPdxNZrdwLD0Gmo576xZwBz4w69OxbBPD0DzBPlA2ISM_sA</a:t>
            </a:r>
            <a:endParaRPr lang="ru-RU" sz="1000" dirty="0"/>
          </a:p>
          <a:p>
            <a:r>
              <a:rPr lang="ru-RU" sz="1000" u="sng" dirty="0">
                <a:hlinkClick r:id="rId22"/>
              </a:rPr>
              <a:t>https://www.facsimile-editions.com/shared/images/kb/kb-bookbanner-ru.jpg</a:t>
            </a:r>
            <a:endParaRPr lang="ru-RU" sz="1000" dirty="0"/>
          </a:p>
          <a:p>
            <a:r>
              <a:rPr lang="ru-RU" sz="1000" dirty="0"/>
              <a:t>https://</a:t>
            </a:r>
            <a:r>
              <a:rPr lang="ru-RU" sz="1000" dirty="0" smtClean="0"/>
              <a:t>s0.drugiegoroda.ru/2/197/19720-Ptoleme_2_by_Jean-Baptiste_de_Champaigne-940x310.jpg</a:t>
            </a:r>
            <a:endParaRPr lang="ru-RU" sz="10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387186" y="5125793"/>
            <a:ext cx="4650008" cy="978794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Автор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шаблона: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Полшкова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В. В., педагог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дополнительного образования МАОУ ДО ЦРТДИЮ Каменского района Пензенской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области</a:t>
            </a:r>
          </a:p>
          <a:p>
            <a:pPr marL="0" indent="0" algn="ctr">
              <a:buNone/>
            </a:pP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4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435695" y="457201"/>
            <a:ext cx="4460903" cy="61174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 Книг</a:t>
            </a:r>
            <a:endParaRPr lang="ru-RU" sz="4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1287886" y="1068946"/>
            <a:ext cx="4700789" cy="4800042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800" b="1" dirty="0" smtClean="0"/>
              <a:t>(от</a:t>
            </a:r>
            <a:r>
              <a:rPr lang="ru-RU" sz="2800" b="1" dirty="0"/>
              <a:t> </a:t>
            </a:r>
            <a:r>
              <a:rPr lang="ru-RU" sz="2800" b="1" dirty="0" smtClean="0"/>
              <a:t>греч.  </a:t>
            </a:r>
            <a:r>
              <a:rPr lang="ru-RU" sz="2800" b="1" dirty="0"/>
              <a:t> </a:t>
            </a:r>
            <a:r>
              <a:rPr lang="el-GR" sz="2800" b="1" dirty="0"/>
              <a:t>βιβλίον</a:t>
            </a:r>
            <a:r>
              <a:rPr lang="ru-RU" sz="2800" b="1" dirty="0"/>
              <a:t> </a:t>
            </a:r>
            <a:r>
              <a:rPr lang="ru-RU" sz="2800" b="1" dirty="0" smtClean="0"/>
              <a:t>— «</a:t>
            </a:r>
            <a:r>
              <a:rPr lang="ru-RU" sz="2800" b="1" dirty="0"/>
              <a:t>книга</a:t>
            </a:r>
            <a:r>
              <a:rPr lang="ru-RU" sz="2800" b="1" dirty="0" smtClean="0"/>
              <a:t>»; от</a:t>
            </a:r>
            <a:r>
              <a:rPr lang="ru-RU" sz="2800" b="1" dirty="0"/>
              <a:t> греч. </a:t>
            </a:r>
            <a:r>
              <a:rPr lang="el-GR" sz="2800" b="1" dirty="0"/>
              <a:t>βύβλος</a:t>
            </a:r>
            <a:r>
              <a:rPr lang="ru-RU" sz="2800" b="1" dirty="0"/>
              <a:t> — «папирус»; от </a:t>
            </a:r>
            <a:r>
              <a:rPr lang="ru-RU" sz="2800" b="1" dirty="0" smtClean="0"/>
              <a:t>названия древнего</a:t>
            </a:r>
            <a:r>
              <a:rPr lang="ru-RU" sz="2800" b="1" dirty="0"/>
              <a:t> </a:t>
            </a:r>
            <a:r>
              <a:rPr lang="ru-RU" sz="2800" b="1" dirty="0" smtClean="0"/>
              <a:t>финикийского</a:t>
            </a:r>
            <a:r>
              <a:rPr lang="ru-RU" sz="2800" b="1" dirty="0"/>
              <a:t> города 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</a:t>
            </a:r>
            <a:r>
              <a:rPr lang="ru-RU" sz="2800" b="1" dirty="0" smtClean="0"/>
              <a:t>)</a:t>
            </a:r>
            <a:r>
              <a:rPr lang="ru-RU" sz="2800" b="1" dirty="0"/>
              <a:t> </a:t>
            </a:r>
            <a:r>
              <a:rPr lang="ru-RU" sz="2800" b="1" dirty="0" smtClean="0"/>
              <a:t>— собрание священных текстов иудаизма и</a:t>
            </a:r>
            <a:r>
              <a:rPr lang="ru-RU" sz="2800" b="1" dirty="0"/>
              <a:t> </a:t>
            </a:r>
            <a:r>
              <a:rPr lang="ru-RU" sz="2800" b="1" dirty="0" smtClean="0"/>
              <a:t>христианства, составляющих</a:t>
            </a:r>
            <a:r>
              <a:rPr lang="ru-RU" sz="2800" b="1" dirty="0"/>
              <a:t> </a:t>
            </a:r>
            <a:r>
              <a:rPr lang="ru-RU" sz="2800" b="1" dirty="0" smtClean="0"/>
              <a:t>Священное </a:t>
            </a:r>
            <a:r>
              <a:rPr lang="ru-RU" sz="2800" b="1" dirty="0"/>
              <a:t>Писание в этих </a:t>
            </a:r>
            <a:r>
              <a:rPr lang="ru-RU" sz="2800" b="1" dirty="0" smtClean="0"/>
              <a:t>религиях.</a:t>
            </a:r>
            <a:endParaRPr lang="ru-RU" sz="2800" b="1" dirty="0"/>
          </a:p>
        </p:txBody>
      </p:sp>
      <p:pic>
        <p:nvPicPr>
          <p:cNvPr id="18" name="Объект 17" descr="Урок-презентация по теме &quot;Мастера печатных дел&quot; 4 класс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9" t="4914" b="1568"/>
          <a:stretch/>
        </p:blipFill>
        <p:spPr bwMode="auto">
          <a:xfrm>
            <a:off x="6452315" y="631065"/>
            <a:ext cx="4327301" cy="5151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336405" y="798490"/>
            <a:ext cx="4713667" cy="490685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Библия </a:t>
            </a:r>
            <a:r>
              <a:rPr lang="ru-RU" b="1" dirty="0" smtClean="0"/>
              <a:t>создавалась на Ближнем Востоке и в Средиземноморье в течение длительного исторического периода.</a:t>
            </a:r>
          </a:p>
          <a:p>
            <a:r>
              <a:rPr lang="ru-RU" b="1" dirty="0"/>
              <a:t>К</a:t>
            </a:r>
            <a:r>
              <a:rPr lang="ru-RU" b="1" dirty="0" smtClean="0"/>
              <a:t>ниги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Ветхого Завета </a:t>
            </a:r>
            <a:r>
              <a:rPr lang="ru-RU" b="1" dirty="0"/>
              <a:t>были созданы с </a:t>
            </a:r>
            <a:r>
              <a:rPr lang="en-US" b="1" dirty="0" smtClean="0"/>
              <a:t>XIII</a:t>
            </a:r>
            <a:r>
              <a:rPr lang="ru-RU" b="1" dirty="0" smtClean="0"/>
              <a:t> </a:t>
            </a:r>
            <a:r>
              <a:rPr lang="ru-RU" b="1" dirty="0"/>
              <a:t>по </a:t>
            </a:r>
            <a:r>
              <a:rPr lang="en-US" b="1" dirty="0" smtClean="0"/>
              <a:t>I</a:t>
            </a:r>
            <a:r>
              <a:rPr lang="ru-RU" b="1" dirty="0" smtClean="0"/>
              <a:t> </a:t>
            </a:r>
            <a:r>
              <a:rPr lang="ru-RU" b="1" dirty="0"/>
              <a:t>век до н.э.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Завет </a:t>
            </a:r>
            <a:r>
              <a:rPr lang="ru-RU" b="1" dirty="0"/>
              <a:t>написан в </a:t>
            </a:r>
            <a:r>
              <a:rPr lang="ru-RU" b="1" dirty="0" smtClean="0"/>
              <a:t>период </a:t>
            </a:r>
            <a:r>
              <a:rPr lang="ru-RU" b="1" dirty="0"/>
              <a:t>с 57 по 96 г. до </a:t>
            </a:r>
            <a:r>
              <a:rPr lang="ru-RU" b="1" dirty="0" err="1"/>
              <a:t>Р.Хр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8" name="Объект 7" descr="Нашли старую библию, возможный ее возраст 200 лет | Пикабу"/>
          <p:cNvPicPr>
            <a:picLocks noGrp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/>
          <a:stretch/>
        </p:blipFill>
        <p:spPr bwMode="auto">
          <a:xfrm>
            <a:off x="2487238" y="683828"/>
            <a:ext cx="3175000" cy="2163763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9" name="Рисунок 8" descr="История Библии — История вещей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9110" r="-508" b="3381"/>
          <a:stretch/>
        </p:blipFill>
        <p:spPr bwMode="auto">
          <a:xfrm rot="21369925">
            <a:off x="1563585" y="1635978"/>
            <a:ext cx="2977984" cy="1815707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/>
          </a:sp3d>
        </p:spPr>
      </p:pic>
      <p:pic>
        <p:nvPicPr>
          <p:cNvPr id="10" name="Рисунок 9" descr="В Британии выставлена на аукцион «Библия грешников» - Рублев ..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57">
            <a:off x="2842554" y="3018564"/>
            <a:ext cx="3013743" cy="1926419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11" name="Рисунок 10" descr="Острожская Библия - первая Библия на церковнославянском языке ..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7512" r="3285" b="3549"/>
          <a:stretch/>
        </p:blipFill>
        <p:spPr bwMode="auto">
          <a:xfrm rot="21421449">
            <a:off x="1620073" y="3944185"/>
            <a:ext cx="2654271" cy="1860127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33442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ептуагинта. Религии — Путеводитель по Израилю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524" y="707377"/>
            <a:ext cx="9001304" cy="29527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half" idx="4294967295"/>
          </p:nvPr>
        </p:nvSpPr>
        <p:spPr>
          <a:xfrm>
            <a:off x="1287887" y="3825025"/>
            <a:ext cx="9775065" cy="204555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В 277 году до н.э. 70 учёных поселились на острове </a:t>
            </a:r>
            <a:r>
              <a:rPr lang="ru-RU" b="1" dirty="0" err="1"/>
              <a:t>Фарос</a:t>
            </a:r>
            <a:r>
              <a:rPr lang="ru-RU" b="1" dirty="0"/>
              <a:t> и 72 дня переводили с древне - еврейского на греческий язык Ветхий </a:t>
            </a:r>
            <a:r>
              <a:rPr lang="ru-RU" b="1" dirty="0" smtClean="0"/>
              <a:t>Завет.</a:t>
            </a:r>
          </a:p>
          <a:p>
            <a:r>
              <a:rPr lang="ru-RU" b="1" dirty="0" smtClean="0"/>
              <a:t>Перевод </a:t>
            </a:r>
            <a:r>
              <a:rPr lang="ru-RU" b="1" dirty="0"/>
              <a:t>был назван 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Септуагинтой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dirty="0"/>
              <a:t>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/>
              <a:t>означал "70". Были собраны и использованы древние источники. Это позволило многим, кто не знал еврейского языка, узнать Библию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6667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95" y="360608"/>
            <a:ext cx="4460903" cy="1210615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Наиболее древними являются книги еврейской Библии, или Танаха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287887" y="1571223"/>
            <a:ext cx="4608711" cy="429776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Танах </a:t>
            </a:r>
            <a:r>
              <a:rPr lang="ru-RU" sz="2000" b="1" dirty="0"/>
              <a:t>представляет собой собрание книг, написанных </a:t>
            </a:r>
            <a:r>
              <a:rPr lang="ru-RU" sz="2000" b="1" dirty="0" smtClean="0"/>
              <a:t>в течение 1200 лет на</a:t>
            </a:r>
            <a:r>
              <a:rPr lang="ru-RU" sz="2000" b="1" dirty="0"/>
              <a:t> </a:t>
            </a:r>
            <a:r>
              <a:rPr lang="ru-RU" sz="2000" b="1" dirty="0" smtClean="0"/>
              <a:t>древнееврейском и частично на арамейском</a:t>
            </a:r>
            <a:r>
              <a:rPr lang="ru-RU" sz="2000" b="1" dirty="0"/>
              <a:t> </a:t>
            </a:r>
            <a:r>
              <a:rPr lang="ru-RU" sz="2000" b="1" dirty="0" smtClean="0"/>
              <a:t>языках </a:t>
            </a:r>
            <a:r>
              <a:rPr lang="ru-RU" sz="2000" b="1" dirty="0"/>
              <a:t>с XIII по II </a:t>
            </a:r>
            <a:r>
              <a:rPr lang="ru-RU" sz="2000" b="1" dirty="0" smtClean="0"/>
              <a:t>века до</a:t>
            </a:r>
            <a:r>
              <a:rPr lang="ru-RU" sz="2000" b="1" dirty="0"/>
              <a:t> </a:t>
            </a:r>
            <a:r>
              <a:rPr lang="ru-RU" sz="2000" b="1" dirty="0" smtClean="0"/>
              <a:t>н.э.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Танах </a:t>
            </a:r>
            <a:r>
              <a:rPr lang="ru-RU" sz="2000" b="1" dirty="0"/>
              <a:t>состоит из 39 книг, по первоначальной еврейской традиции — из 22 (по числу букв еврейского алфавита) или из 24 (по числу букв греческого алфавита). Все книги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Танаха </a:t>
            </a:r>
            <a:r>
              <a:rPr lang="ru-RU" sz="2000" b="1" dirty="0" err="1" smtClean="0"/>
              <a:t>разделяютс</a:t>
            </a:r>
            <a:r>
              <a:rPr lang="ru-RU" sz="2000" b="1" dirty="0" smtClean="0"/>
              <a:t> </a:t>
            </a:r>
            <a:r>
              <a:rPr lang="ru-RU" sz="2000" b="1" dirty="0"/>
              <a:t>на три отдела: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Тора </a:t>
            </a:r>
            <a:r>
              <a:rPr lang="ru-RU" sz="2000" b="1" dirty="0"/>
              <a:t>(Закон),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Невиим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/>
              <a:t>(Пророки),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Ктувим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/>
              <a:t>(</a:t>
            </a:r>
            <a:r>
              <a:rPr lang="ru-RU" sz="2000" b="1" dirty="0" smtClean="0"/>
              <a:t>Писания).</a:t>
            </a:r>
            <a:endParaRPr lang="ru-RU" sz="2000" b="1" dirty="0"/>
          </a:p>
        </p:txBody>
      </p:sp>
      <p:pic>
        <p:nvPicPr>
          <p:cNvPr id="8" name="Объект 7" descr="https://content.wdl.org/11363/service/thumbnail/1431370023/1024x1024/1/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1" t="5130" r="7735" b="5787"/>
          <a:stretch/>
        </p:blipFill>
        <p:spPr bwMode="auto">
          <a:xfrm>
            <a:off x="7070500" y="76291"/>
            <a:ext cx="3580327" cy="2238707"/>
          </a:xfrm>
          <a:prstGeom prst="rect">
            <a:avLst/>
          </a:prstGeom>
          <a:noFill/>
          <a:ln>
            <a:noFill/>
          </a:ln>
          <a:scene3d>
            <a:camera prst="perspectiveRelaxed"/>
            <a:lightRig rig="threePt" dir="t"/>
          </a:scene3d>
          <a:sp3d>
            <a:bevelT/>
          </a:sp3d>
        </p:spPr>
      </p:pic>
      <p:pic>
        <p:nvPicPr>
          <p:cNvPr id="9" name="Рисунок 8" descr="https://content.wdl.org/11363/service/thumbnail/1431370023/1024x1024/1/18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8" t="4927" r="6100" b="7273"/>
          <a:stretch/>
        </p:blipFill>
        <p:spPr bwMode="auto">
          <a:xfrm>
            <a:off x="6542466" y="990225"/>
            <a:ext cx="3039414" cy="1975486"/>
          </a:xfrm>
          <a:prstGeom prst="rect">
            <a:avLst/>
          </a:prstGeom>
          <a:noFill/>
          <a:ln>
            <a:noFill/>
          </a:ln>
          <a:scene3d>
            <a:camera prst="perspectiveRelaxed"/>
            <a:lightRig rig="threePt" dir="t"/>
          </a:scene3d>
          <a:sp3d>
            <a:bevelT/>
          </a:sp3d>
        </p:spPr>
      </p:pic>
      <p:pic>
        <p:nvPicPr>
          <p:cNvPr id="3074" name="Picture 2" descr="Экземпляр Танаха из средневековой Испании / sothebys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9" r="6283"/>
          <a:stretch/>
        </p:blipFill>
        <p:spPr bwMode="auto">
          <a:xfrm>
            <a:off x="7044743" y="2238736"/>
            <a:ext cx="3606084" cy="1606475"/>
          </a:xfrm>
          <a:prstGeom prst="rect">
            <a:avLst/>
          </a:prstGeom>
          <a:noFill/>
          <a:scene3d>
            <a:camera prst="perspectiveAbove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Ветхий Завет - Танах. Толкование книг Ветхого Завтеа (Танаха)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" t="5685" r="2986"/>
          <a:stretch/>
        </p:blipFill>
        <p:spPr bwMode="auto">
          <a:xfrm>
            <a:off x="6540539" y="2913616"/>
            <a:ext cx="3400023" cy="2314324"/>
          </a:xfrm>
          <a:prstGeom prst="rect">
            <a:avLst/>
          </a:prstGeom>
          <a:noFill/>
          <a:ln>
            <a:noFill/>
          </a:ln>
          <a:scene3d>
            <a:camera prst="perspectiveRelaxed"/>
            <a:lightRig rig="threePt" dir="t"/>
          </a:scene3d>
          <a:sp3d>
            <a:bevelT/>
          </a:sp3d>
        </p:spPr>
      </p:pic>
      <p:pic>
        <p:nvPicPr>
          <p:cNvPr id="12" name="Рисунок 11" descr="Facsimile Editions - Библия Кенникотта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1111" y="4070778"/>
            <a:ext cx="3232596" cy="2015715"/>
          </a:xfrm>
          <a:prstGeom prst="rect">
            <a:avLst/>
          </a:prstGeom>
          <a:noFill/>
          <a:ln>
            <a:noFill/>
          </a:ln>
          <a:scene3d>
            <a:camera prst="perspectiveRelaxed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90660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132" y="365125"/>
            <a:ext cx="4546243" cy="1322005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Библия разделена на две части: Ветхий (старый) Завет и Новый Завет (Евангелие–«благая весть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»)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59132" y="1687131"/>
            <a:ext cx="4739426" cy="4124417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Книги</a:t>
            </a:r>
            <a:r>
              <a:rPr lang="ru-RU" sz="2200" b="1" dirty="0" smtClean="0"/>
              <a:t>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Ветхого Завета </a:t>
            </a:r>
            <a:r>
              <a:rPr lang="ru-RU" sz="2200" b="1" dirty="0"/>
              <a:t>были написаны </a:t>
            </a:r>
            <a:r>
              <a:rPr lang="ru-RU" sz="2200" b="1" dirty="0" smtClean="0"/>
              <a:t>на древнееврейском языке</a:t>
            </a:r>
            <a:r>
              <a:rPr lang="ru-RU" sz="2200" b="1" dirty="0"/>
              <a:t>, финикийским алфавитом, заглавными согласными буквами, выражающими сущность </a:t>
            </a:r>
            <a:r>
              <a:rPr lang="ru-RU" sz="2200" b="1" dirty="0" smtClean="0"/>
              <a:t>слова.</a:t>
            </a:r>
          </a:p>
          <a:p>
            <a:r>
              <a:rPr lang="ru-RU" sz="2200" b="1" dirty="0" smtClean="0"/>
              <a:t>Книги </a:t>
            </a:r>
            <a:r>
              <a:rPr lang="ru-RU" sz="2200" b="1" dirty="0"/>
              <a:t>были написаны на свитках из выделанной </a:t>
            </a:r>
            <a:r>
              <a:rPr lang="ru-RU" sz="2200" b="1" dirty="0" smtClean="0"/>
              <a:t>кожи при помощи заостренного</a:t>
            </a:r>
            <a:r>
              <a:rPr lang="ru-RU" sz="2200" b="1" dirty="0"/>
              <a:t> </a:t>
            </a:r>
            <a:r>
              <a:rPr lang="ru-RU" sz="2200" b="1" dirty="0" smtClean="0"/>
              <a:t>тростника</a:t>
            </a:r>
            <a:r>
              <a:rPr lang="ru-RU" sz="2200" b="1" dirty="0"/>
              <a:t> и </a:t>
            </a:r>
            <a:r>
              <a:rPr lang="ru-RU" sz="2200" b="1" dirty="0" smtClean="0"/>
              <a:t>чернил. Слова </a:t>
            </a:r>
            <a:r>
              <a:rPr lang="ru-RU" sz="2200" b="1" dirty="0"/>
              <a:t>не всегда отделялись друг от </a:t>
            </a:r>
            <a:r>
              <a:rPr lang="ru-RU" sz="2200" b="1" dirty="0" smtClean="0"/>
              <a:t>друга, не </a:t>
            </a:r>
            <a:r>
              <a:rPr lang="ru-RU" sz="2200" b="1" dirty="0"/>
              <a:t>было глав и </a:t>
            </a:r>
            <a:r>
              <a:rPr lang="ru-RU" sz="2200" b="1" dirty="0" smtClean="0"/>
              <a:t>стихов.</a:t>
            </a:r>
          </a:p>
        </p:txBody>
      </p:sp>
      <p:pic>
        <p:nvPicPr>
          <p:cNvPr id="8" name="Объект 7" descr="Книга Библейская история. Ветхий Завет. Новый Завет. Комплект из 2 ..."/>
          <p:cNvPicPr>
            <a:picLocks noGrp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t="2135" r="17921"/>
          <a:stretch/>
        </p:blipFill>
        <p:spPr bwMode="auto">
          <a:xfrm>
            <a:off x="1648496" y="631065"/>
            <a:ext cx="4069724" cy="518048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Рисунок 8" descr="Детская Библия: Ветхий завет - Иосиф толкует сны фараону, Иосиф ..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36" y="3531705"/>
            <a:ext cx="1403797" cy="1702462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/>
          </a:sp3d>
        </p:spPr>
      </p:pic>
      <p:pic>
        <p:nvPicPr>
          <p:cNvPr id="10" name="Рисунок 9" descr="Иосиф (сын Иакова) - Wikiwa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39" y="4755048"/>
            <a:ext cx="1461752" cy="1604200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/>
          </a:sp3d>
        </p:spPr>
      </p:pic>
      <p:pic>
        <p:nvPicPr>
          <p:cNvPr id="11" name="Рисунок 10" descr="Иосиф открывается братьям / Детская Библия Онлайн | Библия Онлайн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90" y="5022761"/>
            <a:ext cx="1583388" cy="1557696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/>
          </a:sp3d>
        </p:spPr>
      </p:pic>
      <p:pic>
        <p:nvPicPr>
          <p:cNvPr id="12" name="Рисунок 11" descr="Встреча Иосифа с отцом / Детская Библия Онлайн | Библия Онлайн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34" y="4572000"/>
            <a:ext cx="1604788" cy="1787248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38437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19707" y="457200"/>
            <a:ext cx="4376891" cy="1487510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Библия разделена на две части: Ветхий (старый) Завет и Новый Завет (Евангелие–«благая весть»)</a:t>
            </a: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287887" y="2137892"/>
            <a:ext cx="4739426" cy="373109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Все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книги Нового Завета </a:t>
            </a:r>
            <a:r>
              <a:rPr lang="ru-RU" sz="2400" b="1" dirty="0"/>
              <a:t>были написаны на древнегреческом языке.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В </a:t>
            </a:r>
            <a:r>
              <a:rPr lang="ru-RU" sz="2400" b="1" dirty="0" smtClean="0"/>
              <a:t>1228 году архиепископ Стефан </a:t>
            </a:r>
            <a:r>
              <a:rPr lang="ru-RU" sz="2400" b="1" dirty="0" err="1"/>
              <a:t>Ленгтон</a:t>
            </a:r>
            <a:r>
              <a:rPr lang="ru-RU" sz="2400" b="1" dirty="0"/>
              <a:t> </a:t>
            </a:r>
            <a:r>
              <a:rPr lang="ru-RU" sz="2400" b="1" dirty="0" smtClean="0"/>
              <a:t>создал систему глав</a:t>
            </a:r>
            <a:r>
              <a:rPr lang="ru-RU" sz="2400" b="1" dirty="0"/>
              <a:t>, </a:t>
            </a:r>
            <a:r>
              <a:rPr lang="ru-RU" sz="2400" b="1" dirty="0" smtClean="0"/>
              <a:t>а в 1551 году, парижский </a:t>
            </a:r>
            <a:r>
              <a:rPr lang="ru-RU" sz="2400" b="1" dirty="0"/>
              <a:t>издатель </a:t>
            </a:r>
            <a:r>
              <a:rPr lang="ru-RU" sz="2400" b="1" dirty="0" smtClean="0"/>
              <a:t>Библии Роберт </a:t>
            </a:r>
            <a:r>
              <a:rPr lang="ru-RU" sz="2400" b="1" dirty="0" err="1" smtClean="0"/>
              <a:t>Этьен</a:t>
            </a:r>
            <a:r>
              <a:rPr lang="ru-RU" sz="2400" b="1" dirty="0" smtClean="0"/>
              <a:t> </a:t>
            </a:r>
            <a:r>
              <a:rPr lang="ru-RU" sz="2400" b="1" dirty="0"/>
              <a:t>разбил главы на стихи.</a:t>
            </a:r>
          </a:p>
          <a:p>
            <a:endParaRPr lang="ru-RU" dirty="0"/>
          </a:p>
        </p:txBody>
      </p:sp>
      <p:pic>
        <p:nvPicPr>
          <p:cNvPr id="9" name="Объект 8" descr="Новый Завет (золот.тиснен., на молний), купить в интернет-магазине ...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3" t="3161" r="21358" b="2930"/>
          <a:stretch/>
        </p:blipFill>
        <p:spPr bwMode="auto">
          <a:xfrm>
            <a:off x="6619741" y="669701"/>
            <a:ext cx="3915177" cy="519928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52" name="Picture 4" descr="Осмеяние Христа - Гюстав Доре - WikiArt.or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5" r="1505" b="7094"/>
          <a:stretch/>
        </p:blipFill>
        <p:spPr bwMode="auto">
          <a:xfrm>
            <a:off x="6352736" y="4301543"/>
            <a:ext cx="1387466" cy="1718278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6" descr="Jesus entry into Jerusalem – Gustave Dore | Street Witnessi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617" y="1259594"/>
            <a:ext cx="1552729" cy="1881015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 prst="angle"/>
          </a:sp3d>
        </p:spPr>
      </p:pic>
      <p:pic>
        <p:nvPicPr>
          <p:cNvPr id="2056" name="Picture 8" descr="Jesus And Dumb Man Photograph by Gustave Do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975" y="2813423"/>
            <a:ext cx="1556206" cy="1934509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esus falling beneath the cross by Gustave Dore engraved Drawing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759" y="4829576"/>
            <a:ext cx="1578348" cy="1592503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n on Bible pic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306" y="4373067"/>
            <a:ext cx="1297133" cy="1797455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54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3708" y="425003"/>
            <a:ext cx="4435269" cy="1275007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Библейский текст писался на трех континентах: Европа, Азия и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Африка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6254" y="1584101"/>
            <a:ext cx="4816698" cy="4520485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Писали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Библию </a:t>
            </a:r>
            <a:r>
              <a:rPr lang="ru-RU" sz="2400" b="1" dirty="0"/>
              <a:t>около 45 человек</a:t>
            </a:r>
            <a:r>
              <a:rPr lang="ru-RU" sz="2400" b="1" dirty="0" smtClean="0"/>
              <a:t>.</a:t>
            </a:r>
            <a:r>
              <a:rPr lang="ru-RU" sz="2400" b="1" dirty="0"/>
              <a:t> Они отличались между собой </a:t>
            </a:r>
            <a:r>
              <a:rPr lang="ru-RU" sz="2400" b="1" dirty="0" smtClean="0"/>
              <a:t>и культурой, и </a:t>
            </a:r>
            <a:r>
              <a:rPr lang="ru-RU" sz="2400" b="1" dirty="0"/>
              <a:t>образованностью, и способностями.</a:t>
            </a:r>
            <a:r>
              <a:rPr lang="ru-RU" sz="2400" b="1" dirty="0" smtClean="0"/>
              <a:t> </a:t>
            </a:r>
            <a:r>
              <a:rPr lang="ru-RU" sz="2400" b="1" dirty="0"/>
              <a:t>У них было </a:t>
            </a:r>
            <a:r>
              <a:rPr lang="ru-RU" sz="2400" b="1" dirty="0" smtClean="0"/>
              <a:t>разное происхождение, разный </a:t>
            </a:r>
            <a:r>
              <a:rPr lang="ru-RU" sz="2400" b="1" dirty="0"/>
              <a:t>статус в обществе, профессия. Среди них были рыбаки, пастухи, </a:t>
            </a:r>
            <a:r>
              <a:rPr lang="ru-RU" sz="2400" b="1" dirty="0" smtClean="0"/>
              <a:t>военачальники</a:t>
            </a:r>
            <a:r>
              <a:rPr lang="ru-RU" sz="2400" b="1" dirty="0"/>
              <a:t>, пророки, цари, врач, </a:t>
            </a:r>
            <a:r>
              <a:rPr lang="ru-RU" sz="2400" b="1" dirty="0" smtClean="0"/>
              <a:t>изготовитель палаток, сборщик </a:t>
            </a:r>
            <a:r>
              <a:rPr lang="ru-RU" sz="2400" b="1" dirty="0"/>
              <a:t>налогов и т.д. </a:t>
            </a:r>
          </a:p>
        </p:txBody>
      </p:sp>
      <p:pic>
        <p:nvPicPr>
          <p:cNvPr id="7" name="Объект 6" descr="Из чего состоит Библия? | Helperia.ru | Яндекс Дзен"/>
          <p:cNvPicPr>
            <a:picLocks noGrp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28" y="1616296"/>
            <a:ext cx="4594267" cy="3052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Кто написал Бытие в Библии? - Православный журнал &quot;Фом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9699">
            <a:off x="1527963" y="703591"/>
            <a:ext cx="1775257" cy="1481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joymylife.org.ua/bible/img/bible_slujeniye_prorok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276">
            <a:off x="1551691" y="4243332"/>
            <a:ext cx="1936217" cy="1456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родиктована ли Библия самим Богом? | Дмитрий Гусаров | Яндекс Дзе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658">
            <a:off x="3974299" y="4262027"/>
            <a:ext cx="1992375" cy="1367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Библи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2"/>
          <a:stretch/>
        </p:blipFill>
        <p:spPr bwMode="auto">
          <a:xfrm rot="458381">
            <a:off x="4009195" y="756061"/>
            <a:ext cx="1826797" cy="1430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upload.wikimedia.org/wikipedia/commons/thumb/4/42/126.The_Prophet_Ezekiel.jpg/220px-126.The_Prophet_Ezekie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52" y="1919058"/>
            <a:ext cx="1488776" cy="172792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Авторство Библии — Википедия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9" t="10617" r="7984" b="18720"/>
          <a:stretch/>
        </p:blipFill>
        <p:spPr bwMode="auto">
          <a:xfrm>
            <a:off x="3081411" y="861795"/>
            <a:ext cx="1193191" cy="1504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Оригинал - Схема вышивки «Библейские мотивы» - Автор «kolya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65" y="4830326"/>
            <a:ext cx="1486137" cy="1049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САНДРО БОТИЧЕЛЛИ. Картина - Святой Августин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6768">
            <a:off x="2026270" y="2979449"/>
            <a:ext cx="1201694" cy="157922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285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1249251" y="1081825"/>
            <a:ext cx="4713667" cy="4787163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Сейчас </a:t>
            </a:r>
            <a:r>
              <a:rPr lang="ru-RU" sz="2800" b="1" dirty="0" smtClean="0"/>
              <a:t>человечеств</a:t>
            </a:r>
            <a:r>
              <a:rPr lang="ru-RU" b="1" dirty="0"/>
              <a:t>у</a:t>
            </a:r>
            <a:r>
              <a:rPr lang="ru-RU" sz="2800" b="1" dirty="0" smtClean="0"/>
              <a:t> известны  3 древнейших манускрипта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Библии:</a:t>
            </a:r>
            <a:r>
              <a:rPr lang="ru-RU" b="1" dirty="0"/>
              <a:t>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Ватиканский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/>
              <a:t>в </a:t>
            </a:r>
            <a:r>
              <a:rPr lang="ru-RU" sz="2800" b="1" dirty="0" smtClean="0"/>
              <a:t>Риме (4 век н.э.),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Синайский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/>
              <a:t>в Оксфорде (4 </a:t>
            </a:r>
            <a:r>
              <a:rPr lang="ru-RU" sz="2800" b="1" dirty="0" smtClean="0"/>
              <a:t>век н.э.),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Александрийский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в</a:t>
            </a:r>
            <a:r>
              <a:rPr lang="ru-RU" sz="2800" b="1" dirty="0" smtClean="0"/>
              <a:t> Британском музее (5 век н.э.).</a:t>
            </a:r>
            <a:endParaRPr lang="ru-RU" sz="2800" b="1" dirty="0"/>
          </a:p>
        </p:txBody>
      </p:sp>
      <p:pic>
        <p:nvPicPr>
          <p:cNvPr id="1026" name="Picture 2" descr="Ватиканский кодекс, конец 2-го к Фессалоникийцам и начало Послания к Евреям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63" y="656355"/>
            <a:ext cx="2369713" cy="2445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31876" y="1674255"/>
            <a:ext cx="1661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202122"/>
                </a:solidFill>
                <a:latin typeface="Arial" panose="020B0604020202020204" pitchFamily="34" charset="0"/>
              </a:rPr>
              <a:t>Ватиканский</a:t>
            </a:r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 кодекс</a:t>
            </a:r>
            <a:endParaRPr lang="ru-RU" b="1" dirty="0"/>
          </a:p>
        </p:txBody>
      </p:sp>
      <p:pic>
        <p:nvPicPr>
          <p:cNvPr id="1030" name="Picture 6" descr="Codex Alexandrinus f41v - Lu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04" y="3526218"/>
            <a:ext cx="1923247" cy="2301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16721" y="4731097"/>
            <a:ext cx="2318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Александрийский кодекс</a:t>
            </a:r>
            <a:endParaRPr lang="ru-RU" dirty="0"/>
          </a:p>
        </p:txBody>
      </p:sp>
      <p:pic>
        <p:nvPicPr>
          <p:cNvPr id="1032" name="Picture 8" descr="Синайский кодекс, Книга Эсфирь (фрагмент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674" y="2499355"/>
            <a:ext cx="2187798" cy="2128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97480" y="2981839"/>
            <a:ext cx="1514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Синайский кодекс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57156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стание 8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листание 7" id="{0CE75DB1-FDE2-4B07-8783-FD2325410490}" vid="{4B0FD19C-AF86-4C35-9F38-0720CAB1391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листание 8</Template>
  <TotalTime>2651</TotalTime>
  <Words>797</Words>
  <Application>Microsoft Office PowerPoint</Application>
  <PresentationFormat>Широкоэкранный</PresentationFormat>
  <Paragraphs>104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 Unicode MS</vt:lpstr>
      <vt:lpstr>AGReverance</vt:lpstr>
      <vt:lpstr>AGReverence-Oblique</vt:lpstr>
      <vt:lpstr>Arial</vt:lpstr>
      <vt:lpstr>Arial</vt:lpstr>
      <vt:lpstr>Calibri</vt:lpstr>
      <vt:lpstr>Times New Roman</vt:lpstr>
      <vt:lpstr>листание 8</vt:lpstr>
      <vt:lpstr>Священные книги народов мира: Библия</vt:lpstr>
      <vt:lpstr>Книга Книг</vt:lpstr>
      <vt:lpstr>Презентация PowerPoint</vt:lpstr>
      <vt:lpstr>Презентация PowerPoint</vt:lpstr>
      <vt:lpstr>Наиболее древними являются книги еврейской Библии, или Танаха</vt:lpstr>
      <vt:lpstr>Библия разделена на две части: Ветхий (старый) Завет и Новый Завет (Евангелие–«благая весть»)</vt:lpstr>
      <vt:lpstr>Библия разделена на две части: Ветхий (старый) Завет и Новый Завет (Евангелие–«благая весть»)</vt:lpstr>
      <vt:lpstr>Библейский текст писался на трех континентах: Европа, Азия и Африка</vt:lpstr>
      <vt:lpstr>Презентация PowerPoint</vt:lpstr>
      <vt:lpstr>Сердце Ветхого Завета</vt:lpstr>
      <vt:lpstr>Скрижали Завета</vt:lpstr>
      <vt:lpstr>Известнейшая ветхозаветная книга </vt:lpstr>
      <vt:lpstr>Ядро Нового Завета – четыре Евангелия</vt:lpstr>
      <vt:lpstr>Поучения и притчи</vt:lpstr>
      <vt:lpstr>Деяния святых апостолов</vt:lpstr>
      <vt:lpstr>Откровение Иоанна Богослова</vt:lpstr>
      <vt:lpstr>Библия или её отдельные книги</vt:lpstr>
      <vt:lpstr>Иллюстрации</vt:lpstr>
    </vt:vector>
  </TitlesOfParts>
  <Manager>Полшкова Виктория Валерьяновна</Manager>
  <Company>МАОУ ДО ЦРТДиЮКаменского района Пензенской области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Книга</dc:title>
  <dc:subject>литература, книги</dc:subject>
  <dc:creator>User</dc:creator>
  <cp:keywords>литература;шаблон по литературе;книга</cp:keywords>
  <cp:lastModifiedBy>User</cp:lastModifiedBy>
  <cp:revision>220</cp:revision>
  <dcterms:created xsi:type="dcterms:W3CDTF">2016-11-15T09:14:47Z</dcterms:created>
  <dcterms:modified xsi:type="dcterms:W3CDTF">2020-08-05T17:03:25Z</dcterms:modified>
</cp:coreProperties>
</file>