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8" r:id="rId3"/>
    <p:sldId id="261" r:id="rId4"/>
    <p:sldId id="259" r:id="rId5"/>
    <p:sldId id="268" r:id="rId6"/>
    <p:sldId id="260" r:id="rId7"/>
    <p:sldId id="262" r:id="rId8"/>
    <p:sldId id="263" r:id="rId9"/>
    <p:sldId id="257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685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51843" y="665163"/>
            <a:ext cx="4708161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51842" y="3653312"/>
            <a:ext cx="4708161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6D937-DF1D-41E6-B9D6-316CB067AABE}" type="datetimeFigureOut">
              <a:rPr lang="ru-RU" smtClean="0"/>
              <a:pPr/>
              <a:t>31.07.2020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21711-B3F4-4B1C-942E-FC3CB360482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Объект 2"/>
          <p:cNvSpPr>
            <a:spLocks noGrp="1"/>
          </p:cNvSpPr>
          <p:nvPr>
            <p:ph idx="13"/>
          </p:nvPr>
        </p:nvSpPr>
        <p:spPr>
          <a:xfrm>
            <a:off x="6265892" y="1858963"/>
            <a:ext cx="481184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80380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6D937-DF1D-41E6-B9D6-316CB067AABE}" type="datetimeFigureOut">
              <a:rPr lang="ru-RU" smtClean="0"/>
              <a:pPr/>
              <a:t>31.07.2020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21711-B3F4-4B1C-942E-FC3CB36048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29041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571072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4933013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6D937-DF1D-41E6-B9D6-316CB067AABE}" type="datetimeFigureOut">
              <a:rPr lang="ru-RU" smtClean="0"/>
              <a:pPr/>
              <a:t>31.07.2020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21711-B3F4-4B1C-942E-FC3CB36048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82474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17167" y="410368"/>
            <a:ext cx="4811843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317167" y="1825625"/>
            <a:ext cx="481184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6D937-DF1D-41E6-B9D6-316CB067AABE}" type="datetimeFigureOut">
              <a:rPr lang="ru-RU" smtClean="0"/>
              <a:pPr/>
              <a:t>31.07.2020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21711-B3F4-4B1C-942E-FC3CB360482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бъект 2"/>
          <p:cNvSpPr>
            <a:spLocks noGrp="1"/>
          </p:cNvSpPr>
          <p:nvPr>
            <p:ph idx="13"/>
          </p:nvPr>
        </p:nvSpPr>
        <p:spPr>
          <a:xfrm>
            <a:off x="1102406" y="1825625"/>
            <a:ext cx="4777101" cy="4351338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02377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74824" y="731175"/>
            <a:ext cx="4916670" cy="285273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15423" y="4546734"/>
            <a:ext cx="4835473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6D937-DF1D-41E6-B9D6-316CB067AABE}" type="datetimeFigureOut">
              <a:rPr lang="ru-RU" smtClean="0"/>
              <a:pPr/>
              <a:t>31.07.2020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21711-B3F4-4B1C-942E-FC3CB36048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98071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68224" y="1825625"/>
            <a:ext cx="4854012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65888" y="1825625"/>
            <a:ext cx="4811843" cy="4351338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6D937-DF1D-41E6-B9D6-316CB067AABE}" type="datetimeFigureOut">
              <a:rPr lang="ru-RU" smtClean="0"/>
              <a:pPr/>
              <a:t>31.07.2020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21711-B3F4-4B1C-942E-FC3CB36048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35911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64066" y="365125"/>
            <a:ext cx="4854013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76770" y="1681163"/>
            <a:ext cx="484546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076771" y="2505075"/>
            <a:ext cx="4845466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264066" y="1681163"/>
            <a:ext cx="4854013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64066" y="2505075"/>
            <a:ext cx="4854013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6D937-DF1D-41E6-B9D6-316CB067AABE}" type="datetimeFigureOut">
              <a:rPr lang="ru-RU" smtClean="0"/>
              <a:pPr/>
              <a:t>31.07.2020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21711-B3F4-4B1C-942E-FC3CB36048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20269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3682" y="260194"/>
            <a:ext cx="4623776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6D937-DF1D-41E6-B9D6-316CB067AABE}" type="datetimeFigureOut">
              <a:rPr lang="ru-RU" smtClean="0"/>
              <a:pPr/>
              <a:t>31.07.2020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21711-B3F4-4B1C-942E-FC3CB36048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71055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6D937-DF1D-41E6-B9D6-316CB067AABE}" type="datetimeFigureOut">
              <a:rPr lang="ru-RU" smtClean="0"/>
              <a:pPr/>
              <a:t>31.07.2020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21711-B3F4-4B1C-942E-FC3CB36048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27447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5985" y="457201"/>
            <a:ext cx="4586651" cy="140158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349942" y="464600"/>
            <a:ext cx="4774706" cy="564379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55986" y="2048854"/>
            <a:ext cx="4586651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6D937-DF1D-41E6-B9D6-316CB067AABE}" type="datetimeFigureOut">
              <a:rPr lang="ru-RU" smtClean="0"/>
              <a:pPr/>
              <a:t>31.07.2020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21711-B3F4-4B1C-942E-FC3CB36048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72678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0708" y="457200"/>
            <a:ext cx="445860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456834" y="987425"/>
            <a:ext cx="4744726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10708" y="2057400"/>
            <a:ext cx="445860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6D937-DF1D-41E6-B9D6-316CB067AABE}" type="datetimeFigureOut">
              <a:rPr lang="ru-RU" smtClean="0"/>
              <a:pPr/>
              <a:t>31.07.2020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21711-B3F4-4B1C-942E-FC3CB36048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86009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10524727" y="6639150"/>
            <a:ext cx="829073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" dirty="0" smtClean="0">
                <a:solidFill>
                  <a:srgbClr val="B7B1A0"/>
                </a:solidFill>
                <a:latin typeface="AGReverance" pitchFamily="2" charset="0"/>
              </a:rPr>
              <a:t>© </a:t>
            </a:r>
            <a:r>
              <a:rPr lang="ru-RU" sz="600" dirty="0" smtClean="0">
                <a:solidFill>
                  <a:srgbClr val="B7B1A0"/>
                </a:solidFill>
                <a:latin typeface="AGReverance" pitchFamily="2" charset="0"/>
              </a:rPr>
              <a:t>Полшкова В.В., 2019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65888" y="365125"/>
            <a:ext cx="481184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freezing" dir="t"/>
            </a:scene3d>
            <a:sp3d extrusionH="57150" contourW="12700" prstMaterial="dkEdge">
              <a:bevelT w="38100" h="38100"/>
              <a:contourClr>
                <a:schemeClr val="accent4">
                  <a:lumMod val="50000"/>
                </a:schemeClr>
              </a:contourClr>
            </a:sp3d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65888" y="1825625"/>
            <a:ext cx="481184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46D937-DF1D-41E6-B9D6-316CB067AABE}" type="datetimeFigureOut">
              <a:rPr lang="ru-RU" smtClean="0"/>
              <a:pPr/>
              <a:t>31.07.2020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921711-B3F4-4B1C-942E-FC3CB36048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030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ln w="6350">
            <a:solidFill>
              <a:srgbClr val="640000"/>
            </a:solidFill>
          </a:ln>
          <a:solidFill>
            <a:srgbClr val="B6855B"/>
          </a:solidFill>
          <a:effectLst/>
          <a:latin typeface="AGReverance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GReverence-Oblique" panose="020B7200000000000000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GReverence-Oblique" panose="020B7200000000000000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GReverence-Oblique" panose="020B7200000000000000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GReverence-Oblique" panose="020B7200000000000000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GReverence-Oblique" panose="020B7200000000000000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Qur'anic_Manuscript_-_3_-_Hijazi_script.jpg?uselang=ru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hyperlink" Target="https://commons.wikimedia.org/wiki/File:Uthman_Koran-RZ.jpg?uselang=ru" TargetMode="External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i.pinimg.com/originals/49/3b/b2/493bb2ec1017b3ffe22f00a1a848ebe7.png" TargetMode="External"/><Relationship Id="rId13" Type="http://schemas.openxmlformats.org/officeDocument/2006/relationships/hyperlink" Target="https://knews.kg/wp-content/uploads/2018/10/islam-.png" TargetMode="External"/><Relationship Id="rId18" Type="http://schemas.openxmlformats.org/officeDocument/2006/relationships/hyperlink" Target="https://&#1089;&#1074;&#1103;&#1097;&#1077;&#1085;&#1085;&#1099;&#1081;-&#1082;&#1086;&#1088;&#1072;&#1085;.&#1088;&#1092;/images/raznoe/3042090.jpg" TargetMode="External"/><Relationship Id="rId3" Type="http://schemas.openxmlformats.org/officeDocument/2006/relationships/hyperlink" Target="https://ru.wikipedia.org/wiki/%D0%9A%D0%BE%D1%80%D0%B0%D0%BD" TargetMode="External"/><Relationship Id="rId21" Type="http://schemas.openxmlformats.org/officeDocument/2006/relationships/hyperlink" Target="https://i7.pngflow.com/pngimage/643/337/png-quran-al-humaza-surah-al-fil-ayah-quran-angle-text-monochrome-number-clipart.png" TargetMode="External"/><Relationship Id="rId7" Type="http://schemas.openxmlformats.org/officeDocument/2006/relationships/hyperlink" Target="https://ru.quranacademy.org/encyclopedia/article/Quran" TargetMode="External"/><Relationship Id="rId12" Type="http://schemas.openxmlformats.org/officeDocument/2006/relationships/hyperlink" Target="https://cf2.ppt-online.org/files2/slide/a/A4pZrM1CDoEx8sRvc2aOUfi6n7VHhdyLeBwKFP/slide-0.jpg" TargetMode="External"/><Relationship Id="rId17" Type="http://schemas.openxmlformats.org/officeDocument/2006/relationships/hyperlink" Target="https://i0.wp.com/fb.ru/misc/i/gallery/17470/303008.jpg" TargetMode="External"/><Relationship Id="rId2" Type="http://schemas.openxmlformats.org/officeDocument/2006/relationships/hyperlink" Target="https://portal-vostok.ru/index.php/indiya/literatura/istoriya-indijskoj-literatury/antichnaya-literatura/279-vedicheskaya-literatura" TargetMode="External"/><Relationship Id="rId16" Type="http://schemas.openxmlformats.org/officeDocument/2006/relationships/hyperlink" Target="https://ruspekh.ru/images/articles/5026/2019-06-08-290_15835-3_199603.jpg" TargetMode="External"/><Relationship Id="rId20" Type="http://schemas.openxmlformats.org/officeDocument/2006/relationships/hyperlink" Target="https://ic.pics.livejournal.com/sanaei/67854024/1125737/1125737_1000.jpg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rpw-mos.ru/vostok-delo-tonkoe-ili-nachinat-nado-s-nachala-iii/" TargetMode="External"/><Relationship Id="rId11" Type="http://schemas.openxmlformats.org/officeDocument/2006/relationships/hyperlink" Target="https://iqna.ir/files/fa/news/1399/4/4/1754601_942.png" TargetMode="External"/><Relationship Id="rId24" Type="http://schemas.openxmlformats.org/officeDocument/2006/relationships/hyperlink" Target="https://lh3.googleusercontent.com/proxy/dMkmi4wAm4DYW5dqcj_ijRd90Ep9s0zoXAvjb1xQDI5W1EXoUyEepEiXc1st4CHYdFOswjlAOQOpYPLZF0XjHm9nh1Pti6fiEdvpJv-JZvjw" TargetMode="External"/><Relationship Id="rId5" Type="http://schemas.openxmlformats.org/officeDocument/2006/relationships/hyperlink" Target="https://history.wikireading.ru/180775" TargetMode="External"/><Relationship Id="rId15" Type="http://schemas.openxmlformats.org/officeDocument/2006/relationships/hyperlink" Target="https://lh3.googleusercontent.com/proxy/0HBJ0touKkClzi8MiYaDP0rnHcnpmAcLpzohVu8sAmNlteDliWkVS4ONbU9JUfpMwlKzGQu3D1tvMoE0y_6NDiW1iLCTzok1M6gtOP5OyI9IsAKT9-HrmvgTkhHxOiwSvZf2" TargetMode="External"/><Relationship Id="rId23" Type="http://schemas.openxmlformats.org/officeDocument/2006/relationships/hyperlink" Target="https://lh3.googleusercontent.com/proxy/TFaZmOmC1eyn00CFwVjKMnLAvZcQioJA1d1slaPv8-wUqlDnWiy979sqKe4-VeVt0TNi3QTX1treAa9qDFr_wwuj" TargetMode="External"/><Relationship Id="rId10" Type="http://schemas.openxmlformats.org/officeDocument/2006/relationships/hyperlink" Target="https://s2-goods.ozstatic.by/1000/793/746/10/10746793_0.jpg" TargetMode="External"/><Relationship Id="rId19" Type="http://schemas.openxmlformats.org/officeDocument/2006/relationships/hyperlink" Target="https://encrypted-tbn0.gstatic.com/images?q=tbn%3AANd9GcRS5XebWmS0AzXF3r1TqzLVkGDUBXWBhgSKJg&amp;usqp=CAU" TargetMode="External"/><Relationship Id="rId4" Type="http://schemas.openxmlformats.org/officeDocument/2006/relationships/hyperlink" Target="https://pidru4niki.com/00000000/kulturologiya/koran_pamyatka_kulturi" TargetMode="External"/><Relationship Id="rId9" Type="http://schemas.openxmlformats.org/officeDocument/2006/relationships/hyperlink" Target="https://upload.wikimedia.org/wikipedia/commons/thumb/9/93/Qur%27anic_Manuscript_-_3_-_Hijazi_script.jpg/170px-Qur%27anic_Manuscript_-_3_-_Hijazi_script.jpg" TargetMode="External"/><Relationship Id="rId14" Type="http://schemas.openxmlformats.org/officeDocument/2006/relationships/hyperlink" Target="https://m.islam-today.ru/files/news/part_5/54242/133990-INNERRESIZED600-600-3.jpg" TargetMode="External"/><Relationship Id="rId22" Type="http://schemas.openxmlformats.org/officeDocument/2006/relationships/hyperlink" Target="https://thetimelesslight.files.wordpress.com/2011/09/ayat-al-kursi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Объект 8" descr="Коран. Его структура - суры и аяты. Мифология Корана. Молитва – намаз. Исламское духовенство."/>
          <p:cNvPicPr>
            <a:picLocks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9020" b="1329"/>
          <a:stretch/>
        </p:blipFill>
        <p:spPr bwMode="auto">
          <a:xfrm>
            <a:off x="824250" y="914400"/>
            <a:ext cx="5279614" cy="35812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824249" y="1249250"/>
            <a:ext cx="5125790" cy="2884868"/>
          </a:xfrm>
        </p:spPr>
        <p:txBody>
          <a:bodyPr>
            <a:noAutofit/>
          </a:bodyPr>
          <a:lstStyle/>
          <a:p>
            <a:r>
              <a:rPr lang="ru-RU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Священные книги народов мира: Коран</a:t>
            </a:r>
            <a:endParaRPr lang="ru-RU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1051842" y="5203065"/>
            <a:ext cx="4708161" cy="1275008"/>
          </a:xfrm>
        </p:spPr>
        <p:txBody>
          <a:bodyPr>
            <a:normAutofit/>
          </a:bodyPr>
          <a:lstStyle/>
          <a:p>
            <a:pPr algn="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Урок литературы.</a:t>
            </a:r>
          </a:p>
          <a:p>
            <a:pPr algn="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 класс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Объект 10"/>
          <p:cNvSpPr txBox="1">
            <a:spLocks/>
          </p:cNvSpPr>
          <p:nvPr/>
        </p:nvSpPr>
        <p:spPr>
          <a:xfrm>
            <a:off x="6419717" y="1121434"/>
            <a:ext cx="4784904" cy="50555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GReverence-Oblique" panose="020B7200000000000000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GReverence-Oblique" panose="020B7200000000000000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GReverence-Oblique" panose="020B7200000000000000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GReverence-Oblique" panose="020B7200000000000000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GReverence-Oblique" panose="020B7200000000000000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200" dirty="0"/>
          </a:p>
        </p:txBody>
      </p:sp>
      <p:pic>
        <p:nvPicPr>
          <p:cNvPr id="1034" name="Picture 10" descr="Так мог выглядеть первый Коран в истории"/>
          <p:cNvPicPr>
            <a:picLocks noGrp="1" noChangeAspect="1" noChangeArrowheads="1"/>
          </p:cNvPicPr>
          <p:nvPr>
            <p:ph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0285" y="668004"/>
            <a:ext cx="4366758" cy="56040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59274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6317167" y="410368"/>
            <a:ext cx="4811843" cy="1109339"/>
          </a:xfrm>
        </p:spPr>
        <p:txBody>
          <a:bodyPr/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Священная книга ислама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317167" y="1519707"/>
            <a:ext cx="4811844" cy="4657256"/>
          </a:xfrm>
        </p:spPr>
        <p:txBody>
          <a:bodyPr>
            <a:noAutofit/>
          </a:bodyPr>
          <a:lstStyle/>
          <a:p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Коран </a:t>
            </a:r>
            <a:r>
              <a:rPr lang="ru-RU" sz="2400" b="1" dirty="0"/>
              <a:t>(</a:t>
            </a:r>
            <a:r>
              <a:rPr lang="ru-RU" sz="2400" b="1" dirty="0" smtClean="0"/>
              <a:t>араб. </a:t>
            </a:r>
            <a:r>
              <a:rPr lang="ru-RU" sz="2400" dirty="0" smtClean="0"/>
              <a:t>أَلْقُرآن</a:t>
            </a:r>
            <a:r>
              <a:rPr lang="ru-RU" sz="2400" dirty="0"/>
              <a:t>‎ </a:t>
            </a:r>
            <a:r>
              <a:rPr lang="ru-RU" sz="2400" b="1" dirty="0" smtClean="0"/>
              <a:t>, аль-</a:t>
            </a:r>
            <a:r>
              <a:rPr lang="ru-RU" sz="2400" b="1" dirty="0" err="1" smtClean="0"/>
              <a:t>Кур'ан</a:t>
            </a:r>
            <a:r>
              <a:rPr lang="ru-RU" sz="2400" b="1" dirty="0" smtClean="0"/>
              <a:t> – чтение вслух, назидание) </a:t>
            </a:r>
            <a:r>
              <a:rPr lang="ru-RU" sz="2400" b="1" dirty="0"/>
              <a:t>- важнейшая священная </a:t>
            </a:r>
            <a:r>
              <a:rPr lang="ru-RU" sz="2400" b="1" dirty="0" smtClean="0"/>
              <a:t>книга мусульман, уникальное </a:t>
            </a:r>
            <a:r>
              <a:rPr lang="ru-RU" sz="2400" b="1" dirty="0"/>
              <a:t>явление мировой </a:t>
            </a:r>
            <a:r>
              <a:rPr lang="ru-RU" sz="2400" b="1" dirty="0" smtClean="0"/>
              <a:t>литературы.</a:t>
            </a:r>
          </a:p>
          <a:p>
            <a:r>
              <a:rPr lang="ru-RU" sz="2400" b="1" dirty="0" smtClean="0"/>
              <a:t>Влияние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Корана </a:t>
            </a:r>
            <a:r>
              <a:rPr lang="ru-RU" sz="2400" b="1" dirty="0"/>
              <a:t>на духовное и общественное развитие народов Востока дает право отнести его к самым ценным </a:t>
            </a:r>
            <a:r>
              <a:rPr lang="ru-RU" sz="2400" b="1" dirty="0" smtClean="0"/>
              <a:t>достижениям </a:t>
            </a:r>
            <a:r>
              <a:rPr lang="ru-RU" sz="2400" b="1" dirty="0"/>
              <a:t>культурного развития всего </a:t>
            </a:r>
            <a:r>
              <a:rPr lang="ru-RU" sz="2400" b="1" dirty="0" smtClean="0"/>
              <a:t>человечества.</a:t>
            </a:r>
          </a:p>
        </p:txBody>
      </p:sp>
      <p:pic>
        <p:nvPicPr>
          <p:cNvPr id="8" name="Объект 7" descr="Многоликий ислам"/>
          <p:cNvPicPr>
            <a:picLocks noGrp="1"/>
          </p:cNvPicPr>
          <p:nvPr>
            <p:ph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915" y="798490"/>
            <a:ext cx="5009882" cy="52545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/>
          <p:cNvSpPr>
            <a:spLocks noGrp="1"/>
          </p:cNvSpPr>
          <p:nvPr>
            <p:ph type="body" sz="half" idx="4294967295"/>
          </p:nvPr>
        </p:nvSpPr>
        <p:spPr>
          <a:xfrm>
            <a:off x="965915" y="540914"/>
            <a:ext cx="4984124" cy="5731300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300" b="1" dirty="0" smtClean="0"/>
              <a:t>Согласно </a:t>
            </a:r>
            <a:r>
              <a:rPr lang="ru-RU" sz="2300" b="1" dirty="0"/>
              <a:t>исламскому вероучению, </a:t>
            </a:r>
            <a:r>
              <a:rPr lang="ru-RU" sz="2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Коран</a:t>
            </a:r>
            <a:r>
              <a:rPr lang="ru-RU" sz="2300" b="1" dirty="0" smtClean="0"/>
              <a:t> </a:t>
            </a:r>
            <a:r>
              <a:rPr lang="ru-RU" sz="2300" b="1" dirty="0"/>
              <a:t>был передан путём откровения пророку </a:t>
            </a:r>
            <a:r>
              <a:rPr lang="ru-RU" sz="2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Мухаммеду</a:t>
            </a:r>
            <a:r>
              <a:rPr lang="ru-RU" sz="2300" b="1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300" b="1" dirty="0"/>
              <a:t>П</a:t>
            </a:r>
            <a:r>
              <a:rPr lang="ru-RU" sz="2300" b="1" dirty="0" smtClean="0"/>
              <a:t>ередача </a:t>
            </a:r>
            <a:r>
              <a:rPr lang="ru-RU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Корана </a:t>
            </a:r>
            <a:r>
              <a:rPr lang="ru-RU" sz="2300" b="1" dirty="0"/>
              <a:t>была осуществлена через ангела </a:t>
            </a:r>
            <a:r>
              <a:rPr lang="ru-RU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Джибриля</a:t>
            </a:r>
            <a:r>
              <a:rPr lang="ru-RU" sz="2300" b="1" dirty="0"/>
              <a:t> и длилась без малого </a:t>
            </a:r>
            <a:r>
              <a:rPr lang="ru-RU" sz="2300" b="1" dirty="0" smtClean="0"/>
              <a:t>23 года (с </a:t>
            </a:r>
            <a:r>
              <a:rPr lang="ru-RU" sz="2300" b="1" dirty="0"/>
              <a:t>610 по 632 </a:t>
            </a:r>
            <a:r>
              <a:rPr lang="ru-RU" sz="2300" b="1" dirty="0" smtClean="0"/>
              <a:t>гг.).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300" b="1" dirty="0"/>
              <a:t>П</a:t>
            </a:r>
            <a:r>
              <a:rPr lang="ru-RU" sz="2300" b="1" dirty="0" smtClean="0"/>
              <a:t>ервое </a:t>
            </a:r>
            <a:r>
              <a:rPr lang="ru-RU" sz="2300" b="1" dirty="0"/>
              <a:t>откровение </a:t>
            </a:r>
            <a:r>
              <a:rPr lang="ru-RU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Мухаммед</a:t>
            </a:r>
            <a:r>
              <a:rPr lang="ru-RU" sz="2300" b="1" dirty="0"/>
              <a:t> получил в возрасте </a:t>
            </a:r>
            <a:r>
              <a:rPr lang="ru-RU" sz="2300" b="1" dirty="0" smtClean="0"/>
              <a:t>сорока лет в</a:t>
            </a:r>
            <a:r>
              <a:rPr lang="ru-RU" sz="2300" b="1" dirty="0"/>
              <a:t> </a:t>
            </a:r>
            <a:r>
              <a:rPr lang="ru-RU" sz="2300" b="1" dirty="0" smtClean="0"/>
              <a:t>Ночь могущества (месяц Рамадан).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300" b="1" dirty="0" smtClean="0"/>
              <a:t>С </a:t>
            </a:r>
            <a:r>
              <a:rPr lang="ru-RU" sz="2300" b="1" dirty="0"/>
              <a:t>тех пор </a:t>
            </a:r>
            <a:r>
              <a:rPr lang="ru-RU" sz="2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Мухаммед </a:t>
            </a:r>
            <a:r>
              <a:rPr lang="ru-RU" sz="2300" b="1" dirty="0"/>
              <a:t>стал проповедовать – сначала в Мекке, а затем в Медине</a:t>
            </a:r>
            <a:r>
              <a:rPr lang="ru-RU" sz="2300" b="1" dirty="0" smtClean="0"/>
              <a:t>.</a:t>
            </a:r>
            <a:endParaRPr lang="ru-RU" sz="2300" b="1" dirty="0"/>
          </a:p>
        </p:txBody>
      </p:sp>
      <p:pic>
        <p:nvPicPr>
          <p:cNvPr id="8" name="Рисунок 7" descr="Магомет (Мухаммед), 571-632 - История России. Всемирная, мировая ...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3375" y="540914"/>
            <a:ext cx="3734873" cy="46363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Пророк Мухаммед - Арабский Проповедник - Биография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4134" y="3528812"/>
            <a:ext cx="2328228" cy="2872090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perspectiveLeft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58045119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half" idx="4294967295"/>
          </p:nvPr>
        </p:nvSpPr>
        <p:spPr>
          <a:xfrm>
            <a:off x="6413680" y="746975"/>
            <a:ext cx="4803820" cy="5537915"/>
          </a:xfrm>
        </p:spPr>
        <p:txBody>
          <a:bodyPr>
            <a:noAutofit/>
          </a:bodyPr>
          <a:lstStyle/>
          <a:p>
            <a:r>
              <a:rPr lang="ru-RU" sz="2600" b="1" dirty="0" smtClean="0"/>
              <a:t>Проповеди </a:t>
            </a:r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Мухаммеда</a:t>
            </a:r>
            <a:r>
              <a:rPr lang="ru-RU" sz="2600" b="1" dirty="0" smtClean="0"/>
              <a:t> на различные темы, произнесённые от первого лица - </a:t>
            </a:r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Аллаха</a:t>
            </a:r>
            <a:r>
              <a:rPr lang="ru-RU" sz="2600" b="1" dirty="0" smtClean="0"/>
              <a:t>, составляют содержание </a:t>
            </a:r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Корана</a:t>
            </a:r>
            <a:r>
              <a:rPr lang="ru-RU" sz="2600" b="1" dirty="0" smtClean="0"/>
              <a:t>.</a:t>
            </a:r>
          </a:p>
          <a:p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Коран</a:t>
            </a:r>
            <a:r>
              <a:rPr lang="ru-RU" sz="2600" b="1" dirty="0" smtClean="0"/>
              <a:t> возник как устное произведение, в такой форме он существовал при жизни </a:t>
            </a:r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Мухаммеда</a:t>
            </a:r>
            <a:r>
              <a:rPr lang="ru-RU" sz="2600" b="1" dirty="0" smtClean="0"/>
              <a:t> и после его смерти. </a:t>
            </a:r>
          </a:p>
          <a:p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Коран </a:t>
            </a:r>
            <a:r>
              <a:rPr lang="ru-RU" sz="2600" b="1" dirty="0"/>
              <a:t>был записан со </a:t>
            </a:r>
            <a:r>
              <a:rPr lang="ru-RU" sz="2600" b="1" dirty="0" smtClean="0"/>
              <a:t>слов пророка </a:t>
            </a:r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Мухаммеда</a:t>
            </a:r>
            <a:r>
              <a:rPr lang="ru-RU" sz="2600" b="1" dirty="0"/>
              <a:t> </a:t>
            </a:r>
            <a:r>
              <a:rPr lang="ru-RU" sz="2600" b="1" dirty="0" smtClean="0"/>
              <a:t>его сподвижниками.</a:t>
            </a:r>
            <a:endParaRPr lang="ru-RU" sz="2600" b="1" dirty="0"/>
          </a:p>
        </p:txBody>
      </p:sp>
      <p:pic>
        <p:nvPicPr>
          <p:cNvPr id="6" name="Рисунок 5" descr="Мухаммед — Традиция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3044" y="579030"/>
            <a:ext cx="4212530" cy="58738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Пророк Мухаммед - Арабский Проповедник - Биография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496" y="424484"/>
            <a:ext cx="2268980" cy="2949781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perspectiveRight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36464398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4294967295"/>
          </p:nvPr>
        </p:nvSpPr>
        <p:spPr>
          <a:xfrm>
            <a:off x="1030310" y="785813"/>
            <a:ext cx="4932608" cy="5499100"/>
          </a:xfrm>
        </p:spPr>
        <p:txBody>
          <a:bodyPr>
            <a:noAutofit/>
          </a:bodyPr>
          <a:lstStyle/>
          <a:p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Коран</a:t>
            </a:r>
            <a:r>
              <a:rPr lang="ru-RU" sz="2400" b="1" dirty="0"/>
              <a:t> </a:t>
            </a:r>
            <a:r>
              <a:rPr lang="ru-RU" sz="2400" b="1" dirty="0" smtClean="0"/>
              <a:t>рождался стихийно, отражая водоворот жизни общества на рубеже эпох.</a:t>
            </a:r>
          </a:p>
          <a:p>
            <a:r>
              <a:rPr lang="ru-RU" sz="2400" b="1" dirty="0" smtClean="0"/>
              <a:t>Он </a:t>
            </a:r>
            <a:r>
              <a:rPr lang="ru-RU" sz="2400" b="1" dirty="0"/>
              <a:t>приводит выступления, проповеди, "пророческие откровения", что уговаривают или разоблачают, обучающие историко-религиозные повествования о судьбе древних народов и посланных к ним пророков, содержит притчи и заклинания, этико-правовые и обрядовые предписания. </a:t>
            </a:r>
          </a:p>
        </p:txBody>
      </p:sp>
      <p:pic>
        <p:nvPicPr>
          <p:cNvPr id="5" name="Рисунок 4" descr="Все суры и аяты из корана. Изучение коротких сур из Корана ...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0" t="1107" r="2170" b="1475"/>
          <a:stretch/>
        </p:blipFill>
        <p:spPr bwMode="auto">
          <a:xfrm>
            <a:off x="6297766" y="347931"/>
            <a:ext cx="4855335" cy="3709116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perspectiveAbove"/>
            <a:lightRig rig="threePt" dir="t"/>
          </a:scene3d>
        </p:spPr>
      </p:pic>
      <p:pic>
        <p:nvPicPr>
          <p:cNvPr id="6" name="Рисунок 5" descr="Толкование Коранических притч и иносказаний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7766" y="3243156"/>
            <a:ext cx="2176533" cy="28614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4098" name="Picture 2" descr="Книга: &quot;Ларец мусульманских истин: легенды, предания, притчи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5567" y="3799704"/>
            <a:ext cx="1781175" cy="256222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Коран: 32 книги - скачать в fb2, txt на андроид или читать онлайн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3713" y="3392054"/>
            <a:ext cx="1732418" cy="271253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617212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Объект 13"/>
          <p:cNvSpPr>
            <a:spLocks noGrp="1"/>
          </p:cNvSpPr>
          <p:nvPr>
            <p:ph idx="4294967295"/>
          </p:nvPr>
        </p:nvSpPr>
        <p:spPr>
          <a:xfrm>
            <a:off x="6349285" y="605307"/>
            <a:ext cx="4842456" cy="5692306"/>
          </a:xfrm>
        </p:spPr>
        <p:txBody>
          <a:bodyPr>
            <a:normAutofit fontScale="62500" lnSpcReduction="20000"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Коран состоит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 114 сур, каждая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имеет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свое название. Суры разбиты на более мелкие фрагменты –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айяты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Первые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суры Корана представляют собой целые трактаты, а последние занимают всего несколько строчек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Сура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араб.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ряд камней, ряд кирпичей в стене) - так Мухаммад называл отдельное свое откровение или фрагмент из него. После смерти пророка такое название получили отдельные разделы отредактированного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Корана.</a:t>
            </a:r>
          </a:p>
          <a:p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Айят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(от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араб.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йя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чудо).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Мухаммад считал каждый стих священной книги чудом.</a:t>
            </a:r>
          </a:p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Коран разделён на семь равных частей (манзилей) для удобства чтения Корана в течение недели. Деление Корана на 30 частей (джуз), позволяет прочитывать Коран равномерно в течение одного месяца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pic>
        <p:nvPicPr>
          <p:cNvPr id="8" name="Рисунок 7" descr="Найден Коран, который, вероятно, является самым старинным Кораном ...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9" t="4949" r="3633" b="3201"/>
          <a:stretch/>
        </p:blipFill>
        <p:spPr bwMode="auto">
          <a:xfrm>
            <a:off x="837126" y="321972"/>
            <a:ext cx="5087155" cy="4056845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perspectiveAbove"/>
            <a:lightRig rig="threePt" dir="t"/>
          </a:scene3d>
        </p:spPr>
      </p:pic>
      <p:pic>
        <p:nvPicPr>
          <p:cNvPr id="9" name="Рисунок 8" descr="Коран Аль-Хумаза Сура Аль-Филь Айах, Коран, угол, текст ...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672" y="3451460"/>
            <a:ext cx="1841679" cy="2717520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10" name="Рисунок 9" descr="THE POWER OF AYAT-UL-KURSI | The Timeless LIGHT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5465" y="3726593"/>
            <a:ext cx="1945020" cy="2661328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12" name="Рисунок 11" descr="Порядок проведения Мавлида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9926" y="4216685"/>
            <a:ext cx="1584356" cy="2274267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  <p:extLst>
      <p:ext uri="{BB962C8B-B14F-4D97-AF65-F5344CB8AC3E}">
        <p14:creationId xmlns:p14="http://schemas.microsoft.com/office/powerpoint/2010/main" val="27985690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4294967295"/>
          </p:nvPr>
        </p:nvSpPr>
        <p:spPr>
          <a:xfrm>
            <a:off x="953036" y="643944"/>
            <a:ext cx="4945487" cy="5615187"/>
          </a:xfrm>
        </p:spPr>
        <p:txBody>
          <a:bodyPr>
            <a:normAutofit fontScale="85000"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Коран</a:t>
            </a:r>
            <a:r>
              <a:rPr lang="ru-RU" b="1" dirty="0" smtClean="0"/>
              <a:t> </a:t>
            </a:r>
            <a:r>
              <a:rPr lang="ru-RU" b="1" dirty="0"/>
              <a:t>предназначался для чтения </a:t>
            </a:r>
            <a:r>
              <a:rPr lang="ru-RU" b="1" dirty="0" smtClean="0"/>
              <a:t>вслух.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/>
              <a:t>Со временем чтение </a:t>
            </a:r>
            <a:r>
              <a:rPr lang="ru-RU" b="1" dirty="0"/>
              <a:t>обратилось в целое искусство —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Коран </a:t>
            </a:r>
            <a:r>
              <a:rPr lang="ru-RU" b="1" dirty="0"/>
              <a:t>следовало читать </a:t>
            </a:r>
            <a:r>
              <a:rPr lang="ru-RU" b="1" dirty="0" smtClean="0"/>
              <a:t>речитативом </a:t>
            </a:r>
            <a:r>
              <a:rPr lang="ru-RU" b="1" dirty="0"/>
              <a:t>и </a:t>
            </a:r>
            <a:r>
              <a:rPr lang="ru-RU" b="1" dirty="0" smtClean="0"/>
              <a:t>нараспев.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/>
              <a:t>К</a:t>
            </a:r>
            <a:r>
              <a:rPr lang="ru-RU" b="1" dirty="0" smtClean="0"/>
              <a:t>аждый </a:t>
            </a:r>
            <a:r>
              <a:rPr lang="ru-RU" b="1" dirty="0"/>
              <a:t>должен был помнить значительную часть текста </a:t>
            </a:r>
            <a:r>
              <a:rPr lang="ru-RU" b="1" dirty="0" smtClean="0"/>
              <a:t>наизусть.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/>
              <a:t>Благодаря </a:t>
            </a:r>
            <a:r>
              <a:rPr lang="ru-RU" b="1" dirty="0"/>
              <a:t>этому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Коран </a:t>
            </a:r>
            <a:r>
              <a:rPr lang="ru-RU" b="1" dirty="0"/>
              <a:t>играет важную роль в деле общественного </a:t>
            </a:r>
            <a:r>
              <a:rPr lang="ru-RU" b="1" dirty="0" smtClean="0"/>
              <a:t>образования.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/>
              <a:t>В</a:t>
            </a:r>
            <a:r>
              <a:rPr lang="ru-RU" b="1" dirty="0" smtClean="0"/>
              <a:t>ся </a:t>
            </a:r>
            <a:r>
              <a:rPr lang="ru-RU" b="1" dirty="0"/>
              <a:t>связанная с исламом </a:t>
            </a:r>
            <a:r>
              <a:rPr lang="ru-RU" b="1" dirty="0" smtClean="0"/>
              <a:t>литература полна </a:t>
            </a:r>
            <a:r>
              <a:rPr lang="ru-RU" b="1" dirty="0"/>
              <a:t>отсылками к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Корану</a:t>
            </a:r>
            <a:r>
              <a:rPr lang="ru-RU" b="1" dirty="0"/>
              <a:t>.</a:t>
            </a:r>
          </a:p>
          <a:p>
            <a:endParaRPr lang="ru-RU" dirty="0"/>
          </a:p>
        </p:txBody>
      </p:sp>
      <p:pic>
        <p:nvPicPr>
          <p:cNvPr id="5" name="Рисунок 4" descr="Найден Коран, который, вероятно, является самым старинным Кораном ...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0742" y="611746"/>
            <a:ext cx="4818272" cy="36447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http://islam.ru/sites/default/files/styles/240x170/public/img/nauka/2003/05/koran_quran.jpg?itok=LWhUc0Q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1953" y="3451537"/>
            <a:ext cx="3054566" cy="21636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мечетьфатих Instagram posts - Gramho.com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73" b="19230"/>
          <a:stretch/>
        </p:blipFill>
        <p:spPr bwMode="auto">
          <a:xfrm>
            <a:off x="7532871" y="4852116"/>
            <a:ext cx="2730923" cy="16903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 descr="Дети читают Коран | Всемирный исламский сайт мусульман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9454" y="3235815"/>
            <a:ext cx="2408349" cy="16163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6711323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6426558" y="695325"/>
            <a:ext cx="4726546" cy="5524500"/>
          </a:xfrm>
        </p:spPr>
        <p:txBody>
          <a:bodyPr>
            <a:normAutofit lnSpcReduction="10000"/>
          </a:bodyPr>
          <a:lstStyle/>
          <a:p>
            <a:r>
              <a:rPr lang="ru-RU" b="1" dirty="0" smtClean="0"/>
              <a:t>Воспринятый </a:t>
            </a:r>
            <a:r>
              <a:rPr lang="ru-RU" b="1" dirty="0"/>
              <a:t>как слово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Аллаха, Коран </a:t>
            </a:r>
            <a:r>
              <a:rPr lang="ru-RU" b="1" dirty="0"/>
              <a:t>стал источником формирования единого литературного языка арабских народов и стимулом </a:t>
            </a:r>
            <a:r>
              <a:rPr lang="ru-RU" b="1" dirty="0" smtClean="0"/>
              <a:t>его распространения </a:t>
            </a:r>
            <a:r>
              <a:rPr lang="ru-RU" b="1" dirty="0"/>
              <a:t>в странах Азии и Африки.</a:t>
            </a:r>
          </a:p>
          <a:p>
            <a:pPr algn="r"/>
            <a:r>
              <a:rPr lang="ru-RU" b="1" dirty="0"/>
              <a:t>Мусульмане утверждают, что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Коран</a:t>
            </a:r>
            <a:r>
              <a:rPr lang="ru-RU" b="1" dirty="0"/>
              <a:t> по содержанию и стилю не имеет аналогов</a:t>
            </a:r>
            <a:r>
              <a:rPr lang="ru-RU" b="1" dirty="0" smtClean="0"/>
              <a:t>.</a:t>
            </a:r>
            <a:endParaRPr lang="ru-RU" b="1" dirty="0"/>
          </a:p>
        </p:txBody>
      </p:sp>
      <p:pic>
        <p:nvPicPr>
          <p:cNvPr id="5" name="Рисунок 4" descr="https://iqna.ir/files/fa/news/1399/4/4/1754601_942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738" y="566223"/>
            <a:ext cx="4830785" cy="39928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https://upload.wikimedia.org/wikipedia/commons/thumb/9/93/Qur%27anic_Manuscript_-_3_-_Hijazi_script.jpg/170px-Qur%27anic_Manuscript_-_3_-_Hijazi_script.jpg">
            <a:hlinkClick r:id="rId3"/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96" t="1420" r="5423" b="3703"/>
          <a:stretch/>
        </p:blipFill>
        <p:spPr bwMode="auto">
          <a:xfrm>
            <a:off x="991672" y="3064269"/>
            <a:ext cx="2213957" cy="2910188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perspectiveRight"/>
            <a:lightRig rig="threePt" dir="t"/>
          </a:scene3d>
        </p:spPr>
      </p:pic>
      <p:sp>
        <p:nvSpPr>
          <p:cNvPr id="7" name="Прямоугольник 6"/>
          <p:cNvSpPr/>
          <p:nvPr/>
        </p:nvSpPr>
        <p:spPr>
          <a:xfrm>
            <a:off x="991672" y="6090834"/>
            <a:ext cx="23954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Рукопись Корана </a:t>
            </a:r>
            <a:r>
              <a:rPr lang="en-US" dirty="0"/>
              <a:t>VII </a:t>
            </a:r>
            <a:r>
              <a:rPr lang="ru-RU" dirty="0"/>
              <a:t>в.</a:t>
            </a:r>
          </a:p>
        </p:txBody>
      </p:sp>
      <p:pic>
        <p:nvPicPr>
          <p:cNvPr id="8" name="Рисунок 7" descr="https://upload.wikimedia.org/wikipedia/commons/thumb/5/5e/Uthman_Koran-RZ.jpg/200px-Uthman_Koran-RZ.jpg">
            <a:hlinkClick r:id="rId5"/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8056" y="3709166"/>
            <a:ext cx="3156533" cy="2510659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perspectiveLeft"/>
            <a:lightRig rig="threePt" dir="t"/>
          </a:scene3d>
        </p:spPr>
      </p:pic>
      <p:sp>
        <p:nvSpPr>
          <p:cNvPr id="9" name="Прямоугольник 8"/>
          <p:cNvSpPr/>
          <p:nvPr/>
        </p:nvSpPr>
        <p:spPr>
          <a:xfrm>
            <a:off x="3734875" y="6090834"/>
            <a:ext cx="14589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Коран, </a:t>
            </a:r>
            <a:r>
              <a:rPr lang="en-US" dirty="0"/>
              <a:t>IX </a:t>
            </a:r>
            <a:r>
              <a:rPr lang="ru-RU" dirty="0"/>
              <a:t>век</a:t>
            </a:r>
          </a:p>
        </p:txBody>
      </p:sp>
    </p:spTree>
    <p:extLst>
      <p:ext uri="{BB962C8B-B14F-4D97-AF65-F5344CB8AC3E}">
        <p14:creationId xmlns:p14="http://schemas.microsoft.com/office/powerpoint/2010/main" val="185084871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264066" y="365126"/>
            <a:ext cx="4854013" cy="497759"/>
          </a:xfrm>
        </p:spPr>
        <p:txBody>
          <a:bodyPr>
            <a:normAutofit/>
          </a:bodyPr>
          <a:lstStyle/>
          <a:p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Иллюстрации 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1076770" y="365126"/>
            <a:ext cx="4845467" cy="497759"/>
          </a:xfrm>
        </p:spPr>
        <p:txBody>
          <a:bodyPr/>
          <a:lstStyle/>
          <a:p>
            <a:pPr algn="ctr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Информационные источники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1076771" y="1094704"/>
            <a:ext cx="4845466" cy="5094959"/>
          </a:xfrm>
        </p:spPr>
        <p:txBody>
          <a:bodyPr>
            <a:normAutofit fontScale="47500" lnSpcReduction="20000"/>
          </a:bodyPr>
          <a:lstStyle/>
          <a:p>
            <a:r>
              <a:rPr lang="ru-RU" u="sng" dirty="0">
                <a:hlinkClick r:id="rId2"/>
              </a:rPr>
              <a:t>Исаева Е. А. Интегрированный курс «Литература (русская и зарубежная)»: </a:t>
            </a:r>
            <a:r>
              <a:rPr lang="ru-RU" u="sng" dirty="0" err="1">
                <a:hlinkClick r:id="rId2"/>
              </a:rPr>
              <a:t>учебн</a:t>
            </a:r>
            <a:r>
              <a:rPr lang="ru-RU" u="sng" dirty="0">
                <a:hlinkClick r:id="rId2"/>
              </a:rPr>
              <a:t>. для 9 </a:t>
            </a:r>
            <a:r>
              <a:rPr lang="ru-RU" u="sng" dirty="0" err="1">
                <a:hlinkClick r:id="rId2"/>
              </a:rPr>
              <a:t>кл</a:t>
            </a:r>
            <a:r>
              <a:rPr lang="ru-RU" u="sng" dirty="0">
                <a:hlinkClick r:id="rId2"/>
              </a:rPr>
              <a:t>. </a:t>
            </a:r>
            <a:r>
              <a:rPr lang="ru-RU" u="sng" dirty="0" err="1">
                <a:hlinkClick r:id="rId2"/>
              </a:rPr>
              <a:t>общеобоазоват</a:t>
            </a:r>
            <a:r>
              <a:rPr lang="ru-RU" u="sng" dirty="0">
                <a:hlinkClick r:id="rId2"/>
              </a:rPr>
              <a:t>. </a:t>
            </a:r>
            <a:r>
              <a:rPr lang="ru-RU" u="sng" dirty="0" err="1">
                <a:hlinkClick r:id="rId2"/>
              </a:rPr>
              <a:t>учебн</a:t>
            </a:r>
            <a:r>
              <a:rPr lang="ru-RU" u="sng" dirty="0">
                <a:hlinkClick r:id="rId2"/>
              </a:rPr>
              <a:t>. заведений с обучением на рус. яз. / Е.А. Исаева, Ж.В. Клименко, О.К. </a:t>
            </a:r>
            <a:r>
              <a:rPr lang="ru-RU" u="sng" dirty="0" err="1">
                <a:hlinkClick r:id="rId2"/>
              </a:rPr>
              <a:t>Быцько</a:t>
            </a:r>
            <a:r>
              <a:rPr lang="ru-RU" u="sng" dirty="0">
                <a:hlinkClick r:id="rId2"/>
              </a:rPr>
              <a:t>, А.О. Мельник. – Киев: УОИЦ «Орион», 2017.</a:t>
            </a:r>
          </a:p>
          <a:p>
            <a:r>
              <a:rPr lang="ru-RU" u="sng" dirty="0">
                <a:hlinkClick r:id="rId3"/>
              </a:rPr>
              <a:t>https://ru.wikipedia.org/wiki/%D0%9A%D0%BE%D1%80%D0%B0%D0%BD</a:t>
            </a:r>
            <a:endParaRPr lang="ru-RU" dirty="0"/>
          </a:p>
          <a:p>
            <a:r>
              <a:rPr lang="ru-RU" u="sng" dirty="0">
                <a:hlinkClick r:id="rId4"/>
              </a:rPr>
              <a:t>https://pidru4niki.com/00000000/kulturologiya/koran_pamyatka_kulturi</a:t>
            </a:r>
            <a:endParaRPr lang="ru-RU" dirty="0"/>
          </a:p>
          <a:p>
            <a:r>
              <a:rPr lang="ru-RU" u="sng" dirty="0">
                <a:hlinkClick r:id="rId5"/>
              </a:rPr>
              <a:t>https://history.wikireading.ru/180775</a:t>
            </a:r>
            <a:endParaRPr lang="ru-RU" dirty="0"/>
          </a:p>
          <a:p>
            <a:r>
              <a:rPr lang="en-US" dirty="0">
                <a:hlinkClick r:id="rId6"/>
              </a:rPr>
              <a:t>http://rpw-mos.ru/vostok-delo-tonkoe-ili-nachinat-nado-s-nachala-iii</a:t>
            </a:r>
            <a:r>
              <a:rPr lang="en-US" dirty="0" smtClean="0">
                <a:hlinkClick r:id="rId6"/>
              </a:rPr>
              <a:t>/</a:t>
            </a:r>
            <a:endParaRPr lang="ru-RU" dirty="0" smtClean="0"/>
          </a:p>
          <a:p>
            <a:r>
              <a:rPr lang="en-US" dirty="0">
                <a:hlinkClick r:id="rId7"/>
              </a:rPr>
              <a:t>https://</a:t>
            </a:r>
            <a:r>
              <a:rPr lang="en-US" dirty="0" smtClean="0">
                <a:hlinkClick r:id="rId7"/>
              </a:rPr>
              <a:t>ru.quranacademy.org/encyclopedia/article/Quran</a:t>
            </a:r>
            <a:endParaRPr lang="ru-RU" smtClean="0"/>
          </a:p>
          <a:p>
            <a:endParaRPr lang="ru-RU" dirty="0" smtClean="0">
              <a:hlinkClick r:id="rId8"/>
            </a:endParaRPr>
          </a:p>
          <a:p>
            <a:r>
              <a:rPr lang="ru-RU" dirty="0" smtClean="0">
                <a:hlinkClick r:id="rId8"/>
              </a:rPr>
              <a:t>Фон </a:t>
            </a:r>
            <a:r>
              <a:rPr lang="ru-RU" dirty="0" smtClean="0">
                <a:hlinkClick r:id="rId8"/>
              </a:rPr>
              <a:t>раскрытая книга</a:t>
            </a:r>
            <a:endParaRPr lang="en-US" dirty="0" smtClean="0"/>
          </a:p>
          <a:p>
            <a:r>
              <a:rPr lang="ru-RU" u="sng" dirty="0">
                <a:hlinkClick r:id="rId9"/>
              </a:rPr>
              <a:t>https://upload.wikimedia.org/wikipedia/commons/thumb/9/93/Qur%27anic_Manuscript_-_3_-_Hijazi_script.jpg/170px-Qur%27anic_Manuscript_-_3_-_Hijazi_script.jpg</a:t>
            </a:r>
            <a:endParaRPr lang="ru-RU" dirty="0"/>
          </a:p>
          <a:p>
            <a:r>
              <a:rPr lang="ru-RU" u="sng" dirty="0">
                <a:hlinkClick r:id="rId10"/>
              </a:rPr>
              <a:t>https://s2-goods.ozstatic.by/1000/793/746/10/10746793_0.jpg</a:t>
            </a:r>
            <a:endParaRPr lang="ru-RU" dirty="0"/>
          </a:p>
          <a:p>
            <a:r>
              <a:rPr lang="ru-RU" u="sng" dirty="0">
                <a:hlinkClick r:id="rId11"/>
              </a:rPr>
              <a:t>https://iqna.ir/files/fa/news/1399/4/4/1754601_942.png</a:t>
            </a:r>
            <a:endParaRPr lang="ru-RU" dirty="0"/>
          </a:p>
          <a:p>
            <a:endParaRPr lang="en-US" dirty="0"/>
          </a:p>
          <a:p>
            <a:pPr marL="0" indent="0" algn="ctr">
              <a:buNone/>
            </a:pPr>
            <a:endParaRPr lang="ru-RU" sz="1400" dirty="0" smtClean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3"/>
          </p:nvPr>
        </p:nvSpPr>
        <p:spPr>
          <a:xfrm>
            <a:off x="6264066" y="978793"/>
            <a:ext cx="4854013" cy="4945484"/>
          </a:xfrm>
        </p:spPr>
        <p:txBody>
          <a:bodyPr>
            <a:normAutofit fontScale="77500" lnSpcReduction="20000"/>
          </a:bodyPr>
          <a:lstStyle/>
          <a:p>
            <a:r>
              <a:rPr lang="ru-RU" sz="1200" u="sng" dirty="0">
                <a:hlinkClick r:id="rId12"/>
              </a:rPr>
              <a:t>https://</a:t>
            </a:r>
            <a:r>
              <a:rPr lang="ru-RU" sz="1200" u="sng" dirty="0" smtClean="0">
                <a:hlinkClick r:id="rId12"/>
              </a:rPr>
              <a:t>cf2.ppt-online.org/files2/slide/a/A4pZrM1CDoEx8sRvc2aOUfi6n7VHhdyLeBwKFP/slide-0.jpg</a:t>
            </a:r>
            <a:endParaRPr lang="ru-RU" sz="1200" u="sng" dirty="0" smtClean="0"/>
          </a:p>
          <a:p>
            <a:r>
              <a:rPr lang="ru-RU" sz="1200" u="sng" dirty="0">
                <a:hlinkClick r:id="rId13"/>
              </a:rPr>
              <a:t>https://knews.kg/wp-content/uploads/2018/10/islam-.png</a:t>
            </a:r>
            <a:endParaRPr lang="ru-RU" sz="1200" dirty="0"/>
          </a:p>
          <a:p>
            <a:r>
              <a:rPr lang="ru-RU" sz="1200" dirty="0">
                <a:hlinkClick r:id="rId14"/>
              </a:rPr>
              <a:t>https://</a:t>
            </a:r>
            <a:r>
              <a:rPr lang="ru-RU" sz="1200" dirty="0" smtClean="0">
                <a:hlinkClick r:id="rId14"/>
              </a:rPr>
              <a:t>m.islam-today.ru/files/news/part_5/54242/133990-INNERRESIZED600-600-3.jpg</a:t>
            </a:r>
            <a:endParaRPr lang="ru-RU" sz="1200" dirty="0" smtClean="0"/>
          </a:p>
          <a:p>
            <a:r>
              <a:rPr lang="ru-RU" sz="1200" dirty="0">
                <a:hlinkClick r:id="rId15"/>
              </a:rPr>
              <a:t>https://</a:t>
            </a:r>
            <a:r>
              <a:rPr lang="ru-RU" sz="1200" dirty="0" smtClean="0">
                <a:hlinkClick r:id="rId15"/>
              </a:rPr>
              <a:t>lh3.googleusercontent.com/proxy/0HBJ0touKkClzi8MiYaDP0rnHcnpmAcLpzohVu8sAmNlteDliWkVS4ONbU9JUfpMwlKzGQu3D1tvMoE0y_6NDiW1iLCTzok1M6gtOP5OyI9IsAKT9-HrmvgTkhHxOiwSvZf2</a:t>
            </a:r>
            <a:endParaRPr lang="ru-RU" sz="1200" dirty="0" smtClean="0"/>
          </a:p>
          <a:p>
            <a:r>
              <a:rPr lang="ru-RU" sz="1200" u="sng" dirty="0">
                <a:hlinkClick r:id="rId16"/>
              </a:rPr>
              <a:t>https://</a:t>
            </a:r>
            <a:r>
              <a:rPr lang="ru-RU" sz="1200" u="sng" dirty="0" smtClean="0">
                <a:hlinkClick r:id="rId16"/>
              </a:rPr>
              <a:t>ruspekh.ru/images/articles/5026/2019-06-08-290_15835-3_199603.jpg</a:t>
            </a:r>
            <a:endParaRPr lang="ru-RU" sz="1200" dirty="0"/>
          </a:p>
          <a:p>
            <a:r>
              <a:rPr lang="ru-RU" sz="1200" u="sng" dirty="0">
                <a:hlinkClick r:id="rId17"/>
              </a:rPr>
              <a:t>https://</a:t>
            </a:r>
            <a:r>
              <a:rPr lang="ru-RU" sz="1200" u="sng" dirty="0" smtClean="0">
                <a:hlinkClick r:id="rId17"/>
              </a:rPr>
              <a:t>i0.wp.com/fb.ru/misc/i/gallery/17470/303008.jpg</a:t>
            </a:r>
            <a:endParaRPr lang="ru-RU" sz="1200" u="sng" dirty="0"/>
          </a:p>
          <a:p>
            <a:r>
              <a:rPr lang="ru-RU" sz="1200" u="sng" dirty="0">
                <a:hlinkClick r:id="rId18"/>
              </a:rPr>
              <a:t>https://священный-коран.рф/images/raznoe/3042090.jpg</a:t>
            </a:r>
            <a:endParaRPr lang="ru-RU" sz="1200" dirty="0"/>
          </a:p>
          <a:p>
            <a:r>
              <a:rPr lang="ru-RU" sz="1100" u="sng" dirty="0">
                <a:hlinkClick r:id="rId19"/>
              </a:rPr>
              <a:t>https://</a:t>
            </a:r>
            <a:r>
              <a:rPr lang="ru-RU" sz="1100" u="sng" dirty="0" smtClean="0">
                <a:hlinkClick r:id="rId19"/>
              </a:rPr>
              <a:t>encrypted-tbn0.gstatic.com/images?q=tbn%3AANd9GcRS5XebWmS0AzXF3r1TqzLVkGDUBXWBhgSKJg&amp;usqp=CAU</a:t>
            </a:r>
            <a:endParaRPr lang="ru-RU" sz="1200" dirty="0"/>
          </a:p>
          <a:p>
            <a:r>
              <a:rPr lang="ru-RU" sz="1200" u="sng" dirty="0">
                <a:hlinkClick r:id="rId20"/>
              </a:rPr>
              <a:t>https://</a:t>
            </a:r>
            <a:r>
              <a:rPr lang="ru-RU" sz="1200" u="sng" dirty="0" smtClean="0">
                <a:hlinkClick r:id="rId20"/>
              </a:rPr>
              <a:t>ic.pics.livejournal.com/sanaei/67854024/1125737/1125737_1000.jpg</a:t>
            </a:r>
            <a:endParaRPr lang="ru-RU" sz="1200" dirty="0"/>
          </a:p>
          <a:p>
            <a:r>
              <a:rPr lang="ru-RU" sz="1200" u="sng" dirty="0">
                <a:hlinkClick r:id="rId21"/>
              </a:rPr>
              <a:t>https://i7.pngflow.com/pngimage/643/337/png-quran-al-humaza-surah-al-fil-ayah-quran-angle-text-monochrome-number-clipart.png</a:t>
            </a:r>
            <a:endParaRPr lang="ru-RU" sz="1200" dirty="0"/>
          </a:p>
          <a:p>
            <a:r>
              <a:rPr lang="ru-RU" sz="1200" u="sng" dirty="0">
                <a:hlinkClick r:id="rId22"/>
              </a:rPr>
              <a:t>https://thetimelesslight.files.wordpress.com/2011/09/ayat-al-kursi.jpg</a:t>
            </a:r>
            <a:endParaRPr lang="ru-RU" sz="1200" dirty="0"/>
          </a:p>
          <a:p>
            <a:r>
              <a:rPr lang="ru-RU" sz="1200" u="sng" dirty="0">
                <a:hlinkClick r:id="rId23"/>
              </a:rPr>
              <a:t>https://lh3.googleusercontent.com/proxy/TFaZmOmC1eyn00CFwVjKMnLAvZcQioJA1d1slaPv8-wUqlDnWiy979sqKe4-VeVt0TNi3QTX1treAa9qDFr_wwuj</a:t>
            </a:r>
            <a:endParaRPr lang="ru-RU" sz="1200" dirty="0"/>
          </a:p>
          <a:p>
            <a:r>
              <a:rPr lang="ru-RU" sz="1200" dirty="0">
                <a:hlinkClick r:id="rId24"/>
              </a:rPr>
              <a:t>https://</a:t>
            </a:r>
            <a:r>
              <a:rPr lang="ru-RU" sz="1200" dirty="0" smtClean="0">
                <a:hlinkClick r:id="rId24"/>
              </a:rPr>
              <a:t>lh3.googleusercontent.com/proxy/dMkmi4wAm4DYW5dqcj_ijRd90Ep9s0zoXAvjb1xQDI5W1EXoUyEepEiXc1st4CHYdFOswjlAOQOpYPLZF0XjHm9nh1Pti6fiEdvpJv-JZvjw</a:t>
            </a:r>
            <a:endParaRPr lang="ru-RU" sz="1200" dirty="0" smtClean="0"/>
          </a:p>
          <a:p>
            <a:r>
              <a:rPr lang="ru-RU" sz="1100" u="sng" dirty="0">
                <a:hlinkClick r:id="rId9"/>
              </a:rPr>
              <a:t>https://upload.wikimedia.org/wikipedia/commons/thumb/9/93/Qur%27anic_Manuscript_-_3_-_Hijazi_script.jpg/170px-Qur%27anic_Manuscript_-_3_-_</a:t>
            </a:r>
            <a:r>
              <a:rPr lang="ru-RU" sz="1100" u="sng" dirty="0" smtClean="0">
                <a:hlinkClick r:id="rId9"/>
              </a:rPr>
              <a:t>Hijazi_script.jpg</a:t>
            </a:r>
            <a:endParaRPr lang="ru-RU" sz="1100" u="sng" dirty="0" smtClean="0"/>
          </a:p>
          <a:p>
            <a:endParaRPr lang="ru-RU" sz="1100" dirty="0"/>
          </a:p>
        </p:txBody>
      </p:sp>
      <p:sp>
        <p:nvSpPr>
          <p:cNvPr id="7" name="Объект 6"/>
          <p:cNvSpPr>
            <a:spLocks noGrp="1"/>
          </p:cNvSpPr>
          <p:nvPr>
            <p:ph sz="quarter" idx="4"/>
          </p:nvPr>
        </p:nvSpPr>
        <p:spPr>
          <a:xfrm>
            <a:off x="6264066" y="5924277"/>
            <a:ext cx="4854013" cy="566675"/>
          </a:xfrm>
        </p:spPr>
        <p:txBody>
          <a:bodyPr>
            <a:normAutofit fontScale="47500" lnSpcReduction="20000"/>
          </a:bodyPr>
          <a:lstStyle/>
          <a:p>
            <a:pPr marL="0" indent="0" algn="ctr">
              <a:buNone/>
            </a:pP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Автор шаблона: </a:t>
            </a:r>
            <a:r>
              <a:rPr lang="ru-RU" dirty="0" err="1">
                <a:solidFill>
                  <a:schemeClr val="bg2">
                    <a:lumMod val="50000"/>
                  </a:schemeClr>
                </a:solidFill>
              </a:rPr>
              <a:t>Полшкова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В. В., 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педагог дополнительного образования МАОУ ДО ЦРТДИЮ Каменского района Пензенской 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области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276464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истание 8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листание 7" id="{0CE75DB1-FDE2-4B07-8783-FD2325410490}" vid="{4B0FD19C-AF86-4C35-9F38-0720CAB1391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листание 8</Template>
  <TotalTime>1429</TotalTime>
  <Words>453</Words>
  <Application>Microsoft Office PowerPoint</Application>
  <PresentationFormat>Широкоэкранный</PresentationFormat>
  <Paragraphs>57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AGReverance</vt:lpstr>
      <vt:lpstr>AGReverence-Oblique</vt:lpstr>
      <vt:lpstr>Arial</vt:lpstr>
      <vt:lpstr>Calibri</vt:lpstr>
      <vt:lpstr>листание 8</vt:lpstr>
      <vt:lpstr>Священные книги народов мира: Коран</vt:lpstr>
      <vt:lpstr>Священная книга ислама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Иллюстрации </vt:lpstr>
    </vt:vector>
  </TitlesOfParts>
  <Manager>Полшкова Виктория Валерьяновна</Manager>
  <Company>МАОУ ДО ЦРТДиЮКаменского района Пензенской области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Книга</dc:title>
  <dc:subject>литература, книги</dc:subject>
  <dc:creator>Viktoriya Polshkova</dc:creator>
  <cp:keywords>литература;шаблон по литературе;книга</cp:keywords>
  <cp:lastModifiedBy>User</cp:lastModifiedBy>
  <cp:revision>99</cp:revision>
  <dcterms:created xsi:type="dcterms:W3CDTF">2016-11-15T09:14:47Z</dcterms:created>
  <dcterms:modified xsi:type="dcterms:W3CDTF">2020-07-31T23:53:14Z</dcterms:modified>
</cp:coreProperties>
</file>