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2" r:id="rId4"/>
    <p:sldId id="261" r:id="rId5"/>
    <p:sldId id="259" r:id="rId6"/>
    <p:sldId id="260" r:id="rId7"/>
    <p:sldId id="25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8" r:id="rId20"/>
    <p:sldId id="292" r:id="rId21"/>
    <p:sldId id="295" r:id="rId22"/>
    <p:sldId id="294" r:id="rId23"/>
    <p:sldId id="293" r:id="rId24"/>
    <p:sldId id="301" r:id="rId25"/>
    <p:sldId id="300" r:id="rId26"/>
    <p:sldId id="299" r:id="rId27"/>
    <p:sldId id="298" r:id="rId28"/>
    <p:sldId id="29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2000" dirty="0" smtClean="0"/>
              <a:t>Своя игра</a:t>
            </a:r>
            <a:endParaRPr lang="ru-RU" sz="1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Отмена крепостного права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20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cs typeface="Arial" pitchFamily="34" charset="0"/>
              </a:rPr>
              <a:t>Подготовка крестьянской реформы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Александр </a:t>
            </a:r>
            <a:r>
              <a:rPr lang="en-US" sz="4800" dirty="0" smtClean="0"/>
              <a:t>II</a:t>
            </a:r>
            <a:r>
              <a:rPr lang="ru-RU" sz="4800" dirty="0" smtClean="0"/>
              <a:t> добивался, чтобы просьба о решении крестьянского вопроса исходила от…</a:t>
            </a:r>
            <a:endParaRPr lang="ru-RU" sz="48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580112" y="4941168"/>
            <a:ext cx="316835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Помещиков 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30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cs typeface="Arial" pitchFamily="34" charset="0"/>
              </a:rPr>
              <a:t>Подготовка крестьянской реформы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Письмо монарха к подданному</a:t>
            </a:r>
            <a:endParaRPr lang="ru-RU" sz="54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580112" y="4941168"/>
            <a:ext cx="316835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Рескрипт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40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cs typeface="Arial" pitchFamily="34" charset="0"/>
              </a:rPr>
              <a:t>Подготовка крестьянской реформы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/>
              <a:t>Кто заменил Ростовцева на месте председателя редакционной комиссии после его смерти?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580112" y="4941168"/>
            <a:ext cx="316835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В.Н.Панин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50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cs typeface="Arial" pitchFamily="34" charset="0"/>
              </a:rPr>
              <a:t>Подготовка крестьянской реформы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Осенью 1860 года  проект крестьянской реформы был готов. </a:t>
            </a:r>
            <a:r>
              <a:rPr lang="ru-RU" sz="4400" dirty="0" smtClean="0"/>
              <a:t>Каким органом он был утвержден?</a:t>
            </a:r>
            <a:endParaRPr lang="ru-RU" sz="44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4067944" y="4941168"/>
            <a:ext cx="460851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Государственным советом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10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Царский Манифест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Временнообязанное состояние крестьян могло продолжаться в течение</a:t>
            </a:r>
            <a:endParaRPr lang="ru-RU" sz="48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580112" y="4941168"/>
            <a:ext cx="316835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 лет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20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Царский Манифест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400" dirty="0" smtClean="0"/>
              <a:t>Какой </a:t>
            </a:r>
            <a:r>
              <a:rPr lang="ru-RU" sz="4400" dirty="0" smtClean="0"/>
              <a:t>срок был установлен для внесения крестьянами выкупных платежей за </a:t>
            </a:r>
            <a:r>
              <a:rPr lang="ru-RU" sz="4400" dirty="0" smtClean="0"/>
              <a:t>землю?</a:t>
            </a:r>
            <a:endParaRPr lang="ru-RU" sz="44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771800" y="4941168"/>
            <a:ext cx="5976664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49 лет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30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Царский Манифест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По реформе предусматривалось решить вопрос с землей следующим образом</a:t>
            </a:r>
            <a:endParaRPr lang="ru-RU" sz="44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771800" y="4941168"/>
            <a:ext cx="5976664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Отдать землю за выкуп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40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Царский Манифест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Одна </a:t>
            </a:r>
            <a:r>
              <a:rPr lang="ru-RU" sz="4400" dirty="0" smtClean="0"/>
              <a:t>из повинностей зависимых крестьян, заключающаяся в выплате дани помещику продуктами или деньгами</a:t>
            </a:r>
            <a:endParaRPr lang="ru-RU" sz="44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771800" y="4941168"/>
            <a:ext cx="5976664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Оброк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50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Царский Манифест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Чиновничья </a:t>
            </a:r>
            <a:r>
              <a:rPr lang="ru-RU" dirty="0" smtClean="0"/>
              <a:t>должность с 1859 года в Российской империи для улаживания поземельных отношений между помещиками и крестьянами и надзора за крестьянскими </a:t>
            </a:r>
            <a:r>
              <a:rPr lang="ru-RU" dirty="0" smtClean="0"/>
              <a:t>учреждениями</a:t>
            </a: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771800" y="4941168"/>
            <a:ext cx="5976664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Мировой посредник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10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Личности в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Кто был назначен </a:t>
            </a:r>
            <a:r>
              <a:rPr lang="ru-RU" sz="4000" dirty="0" smtClean="0"/>
              <a:t>Председателем Редакционной комиссии по разработке проекта реформы по отмене крепостного </a:t>
            </a:r>
            <a:r>
              <a:rPr lang="ru-RU" sz="4000" dirty="0" smtClean="0"/>
              <a:t>права? </a:t>
            </a:r>
            <a:endParaRPr lang="ru-RU" sz="40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771800" y="4941168"/>
            <a:ext cx="5976664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Я.И.Ростовцев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980728"/>
          <a:ext cx="8424936" cy="491553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92286"/>
                <a:gridCol w="1166530"/>
                <a:gridCol w="1166530"/>
                <a:gridCol w="1166530"/>
                <a:gridCol w="1166530"/>
                <a:gridCol w="1166530"/>
              </a:tblGrid>
              <a:tr h="113033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Накануне</a:t>
                      </a:r>
                      <a:r>
                        <a:rPr lang="ru-RU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отмены крепостного права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2" action="ppaction://hlinksldjump"/>
                        </a:rPr>
                        <a:t>10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3" action="ppaction://hlinksldjump"/>
                        </a:rPr>
                        <a:t>20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4" action="ppaction://hlinksldjump"/>
                        </a:rPr>
                        <a:t>30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5" action="ppaction://hlinksldjump"/>
                        </a:rPr>
                        <a:t>40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6" action="ppaction://hlinksldjump"/>
                        </a:rPr>
                        <a:t>50</a:t>
                      </a:r>
                      <a:endParaRPr lang="ru-RU" sz="4800" b="1" dirty="0"/>
                    </a:p>
                  </a:txBody>
                  <a:tcPr/>
                </a:tc>
              </a:tr>
              <a:tr h="92645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Подготовка крестьянской реформы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7" action="ppaction://hlinksldjump"/>
                        </a:rPr>
                        <a:t>10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8" action="ppaction://hlinksldjump"/>
                        </a:rPr>
                        <a:t>20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9" action="ppaction://hlinksldjump"/>
                        </a:rPr>
                        <a:t>30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10" action="ppaction://hlinksldjump"/>
                        </a:rPr>
                        <a:t>40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11" action="ppaction://hlinksldjump"/>
                        </a:rPr>
                        <a:t>50</a:t>
                      </a:r>
                      <a:endParaRPr lang="ru-RU" sz="4800" b="1" dirty="0"/>
                    </a:p>
                  </a:txBody>
                  <a:tcPr/>
                </a:tc>
              </a:tr>
              <a:tr h="92645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Царский Манифест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12" action="ppaction://hlinksldjump"/>
                        </a:rPr>
                        <a:t>10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13" action="ppaction://hlinksldjump"/>
                        </a:rPr>
                        <a:t>20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14" action="ppaction://hlinksldjump"/>
                        </a:rPr>
                        <a:t>30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15" action="ppaction://hlinksldjump"/>
                        </a:rPr>
                        <a:t>40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16" action="ppaction://hlinksldjump"/>
                        </a:rPr>
                        <a:t>50</a:t>
                      </a:r>
                      <a:endParaRPr lang="ru-RU" sz="4800" b="1" dirty="0"/>
                    </a:p>
                  </a:txBody>
                  <a:tcPr/>
                </a:tc>
              </a:tr>
              <a:tr h="92645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Личности в истории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17" action="ppaction://hlinksldjump"/>
                        </a:rPr>
                        <a:t>10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18" action="ppaction://hlinksldjump"/>
                        </a:rPr>
                        <a:t>20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19" action="ppaction://hlinksldjump"/>
                        </a:rPr>
                        <a:t>30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20" action="ppaction://hlinksldjump"/>
                        </a:rPr>
                        <a:t>40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21" action="ppaction://hlinksldjump"/>
                        </a:rPr>
                        <a:t>50</a:t>
                      </a:r>
                      <a:endParaRPr lang="ru-RU" sz="4800" b="1" dirty="0"/>
                    </a:p>
                  </a:txBody>
                  <a:tcPr/>
                </a:tc>
              </a:tr>
              <a:tr h="92645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Даты, даты…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22" action="ppaction://hlinksldjump"/>
                        </a:rPr>
                        <a:t>10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23" action="ppaction://hlinksldjump"/>
                        </a:rPr>
                        <a:t>20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24" action="ppaction://hlinksldjump"/>
                        </a:rPr>
                        <a:t>30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25" action="ppaction://hlinksldjump"/>
                        </a:rPr>
                        <a:t>40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hlinkClick r:id="rId26" action="ppaction://hlinksldjump"/>
                        </a:rPr>
                        <a:t>50</a:t>
                      </a:r>
                      <a:endParaRPr lang="ru-RU" sz="4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20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Личности в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«…Его с детства готовили к морской службе. Воспитание его руководил  адмирал Ф. П. Литке.  По воспоминаниям современников   « никогда не притворялся, никогда  не лгал и не знал, что значит быть двуличным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763688" y="4941168"/>
            <a:ext cx="6984776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Великий князь Константин Николаевич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30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Личности в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«Его воспитание было поручено капитану </a:t>
            </a:r>
            <a:r>
              <a:rPr lang="ru-RU" sz="3600" dirty="0" err="1" smtClean="0"/>
              <a:t>К.К.Мердеру</a:t>
            </a:r>
            <a:r>
              <a:rPr lang="ru-RU" sz="3600" dirty="0" smtClean="0"/>
              <a:t>, другим наставником был поэт В.А.Жуковский. Он совершил два путешествия – по России и Западной Европе.</a:t>
            </a:r>
            <a:endParaRPr lang="ru-RU" sz="36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4716016" y="4941168"/>
            <a:ext cx="4032448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Александр </a:t>
            </a:r>
            <a:r>
              <a:rPr lang="en-US" sz="4400" dirty="0" smtClean="0"/>
              <a:t>II</a:t>
            </a:r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40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Личности в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Военный министр, под чьим руководством осуществлялись военные реформы</a:t>
            </a:r>
            <a:endParaRPr lang="ru-RU" sz="44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4572000" y="4941168"/>
            <a:ext cx="4176464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Д.А.Милютин</a:t>
            </a:r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50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Личности в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1 марта 1881 года император одобрил проект, который носил название «Конституция…</a:t>
            </a:r>
            <a:endParaRPr lang="ru-RU" sz="44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3203848" y="4941168"/>
            <a:ext cx="5544616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Лорис-Меликова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 action="ppaction://hlinksldjump"/>
              </a:rPr>
              <a:t>10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Даты, даты…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Манифест Александра II об освобождении крестьян</a:t>
            </a:r>
            <a:endParaRPr lang="ru-RU" sz="4800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771800" y="4941168"/>
            <a:ext cx="5976664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19 февраля </a:t>
            </a:r>
            <a:r>
              <a:rPr lang="ru-RU" sz="4400" dirty="0" smtClean="0"/>
              <a:t>1861года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 action="ppaction://hlinksldjump"/>
              </a:rPr>
              <a:t>20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Даты, даты…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771800" y="4941168"/>
            <a:ext cx="5976664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30 марта 1856 года</a:t>
            </a:r>
            <a:endParaRPr lang="ru-RU" sz="4400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Когда впервые Александр II официально заявил о необходимости отмены крепостного права?  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2771800" y="4941168"/>
            <a:ext cx="5976664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1855 году</a:t>
            </a:r>
            <a:endParaRPr lang="ru-RU" sz="4400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Александр </a:t>
            </a:r>
            <a:r>
              <a:rPr lang="en-US" sz="5400" dirty="0" smtClean="0"/>
              <a:t>II </a:t>
            </a:r>
            <a:r>
              <a:rPr lang="ru-RU" sz="5400" dirty="0" smtClean="0"/>
              <a:t>начал </a:t>
            </a:r>
            <a:r>
              <a:rPr lang="ru-RU" sz="5400" dirty="0" smtClean="0"/>
              <a:t>правление в…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33265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hlinkClick r:id="rId2" action="ppaction://hlinksldjump"/>
              </a:rPr>
              <a:t>30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Даты, даты…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17728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Дата проведения городской реформы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580112" y="4869160"/>
            <a:ext cx="316835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1870 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18864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hlinkClick r:id="rId2" action="ppaction://hlinksldjump"/>
              </a:rPr>
              <a:t>40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Даты, даты…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 action="ppaction://hlinksldjump"/>
              </a:rPr>
              <a:t>50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Даты, даты…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580112" y="4941168"/>
            <a:ext cx="316835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1864 год</a:t>
            </a:r>
            <a:endParaRPr lang="ru-RU" sz="4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Дата проведения судебной реформы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Отмена крепостного права ускорила процесс перехода страны от феодализма к…</a:t>
            </a: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043608" y="3140968"/>
            <a:ext cx="6912768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Капитализму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10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Накануне отмены крепостного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64087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Какое прозвище получил в истории нашего государства Александр </a:t>
            </a:r>
            <a:r>
              <a:rPr lang="en-US" sz="4800" dirty="0" smtClean="0"/>
              <a:t>II</a:t>
            </a:r>
            <a:endParaRPr lang="ru-RU" sz="4800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788024" y="4941168"/>
            <a:ext cx="3960440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Освободитель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20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Накануне отмены крепостного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Неуплаченные в срок налоги, сборы</a:t>
            </a:r>
            <a:endParaRPr lang="ru-RU" sz="60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580112" y="4941168"/>
            <a:ext cx="316835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Недоимки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30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Накануне отмены крепостного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С каким природным явлением сравнивают первые годы правления Александра </a:t>
            </a:r>
            <a:r>
              <a:rPr lang="en-US" sz="4800" dirty="0" smtClean="0"/>
              <a:t>II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580112" y="4941168"/>
            <a:ext cx="316835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Оттепель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40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Накануне отмены крепостного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Какое внешнеполитическое событие заставило Александра </a:t>
            </a:r>
            <a:r>
              <a:rPr lang="en-US" sz="4000" dirty="0" smtClean="0"/>
              <a:t>II</a:t>
            </a:r>
            <a:r>
              <a:rPr lang="ru-RU" sz="4000" dirty="0" smtClean="0"/>
              <a:t> решительно заняться проблемой отмены крепостного права?</a:t>
            </a:r>
            <a:endParaRPr lang="ru-RU" sz="40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3563888" y="4941168"/>
            <a:ext cx="5184576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Поражение в Крымской войне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50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Накануне отмены крепостного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По мере развития капиталистического уклада в экономике зрело убеждение в том, что это тормозит развитие хозяйства страны</a:t>
            </a:r>
            <a:endParaRPr lang="ru-RU" sz="36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4211960" y="4941168"/>
            <a:ext cx="4536504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Подневольный труд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10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cs typeface="Arial" pitchFamily="34" charset="0"/>
              </a:rPr>
              <a:t>Подготовка крестьянской реформы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Для подготовки  отмены крепостного права Александр II 3 января 1857 года образовал  специальный правительственный орган</a:t>
            </a:r>
            <a:endParaRPr lang="ru-RU" sz="36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580112" y="4941168"/>
            <a:ext cx="316835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Секретный комитет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368</Words>
  <Application>Microsoft Office PowerPoint</Application>
  <PresentationFormat>Экран (4:3)</PresentationFormat>
  <Paragraphs>111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Своя игра</vt:lpstr>
      <vt:lpstr>Слайд 2</vt:lpstr>
      <vt:lpstr>Финал</vt:lpstr>
      <vt:lpstr>10  Накануне отмены крепостного права</vt:lpstr>
      <vt:lpstr>20  Накануне отмены крепостного права</vt:lpstr>
      <vt:lpstr>30  Накануне отмены крепостного права</vt:lpstr>
      <vt:lpstr>40  Накануне отмены крепостного права</vt:lpstr>
      <vt:lpstr>50  Накануне отмены крепостного права</vt:lpstr>
      <vt:lpstr>10  Подготовка крестьянской реформы</vt:lpstr>
      <vt:lpstr>20  Подготовка крестьянской реформы</vt:lpstr>
      <vt:lpstr>30  Подготовка крестьянской реформы</vt:lpstr>
      <vt:lpstr>40  Подготовка крестьянской реформы</vt:lpstr>
      <vt:lpstr>50  Подготовка крестьянской реформы</vt:lpstr>
      <vt:lpstr>10 Царский Манифест </vt:lpstr>
      <vt:lpstr>20  Царский Манифест </vt:lpstr>
      <vt:lpstr>30  Царский Манифест </vt:lpstr>
      <vt:lpstr>40  Царский Манифест </vt:lpstr>
      <vt:lpstr>50  Царский Манифест </vt:lpstr>
      <vt:lpstr>10 Личности в истории</vt:lpstr>
      <vt:lpstr>20 Личности в истории</vt:lpstr>
      <vt:lpstr>30 Личности в истории</vt:lpstr>
      <vt:lpstr>40 Личности в истории</vt:lpstr>
      <vt:lpstr>50 Личности в истории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SSD</dc:creator>
  <cp:lastModifiedBy>SSD</cp:lastModifiedBy>
  <cp:revision>16</cp:revision>
  <dcterms:created xsi:type="dcterms:W3CDTF">2016-12-19T14:59:08Z</dcterms:created>
  <dcterms:modified xsi:type="dcterms:W3CDTF">2016-12-19T16:50:36Z</dcterms:modified>
</cp:coreProperties>
</file>