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4" r:id="rId2"/>
    <p:sldMasterId id="2147483666" r:id="rId3"/>
    <p:sldMasterId id="2147483668" r:id="rId4"/>
    <p:sldMasterId id="2147483697" r:id="rId5"/>
    <p:sldMasterId id="2147483699" r:id="rId6"/>
    <p:sldMasterId id="2147483701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9241"/>
    <a:srgbClr val="FA3C1C"/>
    <a:srgbClr val="FF3399"/>
    <a:srgbClr val="008000"/>
    <a:srgbClr val="D60093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57" autoAdjust="0"/>
    <p:restoredTop sz="94660"/>
  </p:normalViewPr>
  <p:slideViewPr>
    <p:cSldViewPr>
      <p:cViewPr varScale="1">
        <p:scale>
          <a:sx n="100" d="100"/>
          <a:sy n="100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1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B6EDE7-1E50-4E2F-9342-DA3520E37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BC9B7-0844-4B06-AD4D-CC472FD6A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93021-6CBB-4DA9-8769-18A2D755B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D8DB8-4D8B-49BE-8653-84580F95A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88FF-63E3-468D-BD7E-7BEABFA58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7C558-3C7C-4E12-A67E-5A6256DED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0886B-3415-4847-AD87-A1F4D0E02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6DD3-8E5C-4167-BDE2-B9801076F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E7DA-9471-4262-9AC0-DC00DDEA6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D6DA-6B6E-43C3-9EAA-6C66AB53F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13D0-BFCC-4AAB-B790-50834E7A1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9E23-A4B9-4157-A477-05928E4BF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F780-2CEE-410B-8D45-3AA1748B1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2D11D-9DB4-476D-8351-A0F898264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EC08-D7D8-41FF-904D-CDECCD930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7752C-803A-417A-98B5-165E9F3FB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25B7E-B150-491D-86BC-ECC04F1EF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28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8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826B55-C67A-4BD0-BC7F-5B62614DF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03F5-8EFE-4205-BC39-91BD435A3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275F-990E-42A4-A8EE-C52C03838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E24D-E53B-4097-81A2-100F8EAC3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3347-B6F7-4AC3-AB03-CD1B03EBF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4484-41D0-4E7C-B9C8-1C4C7F168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D877B-8EF7-427C-8EA8-9080871FC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7BE7-BFF2-4D6C-A79A-2E82364AA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8EF5-7FBF-4005-95AE-604DD7ED6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D57B-E7B1-4D33-8CA0-C09A06268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BA65-CB1C-48C0-B53E-0426353F4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0E14-31F3-4925-9B50-C4F5A5FE3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4D83B-34D7-4F21-B7DE-81223B700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B8AA0-E4F0-4E61-AA09-B0B413E86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D351-AB10-4D17-BA69-C5D2BE967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649E-39B0-4331-B5BA-36E32B080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FC52C-7621-4F0A-923A-3E1794274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27E6-1B9F-4ACC-9ED4-5C9CCF4FD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988D5-6104-4C5E-877E-13B02DB8C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95D5-0FF7-4731-A47D-AC29B4A13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D0742-71E0-4C46-9530-9CD18096F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FCC8-F089-44CA-ADFC-E2BE146D4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A2DE-3A65-4BE6-9EB0-7405D0EAD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41B78-81DA-42EF-997E-353161302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96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44664-2C8F-43FF-B53A-8F3DAF238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C9E8-7221-463B-9129-B803B4774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9465D-CF80-4416-9AD4-2B870B06D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62714-71EA-4E5C-9674-63247DF6B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D3659-3BDC-481E-9845-CDF2DA559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8279-157A-46E3-82C0-D00B94297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787D-7982-44EC-A847-4BE6DF0DC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4A436-87A2-4773-AD71-ED5DB6120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0A383-2110-4BDA-906B-2787123E9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10E7B-E594-4A68-8AD0-FEF7E9C96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5A53-8217-4461-8347-D856A360D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D22E-97C7-4230-851C-34F2CC9E3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4D7B6-5F00-4D91-A5E9-6F48ADEB8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C52BB2-955F-40E4-B01B-C8998C121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41F2-5927-4399-89B0-E7B0603ED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7993-7824-43E1-85D7-7687BBC3A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EA0D-EECD-40EE-B867-CBC22149A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FF77-2995-4ADB-901D-CA759516B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A4CB-D941-4BC6-B0AD-45170A91B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FAE5-BB41-4519-A3F2-CE818E9BD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FD1B-152E-42AE-B396-211D9E3A8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5BC5-DCD2-43CF-9CA9-B50A1F2F2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1BE4-BB71-4BE2-A1A9-9D047449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2F77-C7B8-4EF6-8FBB-0E0936EF7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87C2-5EB1-4821-84FF-FEE62A2B8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85C3-72AF-4908-B495-47CE9048D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234CE-B3DF-4DED-BF90-500B000B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16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74A67D-EDA4-4EB9-9965-16B13C519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27DB-7D52-4FC0-BC35-00F5DEAAD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40B3-04F6-4E18-B963-D25E9BAAD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C3CD-B039-4A31-8253-7C15D7907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2350-A644-49E5-9859-A89C4972D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C0A6-65B5-4DD3-B096-AF5D725EB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93F9-9588-4A60-A092-FDDBAEE1A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C8364-B19D-4703-AA4C-C64DECC0F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EAD91-8F50-4C5D-84F3-99A961753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80978-9120-4056-889A-53ECC30B7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072F-D6DE-4C66-9B9D-D5CA2686A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E233-7D1F-4110-ACAB-030578D4A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BBE6-2E98-41FE-AC56-3801C783E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AFE91-5093-4416-9CD4-40578CFF9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A16C4-9074-4BDA-9F11-C1CFBFBF9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1FFB0-4524-49BC-8ACA-A75287FC6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859AD66-3575-4DEF-B49B-3FBEF17BA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0CB52EC-40E3-4BA5-985F-FC213D773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17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17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425ADC3-33D0-4921-B7A1-2D99BE3D2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8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A2AB7C9-0E6A-4902-A625-53F639761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686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686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86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</a:defRPr>
            </a:lvl1pPr>
          </a:lstStyle>
          <a:p>
            <a:pPr>
              <a:defRPr/>
            </a:pPr>
            <a:fld id="{0F5C91C2-3164-4214-A6D4-F6E81AC02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D617F5D-F05D-4ED1-B440-C4FA416D0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15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13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13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13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105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06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A3AE08-3703-4DA4-A750-AD11E89D2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06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6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0866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9600" i="1" smtClean="0">
                <a:solidFill>
                  <a:srgbClr val="FFCC00"/>
                </a:solidFill>
              </a:rPr>
              <a:t>Стекло</a:t>
            </a:r>
            <a:r>
              <a:rPr lang="ru-RU" sz="8800" smtClean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2055" name="Picture 7" descr="31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3000364" y="6357958"/>
            <a:ext cx="3500462" cy="500042"/>
          </a:xfrm>
          <a:prstGeom prst="fram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pptcloud.ru</a:t>
            </a: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DSC0339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6475"/>
            <a:ext cx="8948738" cy="216058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FF9900"/>
                </a:solidFill>
              </a:rPr>
              <a:t>Выполнил </a:t>
            </a:r>
            <a:br>
              <a:rPr lang="ru-RU" sz="4800" b="1" i="1" smtClean="0">
                <a:solidFill>
                  <a:srgbClr val="FF9900"/>
                </a:solidFill>
              </a:rPr>
            </a:br>
            <a:r>
              <a:rPr lang="ru-RU" sz="4800" b="1" i="1" smtClean="0">
                <a:solidFill>
                  <a:srgbClr val="FF9900"/>
                </a:solidFill>
              </a:rPr>
              <a:t>ученик 9 «Г» класса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6000" b="1" i="1" smtClean="0">
                <a:solidFill>
                  <a:srgbClr val="FF0000"/>
                </a:solidFill>
              </a:rPr>
              <a:t>Жадан Михаил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i="1" smtClean="0">
                <a:solidFill>
                  <a:srgbClr val="FFCC00"/>
                </a:solidFill>
              </a:rPr>
              <a:t>Стекло это…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1844675"/>
            <a:ext cx="4716462" cy="5013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Стекло — один из самых древних и, благодаря разнообразию своих свойств — универсальный в практике человека материал. Физико-химически — неорганическое вещество, твёрдое тело; структурно — аморфно, изотропно; агрегатно все виды стёкол — чрезвычайно вязкая переохлаждённая жидкость, достигающая стеклообразного состояния в процессе остывания со скоростью, достаточной для предотвращения кристаллизации расплавов, получаемых в заданных температурных пределах (от 300 до 2500 ºС), которые обусловлены оксидным, фторидным или фосфатным происхождением их составов.</a:t>
            </a:r>
          </a:p>
        </p:txBody>
      </p:sp>
      <p:pic>
        <p:nvPicPr>
          <p:cNvPr id="5124" name="Picture 4" descr="2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276475"/>
            <a:ext cx="4394200" cy="369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smtClean="0">
                <a:solidFill>
                  <a:srgbClr val="D59241"/>
                </a:solidFill>
              </a:rPr>
              <a:t>История стекла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196975"/>
            <a:ext cx="5327650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До сих пор не установлено достоверно, как и где впервые было получено стекло. Долгое время первенство в открытии стеклоделия признавалось за Египтом, чему несомненным свидетельством считались глазурованные стеклом фаянсовые плитки внутренних облицовок пирамиды Джессера (середина III тысячелетия до н. э.); к ещё более раннему периоду (первой династии фараонов) относятся находки фаянсовых украшений (см. выше), то есть стекло существовало в Египте уже 5 тысяч лет назад.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Египетские стеклоделы плавили стекло на открытых очагах в глиняных мисках. Спёкшиеся куски бросали раскалёнными в воду, где они растрескивались, и эти обломки, так называемые фритты, растирались в пыль жерновами и снова плавились.</a:t>
            </a:r>
          </a:p>
        </p:txBody>
      </p:sp>
      <p:pic>
        <p:nvPicPr>
          <p:cNvPr id="7172" name="Picture 4" descr="Вторая половина 4 го ве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268413"/>
            <a:ext cx="3824287" cy="4608512"/>
          </a:xfr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076825" y="5949950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FFCC00"/>
                </a:solidFill>
              </a:rPr>
              <a:t>Древняя ваза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68313" y="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i="1" smtClean="0">
                <a:solidFill>
                  <a:srgbClr val="FA3C1C"/>
                </a:solidFill>
              </a:rPr>
              <a:t>Свойства стекла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1628775"/>
            <a:ext cx="4643438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Стекло — неорганическое изотропное вещество, материал, известный и используемый с древнейших времён. Существует и в природной форме, в виде минералов (обсидиан — вулканическое стекло), но в практике — чаще всего, как продукт стеклоделия — одной из древнейших технологий в материальной культуре. Структурно — аморфное вещество, агрегатно относящееся к разряду — твёрдое тело. В практике присутствует огромное число модификаций, подразумевающих массу разнообразных утилитарных возможностей, определяющихся составом, структурой, химическими и физическими свойствами.</a:t>
            </a:r>
          </a:p>
        </p:txBody>
      </p:sp>
      <p:pic>
        <p:nvPicPr>
          <p:cNvPr id="15370" name="Picture 10" descr="62658_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484313"/>
            <a:ext cx="367188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pu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149725"/>
            <a:ext cx="35988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5508625" cy="4149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В настоящее время разработаны материалы чрезвычайно широкого, поистине — универсального диапазона применения, чему служат и присущие изначально (например, прозрачность, отражательная способность, стойкость к агрессивным средам, красота и многие другие) и не свойственные ранее стеклу — синтезированные его качества (например — жаростойкость, прочность, биоактивность, управляемая электропроводность и т. д.). Различные виды стёкол используется во всех сферах человеческой деятельности: от строительства, изобразительного искусства, оптики, медицины — до измерительной техники, высоких технологий и космонавтики, авиации и военной техники.</a:t>
            </a:r>
          </a:p>
        </p:txBody>
      </p:sp>
      <p:pic>
        <p:nvPicPr>
          <p:cNvPr id="33798" name="Picture 6" descr="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860800"/>
            <a:ext cx="48974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844675"/>
            <a:ext cx="36179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i="1" smtClean="0">
                <a:solidFill>
                  <a:schemeClr val="accent1"/>
                </a:solidFill>
              </a:rPr>
              <a:t>Стеклообразующие вещества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FF"/>
                </a:solidFill>
              </a:rPr>
              <a:t>К стеклообразующим веществам относятся: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FF"/>
                </a:solidFill>
              </a:rPr>
              <a:t>Оксиды: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FF"/>
                </a:solidFill>
              </a:rPr>
              <a:t>SiO</a:t>
            </a:r>
            <a:r>
              <a:rPr lang="ru-RU" sz="2000" baseline="-25000" smtClean="0">
                <a:solidFill>
                  <a:srgbClr val="FFFFFF"/>
                </a:solidFill>
              </a:rPr>
              <a:t>2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FF"/>
                </a:solidFill>
              </a:rPr>
              <a:t>B</a:t>
            </a:r>
            <a:r>
              <a:rPr lang="ru-RU" sz="2000" baseline="-25000" smtClean="0">
                <a:solidFill>
                  <a:srgbClr val="FFFFFF"/>
                </a:solidFill>
              </a:rPr>
              <a:t>2</a:t>
            </a:r>
            <a:r>
              <a:rPr lang="ru-RU" sz="2000" smtClean="0">
                <a:solidFill>
                  <a:srgbClr val="FFFFFF"/>
                </a:solidFill>
              </a:rPr>
              <a:t>O</a:t>
            </a:r>
            <a:r>
              <a:rPr lang="ru-RU" sz="2000" baseline="-25000" smtClean="0">
                <a:solidFill>
                  <a:srgbClr val="FFFFFF"/>
                </a:solidFill>
              </a:rPr>
              <a:t>3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FF"/>
                </a:solidFill>
              </a:rPr>
              <a:t>P</a:t>
            </a:r>
            <a:r>
              <a:rPr lang="ru-RU" sz="2000" baseline="-25000" smtClean="0">
                <a:solidFill>
                  <a:srgbClr val="FFFFFF"/>
                </a:solidFill>
              </a:rPr>
              <a:t>2</a:t>
            </a:r>
            <a:r>
              <a:rPr lang="ru-RU" sz="2000" smtClean="0">
                <a:solidFill>
                  <a:srgbClr val="FFFFFF"/>
                </a:solidFill>
              </a:rPr>
              <a:t>O</a:t>
            </a:r>
            <a:r>
              <a:rPr lang="ru-RU" sz="2000" baseline="-25000" smtClean="0">
                <a:solidFill>
                  <a:srgbClr val="FFFFFF"/>
                </a:solidFill>
              </a:rPr>
              <a:t>5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FF"/>
                </a:solidFill>
              </a:rPr>
              <a:t>ТeO</a:t>
            </a:r>
            <a:r>
              <a:rPr lang="ru-RU" sz="2000" baseline="-25000" smtClean="0">
                <a:solidFill>
                  <a:srgbClr val="FFFFFF"/>
                </a:solidFill>
              </a:rPr>
              <a:t>2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FF"/>
                </a:solidFill>
              </a:rPr>
              <a:t>GeO</a:t>
            </a:r>
            <a:r>
              <a:rPr lang="ru-RU" sz="2000" baseline="-25000" smtClean="0">
                <a:solidFill>
                  <a:srgbClr val="FFFFFF"/>
                </a:solidFill>
              </a:rPr>
              <a:t>2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FF"/>
                </a:solidFill>
              </a:rPr>
              <a:t>Фториды: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FF"/>
                </a:solidFill>
              </a:rPr>
              <a:t>AlF</a:t>
            </a:r>
            <a:r>
              <a:rPr lang="ru-RU" sz="2000" baseline="-25000" smtClean="0">
                <a:solidFill>
                  <a:srgbClr val="FFFFFF"/>
                </a:solidFill>
              </a:rPr>
              <a:t>3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FF"/>
                </a:solidFill>
              </a:rPr>
              <a:t>и др.</a:t>
            </a:r>
          </a:p>
        </p:txBody>
      </p:sp>
      <p:pic>
        <p:nvPicPr>
          <p:cNvPr id="39943" name="Picture 7" descr="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2133600"/>
            <a:ext cx="4752975" cy="38893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i="1" smtClean="0">
                <a:solidFill>
                  <a:srgbClr val="FFCC00"/>
                </a:solidFill>
              </a:rPr>
              <a:t>Художественное стекло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40200" y="1125538"/>
            <a:ext cx="5003800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  Художественное стекло - очень давний промысел. Из стекла делали не только посуду, оконное стекло, линзы и другие утилитарные предметы, но и самые разные художественные изделия.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   Выдувание стекла — операция, позволяющая из вязкого расплава получить различные формы — шары, вазы, бокалы.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    Важнейший рабочий инструмент стеклодува, его вдувальная трубка, это полая металлическая трубка длиной 1—1,5 м, на одну треть обшитая деревом и снабжённая на конце латунным мундштуком. Пользуясь трубкой, стеклодув набирает из печи расплавленное стекло, выдувает его в форме шара и формует. Готовое изделие отшибают от трубки на вилы и несут в отжигательную печь. Оставшийся от отшибания след (насадок, колпачок) приходится удалять шлифовкой</a:t>
            </a:r>
          </a:p>
        </p:txBody>
      </p:sp>
      <p:pic>
        <p:nvPicPr>
          <p:cNvPr id="71684" name="Picture 4" descr="5136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25538"/>
            <a:ext cx="4105275" cy="2590800"/>
          </a:xfrm>
          <a:noFill/>
        </p:spPr>
      </p:pic>
      <p:pic>
        <p:nvPicPr>
          <p:cNvPr id="71691" name="Picture 11" descr="904b6e03f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3789363"/>
            <a:ext cx="4105275" cy="2881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5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95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95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5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i="1" smtClean="0">
                <a:solidFill>
                  <a:srgbClr val="F7F70F"/>
                </a:solidFill>
              </a:rPr>
              <a:t>Виды стекол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252413" y="1196975"/>
            <a:ext cx="5903913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В зависимости от основного используемого стеклообразующего вещества, стекла бывают оксидными фторидными, сульфидными и т. д. Базовый метод получения силикатного стекла заключается в плавлении смеси кварцевого песка (SiO</a:t>
            </a:r>
            <a:r>
              <a:rPr lang="ru-RU" sz="2000" baseline="-25000" smtClean="0"/>
              <a:t>2</a:t>
            </a:r>
            <a:r>
              <a:rPr lang="ru-RU" sz="2000" smtClean="0"/>
              <a:t>), соды (Na</a:t>
            </a:r>
            <a:r>
              <a:rPr lang="ru-RU" sz="2000" baseline="-25000" smtClean="0"/>
              <a:t>2</a:t>
            </a:r>
            <a:r>
              <a:rPr lang="ru-RU" sz="2000" smtClean="0"/>
              <a:t>CO</a:t>
            </a:r>
            <a:r>
              <a:rPr lang="ru-RU" sz="2000" baseline="-25000" smtClean="0"/>
              <a:t>3</a:t>
            </a:r>
            <a:r>
              <a:rPr lang="ru-RU" sz="2000" smtClean="0"/>
              <a:t>) и извести (CaO). В результате получается химический комплекс с составом Na</a:t>
            </a:r>
            <a:r>
              <a:rPr lang="ru-RU" sz="2000" baseline="-25000" smtClean="0"/>
              <a:t>2</a:t>
            </a:r>
            <a:r>
              <a:rPr lang="ru-RU" sz="2000" smtClean="0"/>
              <a:t>O*CaO*6SiO</a:t>
            </a:r>
            <a:r>
              <a:rPr lang="ru-RU" sz="2000" baseline="-25000" smtClean="0"/>
              <a:t>2</a:t>
            </a:r>
            <a:r>
              <a:rPr lang="ru-RU" sz="200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 Кварцевое стекло получают плавлением кремнезёмистого сырья высокой чистоты (обычно кварцит, горный хрусталь), его химическая формула — SiO</a:t>
            </a:r>
            <a:r>
              <a:rPr lang="ru-RU" sz="2000" baseline="-25000" smtClean="0"/>
              <a:t>2</a:t>
            </a:r>
            <a:r>
              <a:rPr lang="ru-RU" sz="2000" smtClean="0"/>
              <a:t>. Кварцевое стекло может быть также природного происхождения, образующееся при попадании молнии в залежи кварцевого песка.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Оптическое стекло — применяют для изготовления линз, призм, кювет и др.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Химико-лабораторное стекло — стекло, обладающее высокой химической и термической устойчивостью.</a:t>
            </a:r>
          </a:p>
        </p:txBody>
      </p:sp>
      <p:pic>
        <p:nvPicPr>
          <p:cNvPr id="105476" name="Picture 4" descr="orhidey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4437063"/>
            <a:ext cx="2952750" cy="2214562"/>
          </a:xfrm>
          <a:noFill/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651500" y="4508500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ОПТИЧЕСКОЕ  СТЕКЛО</a:t>
            </a:r>
          </a:p>
        </p:txBody>
      </p:sp>
      <p:pic>
        <p:nvPicPr>
          <p:cNvPr id="105479" name="Picture 7" descr="0000000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268413"/>
            <a:ext cx="2808288" cy="3097212"/>
          </a:xfrm>
          <a:noFill/>
        </p:spPr>
      </p:pic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940425" y="3933825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Кварцевое стекло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  <p:bldP spid="105478" grpId="0"/>
      <p:bldP spid="105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i="1" smtClean="0">
                <a:solidFill>
                  <a:srgbClr val="F7F70F"/>
                </a:solidFill>
              </a:rPr>
              <a:t>Источники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484313"/>
            <a:ext cx="4284663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Краткая химическая энциклопедия.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Шульц М. М., Мазурин О. В. «Современные представления о строении стёкол и их свойствах». Л.: Наука. 1988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М. И. Ожован. Топологические характеристики связей в окисных системах SiO</a:t>
            </a:r>
            <a:r>
              <a:rPr lang="ru-RU" sz="2400" baseline="-25000" smtClean="0"/>
              <a:t>2</a:t>
            </a:r>
            <a:r>
              <a:rPr lang="ru-RU" sz="2400" smtClean="0"/>
              <a:t> и GeO</a:t>
            </a:r>
            <a:r>
              <a:rPr lang="ru-RU" sz="2400" baseline="-25000" smtClean="0"/>
              <a:t>2</a:t>
            </a:r>
            <a:r>
              <a:rPr lang="ru-RU" sz="2400" smtClean="0"/>
              <a:t> при переходе стекло-жидкость. ЖЭТФ, 130 (5) 944—956 (2006).</a:t>
            </a:r>
          </a:p>
        </p:txBody>
      </p:sp>
      <p:pic>
        <p:nvPicPr>
          <p:cNvPr id="114695" name="Picture 7" descr="steklo-b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2060575"/>
            <a:ext cx="4679950" cy="3703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146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0">
        <a:dk1>
          <a:srgbClr val="003366"/>
        </a:dk1>
        <a:lt1>
          <a:srgbClr val="FFFFFF"/>
        </a:lt1>
        <a:dk2>
          <a:srgbClr val="0A1688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BC3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1">
        <a:dk1>
          <a:srgbClr val="000000"/>
        </a:dk1>
        <a:lt1>
          <a:srgbClr val="1910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ABA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9">
      <a:dk1>
        <a:srgbClr val="003366"/>
      </a:dk1>
      <a:lt1>
        <a:srgbClr val="FFFFFF"/>
      </a:lt1>
      <a:dk2>
        <a:srgbClr val="0A1688"/>
      </a:dk2>
      <a:lt2>
        <a:srgbClr val="E5FFFF"/>
      </a:lt2>
      <a:accent1>
        <a:srgbClr val="009999"/>
      </a:accent1>
      <a:accent2>
        <a:srgbClr val="336699"/>
      </a:accent2>
      <a:accent3>
        <a:srgbClr val="AAABC3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66"/>
        </a:dk1>
        <a:lt1>
          <a:srgbClr val="FFFFFF"/>
        </a:lt1>
        <a:dk2>
          <a:srgbClr val="0A1688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BC3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0000"/>
        </a:dk1>
        <a:lt1>
          <a:srgbClr val="1910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ABA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учи 10">
        <a:dk1>
          <a:srgbClr val="000000"/>
        </a:dk1>
        <a:lt1>
          <a:srgbClr val="1910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ABA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рбита">
  <a:themeElements>
    <a:clrScheme name="Орбита 3">
      <a:dk1>
        <a:srgbClr val="000066"/>
      </a:dk1>
      <a:lt1>
        <a:srgbClr val="FFFFFF"/>
      </a:lt1>
      <a:dk2>
        <a:srgbClr val="000099"/>
      </a:dk2>
      <a:lt2>
        <a:srgbClr val="9FBFFF"/>
      </a:lt2>
      <a:accent1>
        <a:srgbClr val="0099CC"/>
      </a:accent1>
      <a:accent2>
        <a:srgbClr val="00CC66"/>
      </a:accent2>
      <a:accent3>
        <a:srgbClr val="AAAACA"/>
      </a:accent3>
      <a:accent4>
        <a:srgbClr val="DADADA"/>
      </a:accent4>
      <a:accent5>
        <a:srgbClr val="AACAE2"/>
      </a:accent5>
      <a:accent6>
        <a:srgbClr val="00B95C"/>
      </a:accent6>
      <a:hlink>
        <a:srgbClr val="00FFFF"/>
      </a:hlink>
      <a:folHlink>
        <a:srgbClr val="CDE6FF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0">
        <a:dk1>
          <a:srgbClr val="000000"/>
        </a:dk1>
        <a:lt1>
          <a:srgbClr val="1910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ABA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лои">
  <a:themeElements>
    <a:clrScheme name="Слои 11">
      <a:dk1>
        <a:srgbClr val="000000"/>
      </a:dk1>
      <a:lt1>
        <a:srgbClr val="1910C4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ABAAD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1">
        <a:dk1>
          <a:srgbClr val="000000"/>
        </a:dk1>
        <a:lt1>
          <a:srgbClr val="1910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ABA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рава">
  <a:themeElements>
    <a:clrScheme name="Трава 6">
      <a:dk1>
        <a:srgbClr val="48486A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202</TotalTime>
  <Words>722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Сумерки</vt:lpstr>
      <vt:lpstr>Текстура</vt:lpstr>
      <vt:lpstr>Лучи</vt:lpstr>
      <vt:lpstr>Орбита</vt:lpstr>
      <vt:lpstr>Слои</vt:lpstr>
      <vt:lpstr>Течение</vt:lpstr>
      <vt:lpstr>Трава</vt:lpstr>
      <vt:lpstr>Стекло </vt:lpstr>
      <vt:lpstr>Стекло это…</vt:lpstr>
      <vt:lpstr>История стекла</vt:lpstr>
      <vt:lpstr>Свойства стекла</vt:lpstr>
      <vt:lpstr>Slide 5</vt:lpstr>
      <vt:lpstr>Стеклообразующие вещества</vt:lpstr>
      <vt:lpstr>Художественное стекло</vt:lpstr>
      <vt:lpstr>Виды стекол</vt:lpstr>
      <vt:lpstr>Источники</vt:lpstr>
      <vt:lpstr>Slide 10</vt:lpstr>
      <vt:lpstr>Выполнил  ученик 9 «Г» класса Жадан Михаил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Стекло </dc:title>
  <dc:creator>SamLab.ws</dc:creator>
  <cp:lastModifiedBy>Windows User</cp:lastModifiedBy>
  <cp:revision>12</cp:revision>
  <dcterms:created xsi:type="dcterms:W3CDTF">2009-02-25T15:26:04Z</dcterms:created>
  <dcterms:modified xsi:type="dcterms:W3CDTF">2016-02-08T13:48:37Z</dcterms:modified>
</cp:coreProperties>
</file>