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2" r:id="rId4"/>
    <p:sldId id="258" r:id="rId5"/>
    <p:sldId id="267" r:id="rId6"/>
    <p:sldId id="262" r:id="rId7"/>
    <p:sldId id="263" r:id="rId8"/>
    <p:sldId id="273" r:id="rId9"/>
    <p:sldId id="268" r:id="rId10"/>
    <p:sldId id="264" r:id="rId11"/>
    <p:sldId id="269" r:id="rId12"/>
    <p:sldId id="261" r:id="rId13"/>
    <p:sldId id="265" r:id="rId14"/>
    <p:sldId id="271" r:id="rId15"/>
    <p:sldId id="270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nya" initials="T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A6DA6-D76C-41F5-A530-FF3BC3C2F747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A2A0C-54E5-4BE8-9E64-27BA45C417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0778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A2A0C-54E5-4BE8-9E64-27BA45C417A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099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A2A0C-54E5-4BE8-9E64-27BA45C417A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8099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1CA903D-9777-4A0E-98BC-5DCF73B70F64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B65AE0A-771B-4564-84C8-8BEF78EC64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../media/media1.wav"/><Relationship Id="rId5" Type="http://schemas.openxmlformats.org/officeDocument/2006/relationships/image" Target="../media/image2.png"/><Relationship Id="rId4" Type="http://schemas.microsoft.com/office/2007/relationships/media" Target="../media/media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92888" cy="1967879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l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                                             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 класс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 урока: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Подготовка к написанию  </a:t>
            </a:r>
            <a:br>
              <a:rPr lang="ru-RU" dirty="0"/>
            </a:br>
            <a:r>
              <a:rPr lang="ru-RU" dirty="0"/>
              <a:t>сжатого изложения </a:t>
            </a:r>
            <a:br>
              <a:rPr lang="ru-RU" dirty="0"/>
            </a:br>
            <a:r>
              <a:rPr lang="ru-RU" dirty="0"/>
              <a:t>в экзаменационной работе ГИА</a:t>
            </a:r>
          </a:p>
        </p:txBody>
      </p:sp>
    </p:spTree>
    <p:extLst>
      <p:ext uri="{BB962C8B-B14F-4D97-AF65-F5344CB8AC3E}">
        <p14:creationId xmlns:p14="http://schemas.microsoft.com/office/powerpoint/2010/main" xmlns="" val="249298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Этапы написания </a:t>
            </a:r>
            <a:r>
              <a:rPr lang="ru-RU" sz="3200" dirty="0" smtClean="0"/>
              <a:t>сжатого изложения. </a:t>
            </a:r>
            <a:br>
              <a:rPr lang="ru-RU" sz="3200" dirty="0" smtClean="0"/>
            </a:br>
            <a:r>
              <a:rPr lang="ru-RU" sz="3200" dirty="0" smtClean="0"/>
              <a:t>Работа над текстом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588" indent="419100" algn="just"/>
            <a:r>
              <a:rPr lang="ru-RU" sz="2700" dirty="0" smtClean="0"/>
              <a:t>По окончании повторного воспроизведения текста организаторы в аудитории останавливают устройство воспроизведения и сообщают участникам экзамена о начале написания изложения и о возможности пользоваться орфографическим словарем.</a:t>
            </a:r>
          </a:p>
          <a:p>
            <a:pPr marL="1588" indent="419100" algn="just"/>
            <a:r>
              <a:rPr lang="ru-RU" sz="2700" dirty="0" smtClean="0"/>
              <a:t>Участники экзамена приступают к написанию сжатого изложения прослушанного текста.</a:t>
            </a:r>
          </a:p>
          <a:p>
            <a:pPr marL="1588" indent="419100" algn="just"/>
            <a:r>
              <a:rPr lang="ru-RU" sz="2700" dirty="0"/>
              <a:t>На данный этап работы над изложением отводится </a:t>
            </a:r>
            <a:r>
              <a:rPr lang="ru-RU" sz="2700" dirty="0" smtClean="0"/>
              <a:t>75 минут.</a:t>
            </a:r>
            <a:endParaRPr lang="ru-RU" sz="2700" dirty="0"/>
          </a:p>
          <a:p>
            <a:pPr marL="1588" indent="419100" algn="just"/>
            <a:endParaRPr lang="ru-RU" sz="2700" dirty="0" smtClean="0"/>
          </a:p>
          <a:p>
            <a:pPr marL="1588" indent="419100" algn="just"/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392079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над текстом </a:t>
            </a:r>
            <a:br>
              <a:rPr lang="ru-RU" sz="3200" dirty="0" smtClean="0"/>
            </a:br>
            <a:r>
              <a:rPr lang="ru-RU" sz="3200" dirty="0" smtClean="0"/>
              <a:t>пробного сжатого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1588" indent="419100" algn="just"/>
            <a:r>
              <a:rPr lang="ru-RU" sz="2600" dirty="0" smtClean="0"/>
              <a:t>Разделите текст на абзацы.</a:t>
            </a:r>
            <a:endParaRPr lang="en-US" sz="2600" dirty="0"/>
          </a:p>
          <a:p>
            <a:pPr marL="1588" indent="419100" algn="just"/>
            <a:r>
              <a:rPr lang="ru-RU" sz="2600" dirty="0" smtClean="0"/>
              <a:t>Сократите исходный текст, но при этом помните, </a:t>
            </a:r>
            <a:r>
              <a:rPr lang="ru-RU" sz="2600" dirty="0"/>
              <a:t>что Вы должны передать главное содержание как </a:t>
            </a:r>
            <a:r>
              <a:rPr lang="ru-RU" sz="2600" dirty="0" smtClean="0"/>
              <a:t>каждой</a:t>
            </a:r>
            <a:r>
              <a:rPr lang="en-US" sz="2600" dirty="0" smtClean="0"/>
              <a:t> </a:t>
            </a:r>
            <a:r>
              <a:rPr lang="ru-RU" sz="2600" dirty="0" smtClean="0"/>
              <a:t>микротемы</a:t>
            </a:r>
            <a:r>
              <a:rPr lang="ru-RU" sz="2600" dirty="0"/>
              <a:t>, так и всего текста в целом</a:t>
            </a:r>
            <a:r>
              <a:rPr lang="ru-RU" sz="2600" dirty="0" smtClean="0"/>
              <a:t>. </a:t>
            </a:r>
          </a:p>
          <a:p>
            <a:pPr marL="1588" indent="419100" algn="just"/>
            <a:r>
              <a:rPr lang="ru-RU" sz="2600" dirty="0" smtClean="0"/>
              <a:t>Чтобы правильно сократить текст</a:t>
            </a:r>
          </a:p>
          <a:p>
            <a:pPr marL="1588" indent="419100" algn="just"/>
            <a:endParaRPr lang="ru-RU" sz="2600" dirty="0" smtClean="0"/>
          </a:p>
          <a:p>
            <a:pPr marL="981075" indent="-457200" algn="just">
              <a:buFont typeface="Wingdings" pitchFamily="2" charset="2"/>
              <a:buChar char="Ø"/>
            </a:pPr>
            <a:r>
              <a:rPr lang="ru-RU" sz="2600" dirty="0"/>
              <a:t>в</a:t>
            </a:r>
            <a:r>
              <a:rPr lang="ru-RU" sz="2600" dirty="0" smtClean="0"/>
              <a:t> каждом предложении найдите слова, в которых сформулирована основная мысль</a:t>
            </a:r>
            <a:r>
              <a:rPr lang="en-US" sz="2600" dirty="0" smtClean="0"/>
              <a:t> </a:t>
            </a:r>
            <a:r>
              <a:rPr lang="ru-RU" sz="2600" dirty="0" smtClean="0"/>
              <a:t>(тезис), а те части, которые содержат разъяснение основной мысли, заключите в скобки;</a:t>
            </a:r>
          </a:p>
          <a:p>
            <a:pPr marL="981075" indent="-457200" algn="just">
              <a:buFont typeface="Wingdings" pitchFamily="2" charset="2"/>
              <a:buChar char="Ø"/>
            </a:pPr>
            <a:r>
              <a:rPr lang="ru-RU" sz="2600" dirty="0"/>
              <a:t>п</a:t>
            </a:r>
            <a:r>
              <a:rPr lang="ru-RU" sz="2600" dirty="0" smtClean="0"/>
              <a:t>реобразуйте простые предложения </a:t>
            </a:r>
            <a:r>
              <a:rPr lang="ru-RU" sz="2600" smtClean="0"/>
              <a:t>в сложные;</a:t>
            </a:r>
            <a:endParaRPr lang="ru-RU" sz="2600" dirty="0" smtClean="0"/>
          </a:p>
          <a:p>
            <a:pPr marL="981075" indent="-457200" algn="just">
              <a:buFont typeface="Wingdings" pitchFamily="2" charset="2"/>
              <a:buChar char="Ø"/>
            </a:pPr>
            <a:r>
              <a:rPr lang="ru-RU" sz="2600" dirty="0"/>
              <a:t>у</a:t>
            </a:r>
            <a:r>
              <a:rPr lang="ru-RU" sz="2600" dirty="0" smtClean="0"/>
              <a:t>страните повторы слов, согласуйте слова в словосочетаниях.</a:t>
            </a:r>
            <a:endParaRPr lang="ru-RU" sz="2600" dirty="0"/>
          </a:p>
          <a:p>
            <a:pPr marL="1588" indent="419100" algn="just"/>
            <a:endParaRPr lang="ru-RU" sz="2700" dirty="0" smtClean="0"/>
          </a:p>
          <a:p>
            <a:pPr marL="1588" indent="419100" algn="just"/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377164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с черновиком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bg1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588" indent="447675" algn="just">
              <a:buNone/>
            </a:pPr>
            <a:r>
              <a:rPr lang="ru-RU" sz="1900" dirty="0"/>
              <a:t>Каков самый ценный подарок для </a:t>
            </a:r>
            <a:r>
              <a:rPr lang="en-US" sz="1900" dirty="0" smtClean="0"/>
              <a:t>[</a:t>
            </a:r>
            <a:r>
              <a:rPr lang="ru-RU" sz="1900" u="sng" dirty="0" smtClean="0"/>
              <a:t>любого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человека? Конечно, это любовь и доброта. Они </a:t>
            </a:r>
            <a:r>
              <a:rPr lang="en-US" sz="1900" dirty="0" smtClean="0"/>
              <a:t>[</a:t>
            </a:r>
            <a:r>
              <a:rPr lang="ru-RU" sz="1900" u="sng" dirty="0" smtClean="0"/>
              <a:t>всегда </a:t>
            </a:r>
            <a:r>
              <a:rPr lang="ru-RU" sz="1900" u="sng" dirty="0"/>
              <a:t>идут рядом, </a:t>
            </a:r>
            <a:r>
              <a:rPr lang="ru-RU" sz="1900" u="sng" dirty="0" smtClean="0"/>
              <a:t>они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словно одно целое. Любовь и доброту </a:t>
            </a:r>
            <a:r>
              <a:rPr lang="ru-RU" sz="1900" dirty="0" smtClean="0"/>
              <a:t>можно </a:t>
            </a:r>
            <a:r>
              <a:rPr lang="ru-RU" sz="1900" dirty="0"/>
              <a:t>дарить бескорыстно, </a:t>
            </a:r>
            <a:r>
              <a:rPr lang="en-US" sz="1900" dirty="0" smtClean="0"/>
              <a:t>[</a:t>
            </a:r>
            <a:r>
              <a:rPr lang="ru-RU" sz="1900" u="sng" dirty="0" smtClean="0"/>
              <a:t>с </a:t>
            </a:r>
            <a:r>
              <a:rPr lang="ru-RU" sz="1900" u="sng" dirty="0"/>
              <a:t>самыми лучшими намерениями. </a:t>
            </a:r>
            <a:r>
              <a:rPr lang="ru-RU" sz="1900" u="sng" dirty="0" smtClean="0"/>
              <a:t>Простая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отзывчивость к людям уже означает добро. Поддержите своего друга, помогите ему </a:t>
            </a:r>
            <a:r>
              <a:rPr lang="en-US" sz="1900" dirty="0" smtClean="0"/>
              <a:t>[</a:t>
            </a:r>
            <a:r>
              <a:rPr lang="ru-RU" sz="1900" u="sng" dirty="0" smtClean="0"/>
              <a:t>выполнить </a:t>
            </a:r>
            <a:r>
              <a:rPr lang="ru-RU" sz="1900" u="sng" dirty="0"/>
              <a:t>сложное </a:t>
            </a:r>
            <a:r>
              <a:rPr lang="ru-RU" sz="1900" u="sng" dirty="0" smtClean="0"/>
              <a:t>задание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или сделайте </a:t>
            </a:r>
            <a:r>
              <a:rPr lang="en-US" sz="1900" dirty="0" smtClean="0"/>
              <a:t>[</a:t>
            </a:r>
            <a:r>
              <a:rPr lang="ru-RU" sz="1900" u="sng" dirty="0" smtClean="0"/>
              <a:t>неожиданный</a:t>
            </a:r>
            <a:r>
              <a:rPr lang="en-US" sz="1900" u="sng" dirty="0" smtClean="0"/>
              <a:t>]</a:t>
            </a:r>
            <a:r>
              <a:rPr lang="ru-RU" sz="1900" dirty="0" smtClean="0"/>
              <a:t> подарок</a:t>
            </a:r>
            <a:r>
              <a:rPr lang="en-US" sz="1900" dirty="0" smtClean="0"/>
              <a:t>[</a:t>
            </a:r>
            <a:r>
              <a:rPr lang="ru-RU" sz="1900" u="sng" dirty="0" smtClean="0"/>
              <a:t>, </a:t>
            </a:r>
            <a:r>
              <a:rPr lang="ru-RU" sz="1900" u="sng" dirty="0"/>
              <a:t>пусть даже маленький, но от </a:t>
            </a:r>
            <a:r>
              <a:rPr lang="ru-RU" sz="1900" u="sng" dirty="0" smtClean="0"/>
              <a:t>души</a:t>
            </a:r>
            <a:r>
              <a:rPr lang="en-US" sz="1900" u="sng" dirty="0" smtClean="0"/>
              <a:t>]</a:t>
            </a:r>
            <a:r>
              <a:rPr lang="ru-RU" sz="1900" dirty="0" smtClean="0"/>
              <a:t>…</a:t>
            </a:r>
          </a:p>
          <a:p>
            <a:pPr marL="1588" indent="447675" algn="just">
              <a:buNone/>
            </a:pPr>
            <a:r>
              <a:rPr lang="ru-RU" sz="1900" dirty="0" smtClean="0"/>
              <a:t>Не </a:t>
            </a:r>
            <a:r>
              <a:rPr lang="ru-RU" sz="1900" dirty="0"/>
              <a:t>забывайте </a:t>
            </a:r>
            <a:r>
              <a:rPr lang="en-US" sz="1900" dirty="0" smtClean="0"/>
              <a:t>[</a:t>
            </a:r>
            <a:r>
              <a:rPr lang="ru-RU" sz="1900" u="sng" dirty="0" smtClean="0"/>
              <a:t>и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о </a:t>
            </a:r>
            <a:r>
              <a:rPr lang="en-US" sz="1900" dirty="0" smtClean="0"/>
              <a:t>[</a:t>
            </a:r>
            <a:r>
              <a:rPr lang="ru-RU" sz="1900" u="sng" dirty="0" smtClean="0"/>
              <a:t>самых </a:t>
            </a:r>
            <a:r>
              <a:rPr lang="ru-RU" sz="1900" u="sng" dirty="0"/>
              <a:t>близких </a:t>
            </a:r>
            <a:r>
              <a:rPr lang="ru-RU" sz="1900" u="sng" dirty="0" smtClean="0"/>
              <a:t>–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родителях! Они не меньше других нуждаются в нашей </a:t>
            </a:r>
            <a:r>
              <a:rPr lang="en-US" sz="1900" dirty="0" smtClean="0"/>
              <a:t>[</a:t>
            </a:r>
            <a:r>
              <a:rPr lang="ru-RU" sz="1900" u="sng" dirty="0" smtClean="0"/>
              <a:t>любви </a:t>
            </a:r>
            <a:r>
              <a:rPr lang="ru-RU" sz="1900" u="sng" dirty="0"/>
              <a:t>и доброте</a:t>
            </a:r>
            <a:r>
              <a:rPr lang="ru-RU" sz="1900" u="sng" dirty="0" smtClean="0"/>
              <a:t>,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внимании и понимании. Именно им достается меньше всего приятных слов от нас, </a:t>
            </a:r>
            <a:r>
              <a:rPr lang="en-US" sz="1900" dirty="0" smtClean="0"/>
              <a:t>[</a:t>
            </a:r>
            <a:r>
              <a:rPr lang="ru-RU" sz="1900" u="sng" dirty="0" smtClean="0"/>
              <a:t>потому </a:t>
            </a:r>
            <a:r>
              <a:rPr lang="ru-RU" sz="1900" u="sng" dirty="0"/>
              <a:t>что чаще всего наша любовь существует как факт, как что-то само собой разумеющееся</a:t>
            </a:r>
            <a:r>
              <a:rPr lang="ru-RU" sz="1900" u="sng" dirty="0" smtClean="0"/>
              <a:t>.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Однако родители тоже имеют право на нашу </a:t>
            </a:r>
            <a:r>
              <a:rPr lang="en-US" sz="1900" dirty="0" smtClean="0"/>
              <a:t>[</a:t>
            </a:r>
            <a:r>
              <a:rPr lang="ru-RU" sz="1900" u="sng" dirty="0" smtClean="0"/>
              <a:t>любовь и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благодарность, доверие и </a:t>
            </a:r>
            <a:r>
              <a:rPr lang="ru-RU" sz="1900" dirty="0" smtClean="0"/>
              <a:t>помощь.</a:t>
            </a:r>
          </a:p>
          <a:p>
            <a:pPr marL="1588" indent="447675" algn="just">
              <a:buNone/>
            </a:pPr>
            <a:r>
              <a:rPr lang="ru-RU" sz="1900" dirty="0" smtClean="0"/>
              <a:t>Подарить </a:t>
            </a:r>
            <a:r>
              <a:rPr lang="ru-RU" sz="1900" dirty="0"/>
              <a:t>любовь и доброту легко. Надо просто начать делать добрые дела и </a:t>
            </a:r>
            <a:r>
              <a:rPr lang="en-US" sz="1900" dirty="0" smtClean="0"/>
              <a:t>[</a:t>
            </a:r>
            <a:r>
              <a:rPr lang="ru-RU" sz="1900" u="sng" dirty="0" smtClean="0"/>
              <a:t>не </a:t>
            </a:r>
            <a:r>
              <a:rPr lang="ru-RU" sz="1900" u="sng" dirty="0"/>
              <a:t>останавливаться. И </a:t>
            </a:r>
            <a:r>
              <a:rPr lang="ru-RU" sz="1900" u="sng" dirty="0" smtClean="0"/>
              <a:t>вы </a:t>
            </a:r>
            <a:r>
              <a:rPr lang="ru-RU" sz="1900" u="sng" dirty="0"/>
              <a:t>не заметите, </a:t>
            </a:r>
            <a:r>
              <a:rPr lang="ru-RU" sz="1900" u="sng" dirty="0" smtClean="0"/>
              <a:t>как</a:t>
            </a:r>
            <a:r>
              <a:rPr lang="en-US" sz="1900" u="sng" dirty="0" smtClean="0"/>
              <a:t>]</a:t>
            </a:r>
            <a:r>
              <a:rPr lang="ru-RU" sz="1900" dirty="0" smtClean="0"/>
              <a:t> </a:t>
            </a:r>
            <a:r>
              <a:rPr lang="ru-RU" sz="1900" dirty="0"/>
              <a:t>они сделают вашу жизнь удивительной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427782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с черновиком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bg1"/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1588" indent="419100" algn="just"/>
            <a:r>
              <a:rPr lang="ru-RU" sz="1900" dirty="0"/>
              <a:t>Каков самый ценный подарок для </a:t>
            </a:r>
            <a:r>
              <a:rPr lang="ru-RU" sz="1900" dirty="0">
                <a:solidFill>
                  <a:srgbClr val="FF0000"/>
                </a:solidFill>
              </a:rPr>
              <a:t>любого</a:t>
            </a:r>
            <a:r>
              <a:rPr lang="ru-RU" sz="1900" dirty="0"/>
              <a:t> человека? Конечно, это любовь и доброта. Они </a:t>
            </a:r>
            <a:r>
              <a:rPr lang="ru-RU" sz="1900" dirty="0">
                <a:solidFill>
                  <a:srgbClr val="FF0000"/>
                </a:solidFill>
              </a:rPr>
              <a:t>всегда идут рядом, они </a:t>
            </a:r>
            <a:r>
              <a:rPr lang="ru-RU" sz="1900" dirty="0"/>
              <a:t>словно одно целое. Любовь и доброту </a:t>
            </a:r>
            <a:r>
              <a:rPr lang="ru-RU" sz="1900" dirty="0" smtClean="0"/>
              <a:t>можно </a:t>
            </a:r>
            <a:r>
              <a:rPr lang="ru-RU" sz="1900" dirty="0"/>
              <a:t>дарить бескорыстно</a:t>
            </a:r>
            <a:r>
              <a:rPr lang="ru-RU" sz="1900" dirty="0">
                <a:solidFill>
                  <a:schemeClr val="tx1"/>
                </a:solidFill>
              </a:rPr>
              <a:t>,</a:t>
            </a:r>
            <a:r>
              <a:rPr lang="ru-RU" sz="1900" dirty="0">
                <a:solidFill>
                  <a:srgbClr val="FF0000"/>
                </a:solidFill>
              </a:rPr>
              <a:t> с самыми лучшими намерениями. Простая</a:t>
            </a:r>
            <a:r>
              <a:rPr lang="ru-RU" sz="1900" dirty="0"/>
              <a:t> отзывчивость к людям уже означает добро. </a:t>
            </a:r>
            <a:r>
              <a:rPr lang="ru-RU" sz="1900" dirty="0">
                <a:solidFill>
                  <a:schemeClr val="tx1"/>
                </a:solidFill>
              </a:rPr>
              <a:t>Поддержите своего друга, </a:t>
            </a:r>
            <a:r>
              <a:rPr lang="ru-RU" sz="1900" dirty="0"/>
              <a:t>помогите </a:t>
            </a:r>
            <a:r>
              <a:rPr lang="ru-RU" sz="1900" dirty="0" smtClean="0"/>
              <a:t>ему </a:t>
            </a:r>
            <a:r>
              <a:rPr lang="ru-RU" sz="1900" dirty="0">
                <a:solidFill>
                  <a:srgbClr val="FF0000"/>
                </a:solidFill>
              </a:rPr>
              <a:t>выполнить сложное задание </a:t>
            </a:r>
            <a:r>
              <a:rPr lang="ru-RU" sz="1900" dirty="0"/>
              <a:t>или сделайте </a:t>
            </a:r>
            <a:r>
              <a:rPr lang="ru-RU" sz="1900" dirty="0">
                <a:solidFill>
                  <a:srgbClr val="FF0000"/>
                </a:solidFill>
              </a:rPr>
              <a:t>неожиданный </a:t>
            </a:r>
            <a:r>
              <a:rPr lang="ru-RU" sz="1900" dirty="0"/>
              <a:t>подарок</a:t>
            </a:r>
            <a:r>
              <a:rPr lang="ru-RU" sz="1900" dirty="0">
                <a:solidFill>
                  <a:srgbClr val="FF0000"/>
                </a:solidFill>
              </a:rPr>
              <a:t>, пусть даже маленький, но от души</a:t>
            </a:r>
            <a:r>
              <a:rPr lang="ru-RU" sz="1900" dirty="0"/>
              <a:t>…</a:t>
            </a:r>
          </a:p>
          <a:p>
            <a:pPr marL="1588" indent="419100" algn="just"/>
            <a:r>
              <a:rPr lang="ru-RU" sz="1900" dirty="0"/>
              <a:t>Не забывайте </a:t>
            </a:r>
            <a:r>
              <a:rPr lang="ru-RU" sz="1900" dirty="0">
                <a:solidFill>
                  <a:srgbClr val="FF0000"/>
                </a:solidFill>
              </a:rPr>
              <a:t>и</a:t>
            </a:r>
            <a:r>
              <a:rPr lang="ru-RU" sz="1900" dirty="0"/>
              <a:t> о </a:t>
            </a:r>
            <a:r>
              <a:rPr lang="ru-RU" sz="1900" dirty="0">
                <a:solidFill>
                  <a:srgbClr val="FF0000"/>
                </a:solidFill>
              </a:rPr>
              <a:t>самых близких – </a:t>
            </a:r>
            <a:r>
              <a:rPr lang="ru-RU" sz="1900" dirty="0"/>
              <a:t>родителях! Они не меньше других нуждаются в </a:t>
            </a:r>
            <a:r>
              <a:rPr lang="ru-RU" sz="1900" u="sng" dirty="0"/>
              <a:t>нашей </a:t>
            </a:r>
            <a:r>
              <a:rPr lang="ru-RU" sz="1900" u="sng" dirty="0" smtClean="0"/>
              <a:t>(нашем) </a:t>
            </a:r>
            <a:r>
              <a:rPr lang="ru-RU" sz="1900" dirty="0" smtClean="0">
                <a:solidFill>
                  <a:srgbClr val="FF0000"/>
                </a:solidFill>
              </a:rPr>
              <a:t>любви </a:t>
            </a:r>
            <a:r>
              <a:rPr lang="ru-RU" sz="1900" dirty="0">
                <a:solidFill>
                  <a:srgbClr val="FF0000"/>
                </a:solidFill>
              </a:rPr>
              <a:t>и доброте, </a:t>
            </a:r>
            <a:r>
              <a:rPr lang="ru-RU" sz="1900" dirty="0"/>
              <a:t>внимании и понимании. Именно </a:t>
            </a:r>
            <a:r>
              <a:rPr lang="ru-RU" sz="1900" u="sng" dirty="0" smtClean="0"/>
              <a:t>им (родителям)</a:t>
            </a:r>
            <a:r>
              <a:rPr lang="ru-RU" sz="1900" dirty="0" smtClean="0"/>
              <a:t> </a:t>
            </a:r>
            <a:r>
              <a:rPr lang="ru-RU" sz="1900" dirty="0"/>
              <a:t>достается меньше всего приятных слов от нас</a:t>
            </a:r>
            <a:r>
              <a:rPr lang="ru-RU" sz="1900" dirty="0">
                <a:solidFill>
                  <a:schemeClr val="tx1"/>
                </a:solidFill>
              </a:rPr>
              <a:t>, </a:t>
            </a:r>
            <a:r>
              <a:rPr lang="ru-RU" sz="1900" dirty="0">
                <a:solidFill>
                  <a:srgbClr val="FF0000"/>
                </a:solidFill>
              </a:rPr>
              <a:t>потому что чаще всего наша любовь существует как факт, как что-то само собой разумеющееся.</a:t>
            </a:r>
            <a:r>
              <a:rPr lang="ru-RU" sz="1900" dirty="0"/>
              <a:t> </a:t>
            </a:r>
            <a:r>
              <a:rPr lang="ru-RU" sz="1900" u="sng" dirty="0" smtClean="0"/>
              <a:t>Однако(а) родители (они) </a:t>
            </a:r>
            <a:r>
              <a:rPr lang="ru-RU" sz="1900" dirty="0"/>
              <a:t>тоже имеют право на нашу </a:t>
            </a:r>
            <a:r>
              <a:rPr lang="ru-RU" sz="1900" dirty="0">
                <a:solidFill>
                  <a:srgbClr val="FF0000"/>
                </a:solidFill>
              </a:rPr>
              <a:t>любовь и</a:t>
            </a:r>
            <a:r>
              <a:rPr lang="ru-RU" sz="1900" dirty="0"/>
              <a:t> благодарность, доверие и помощь.</a:t>
            </a:r>
          </a:p>
          <a:p>
            <a:pPr marL="1588" indent="419100" algn="just"/>
            <a:r>
              <a:rPr lang="ru-RU" sz="1900" dirty="0"/>
              <a:t>Подарить любовь и доброту легко. Надо просто начать делать добрые дела </a:t>
            </a:r>
            <a:r>
              <a:rPr lang="ru-RU" sz="1900" dirty="0" smtClean="0"/>
              <a:t>(,) и </a:t>
            </a:r>
            <a:r>
              <a:rPr lang="ru-RU" sz="1900" dirty="0">
                <a:solidFill>
                  <a:srgbClr val="FF0000"/>
                </a:solidFill>
              </a:rPr>
              <a:t>не останавливаться. И</a:t>
            </a:r>
            <a:r>
              <a:rPr lang="ru-RU" sz="1900" dirty="0">
                <a:solidFill>
                  <a:schemeClr val="tx1"/>
                </a:solidFill>
              </a:rPr>
              <a:t> </a:t>
            </a:r>
            <a:r>
              <a:rPr lang="ru-RU" sz="1900" dirty="0">
                <a:solidFill>
                  <a:srgbClr val="FF0000"/>
                </a:solidFill>
              </a:rPr>
              <a:t>вы не заметите, как </a:t>
            </a:r>
            <a:r>
              <a:rPr lang="ru-RU" sz="1900" dirty="0"/>
              <a:t>они сделают вашу жизнь удивительной</a:t>
            </a:r>
            <a:r>
              <a:rPr lang="ru-RU" sz="1900" dirty="0" smtClean="0"/>
              <a:t>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7519205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Редактирование текста </a:t>
            </a:r>
            <a:br>
              <a:rPr lang="ru-RU" sz="3200" dirty="0" smtClean="0"/>
            </a:br>
            <a:r>
              <a:rPr lang="ru-RU" sz="3200" dirty="0" smtClean="0"/>
              <a:t>пробного сжатого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100" b="1" dirty="0"/>
              <a:t>Медленно перечитайте предложения, в которых проделаны какие-либо изменения, проверьте: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/>
              <a:t>нет ли у вас грамматических </a:t>
            </a:r>
            <a:r>
              <a:rPr lang="ru-RU" sz="2100" dirty="0" smtClean="0"/>
              <a:t>ошибок;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 smtClean="0"/>
              <a:t>не </a:t>
            </a:r>
            <a:r>
              <a:rPr lang="ru-RU" sz="2100" dirty="0"/>
              <a:t>нарушена ли связь </a:t>
            </a:r>
            <a:r>
              <a:rPr lang="ru-RU" sz="2100" dirty="0" smtClean="0"/>
              <a:t>слов;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 smtClean="0"/>
              <a:t>не </a:t>
            </a:r>
            <a:r>
              <a:rPr lang="ru-RU" sz="2100" dirty="0"/>
              <a:t>встречается ли одно и то же слово в предыдущей фразе или последующей (так Вы не допустите одну из самых распространенных ошибок – неоправданный повтор слов).</a:t>
            </a:r>
          </a:p>
          <a:p>
            <a:pPr algn="just"/>
            <a:r>
              <a:rPr lang="ru-RU" sz="2100" b="1" dirty="0"/>
              <a:t>Проверьте последовательность изложения содержания: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/>
              <a:t>не нарушена ли логика развертывания темы; </a:t>
            </a:r>
            <a:endParaRPr lang="ru-RU" sz="21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100" dirty="0" smtClean="0"/>
              <a:t>нет </a:t>
            </a:r>
            <a:r>
              <a:rPr lang="ru-RU" sz="2100" dirty="0"/>
              <a:t>ли неоправданной перестановки частей (микротем) текста; </a:t>
            </a:r>
            <a:endParaRPr lang="ru-RU" sz="21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100" dirty="0" smtClean="0"/>
              <a:t>правильно </a:t>
            </a:r>
            <a:r>
              <a:rPr lang="ru-RU" sz="2100" dirty="0"/>
              <a:t>ли членится текст на абзацы (должно быть три абзаца).</a:t>
            </a:r>
          </a:p>
          <a:p>
            <a:pPr algn="just"/>
            <a:r>
              <a:rPr lang="ru-RU" sz="2100" b="1" dirty="0"/>
              <a:t>Проведите орфографический и пунктуационный анализ текста: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/>
              <a:t>найдите слова, трудные в орфографическом отношении, примените правило (сомневаетесь </a:t>
            </a:r>
            <a:r>
              <a:rPr lang="ru-RU" sz="2100" dirty="0" smtClean="0"/>
              <a:t>в написании слова – </a:t>
            </a:r>
            <a:r>
              <a:rPr lang="ru-RU" sz="2100" dirty="0"/>
              <a:t>замените </a:t>
            </a:r>
            <a:r>
              <a:rPr lang="ru-RU" sz="2100" dirty="0" smtClean="0"/>
              <a:t>его другим);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100" dirty="0" smtClean="0"/>
              <a:t>разберите </a:t>
            </a:r>
            <a:r>
              <a:rPr lang="ru-RU" sz="2100" dirty="0"/>
              <a:t>предложения с точки зрения обоснованности употребления в них знаков препинания</a:t>
            </a:r>
            <a:r>
              <a:rPr lang="ru-RU" sz="2100" dirty="0" smtClean="0"/>
              <a:t>.</a:t>
            </a:r>
          </a:p>
          <a:p>
            <a:pPr marL="1588" indent="419100" algn="just"/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693940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Образец </a:t>
            </a:r>
            <a:br>
              <a:rPr lang="ru-RU" sz="3200" dirty="0" smtClean="0"/>
            </a:br>
            <a:r>
              <a:rPr lang="ru-RU" sz="3200" dirty="0" smtClean="0"/>
              <a:t>пробного сжатого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bg2">
              <a:lumMod val="9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588" indent="419100" algn="just"/>
            <a:r>
              <a:rPr lang="ru-RU" sz="2100" dirty="0"/>
              <a:t>Каков самый ценный подарок для </a:t>
            </a:r>
            <a:r>
              <a:rPr lang="ru-RU" sz="2100" dirty="0" smtClean="0"/>
              <a:t>человека</a:t>
            </a:r>
            <a:r>
              <a:rPr lang="ru-RU" sz="2100" dirty="0"/>
              <a:t>? Конечно, это любовь и доброта. Они </a:t>
            </a:r>
            <a:r>
              <a:rPr lang="ru-RU" sz="2100" dirty="0" smtClean="0"/>
              <a:t>словно </a:t>
            </a:r>
            <a:r>
              <a:rPr lang="ru-RU" sz="2100" dirty="0"/>
              <a:t>одно целое. Любовь и доброту </a:t>
            </a:r>
            <a:r>
              <a:rPr lang="ru-RU" sz="2100" dirty="0" smtClean="0"/>
              <a:t>можно </a:t>
            </a:r>
            <a:r>
              <a:rPr lang="ru-RU" sz="2100" dirty="0"/>
              <a:t>дарить бескорыстно</a:t>
            </a:r>
            <a:r>
              <a:rPr lang="ru-RU" sz="2100" dirty="0">
                <a:solidFill>
                  <a:schemeClr val="tx1"/>
                </a:solidFill>
              </a:rPr>
              <a:t>,</a:t>
            </a:r>
            <a:r>
              <a:rPr lang="ru-RU" sz="2100" dirty="0">
                <a:solidFill>
                  <a:srgbClr val="FF0000"/>
                </a:solidFill>
              </a:rPr>
              <a:t> </a:t>
            </a:r>
            <a:r>
              <a:rPr lang="ru-RU" sz="2100" dirty="0" smtClean="0"/>
              <a:t>отзывчивость </a:t>
            </a:r>
            <a:r>
              <a:rPr lang="ru-RU" sz="2100" dirty="0"/>
              <a:t>к людям уже означает добро. </a:t>
            </a:r>
            <a:r>
              <a:rPr lang="ru-RU" sz="2100" dirty="0">
                <a:solidFill>
                  <a:schemeClr val="tx1"/>
                </a:solidFill>
              </a:rPr>
              <a:t>Поддержите своего друга, </a:t>
            </a:r>
            <a:r>
              <a:rPr lang="ru-RU" sz="2100" dirty="0"/>
              <a:t>помогите </a:t>
            </a:r>
            <a:r>
              <a:rPr lang="ru-RU" sz="2100" dirty="0" smtClean="0"/>
              <a:t>ему или </a:t>
            </a:r>
            <a:r>
              <a:rPr lang="ru-RU" sz="2100" dirty="0"/>
              <a:t>сделайте </a:t>
            </a:r>
            <a:r>
              <a:rPr lang="ru-RU" sz="2100" dirty="0" smtClean="0"/>
              <a:t>подарок…</a:t>
            </a:r>
            <a:endParaRPr lang="ru-RU" sz="2100" dirty="0"/>
          </a:p>
          <a:p>
            <a:pPr marL="1588" indent="419100" algn="just"/>
            <a:r>
              <a:rPr lang="ru-RU" sz="2100" dirty="0"/>
              <a:t>Не забывайте </a:t>
            </a:r>
            <a:r>
              <a:rPr lang="ru-RU" sz="2100" dirty="0" smtClean="0"/>
              <a:t>о родителях</a:t>
            </a:r>
            <a:r>
              <a:rPr lang="ru-RU" sz="2100" dirty="0"/>
              <a:t>! Они не меньше других нуждаются в </a:t>
            </a:r>
            <a:r>
              <a:rPr lang="ru-RU" sz="2100" dirty="0" smtClean="0"/>
              <a:t>нашем внимании </a:t>
            </a:r>
            <a:r>
              <a:rPr lang="ru-RU" sz="2100" dirty="0"/>
              <a:t>и понимании. Именно </a:t>
            </a:r>
            <a:r>
              <a:rPr lang="ru-RU" sz="2100" dirty="0" smtClean="0"/>
              <a:t>родителям </a:t>
            </a:r>
            <a:r>
              <a:rPr lang="ru-RU" sz="2100" dirty="0"/>
              <a:t>достается меньше всего приятных слов от нас</a:t>
            </a:r>
            <a:r>
              <a:rPr lang="ru-RU" sz="2100" dirty="0">
                <a:solidFill>
                  <a:schemeClr val="tx1"/>
                </a:solidFill>
              </a:rPr>
              <a:t>, </a:t>
            </a:r>
            <a:r>
              <a:rPr lang="ru-RU" sz="2100" dirty="0" smtClean="0"/>
              <a:t>а они тоже </a:t>
            </a:r>
            <a:r>
              <a:rPr lang="ru-RU" sz="2100" dirty="0"/>
              <a:t>имеют право на </a:t>
            </a:r>
            <a:r>
              <a:rPr lang="ru-RU" sz="2100" dirty="0" smtClean="0"/>
              <a:t>нашу благодарность</a:t>
            </a:r>
            <a:r>
              <a:rPr lang="ru-RU" sz="2100" dirty="0"/>
              <a:t>, доверие и помощь.</a:t>
            </a:r>
          </a:p>
          <a:p>
            <a:pPr marL="1588" indent="419100" algn="just"/>
            <a:r>
              <a:rPr lang="ru-RU" sz="2100" dirty="0"/>
              <a:t>Подарить любовь и доброту легко. Надо просто начать делать добрые </a:t>
            </a:r>
            <a:r>
              <a:rPr lang="ru-RU" sz="2100" dirty="0" smtClean="0"/>
              <a:t>дела, и</a:t>
            </a:r>
            <a:r>
              <a:rPr lang="ru-RU" sz="2100" dirty="0" smtClean="0">
                <a:solidFill>
                  <a:schemeClr val="tx1"/>
                </a:solidFill>
              </a:rPr>
              <a:t> </a:t>
            </a:r>
            <a:r>
              <a:rPr lang="ru-RU" sz="2100" dirty="0" smtClean="0"/>
              <a:t>они </a:t>
            </a:r>
            <a:r>
              <a:rPr lang="ru-RU" sz="2100" dirty="0"/>
              <a:t>сделают вашу жизнь удивительной</a:t>
            </a:r>
            <a:r>
              <a:rPr lang="ru-RU" sz="2100" dirty="0" smtClean="0"/>
              <a:t>.</a:t>
            </a:r>
          </a:p>
          <a:p>
            <a:pPr marL="1588" indent="419100" algn="r"/>
            <a:endParaRPr lang="ru-RU" sz="2100" dirty="0" smtClean="0"/>
          </a:p>
          <a:p>
            <a:pPr marL="1588" indent="419100" algn="r"/>
            <a:r>
              <a:rPr lang="ru-RU" sz="2100" dirty="0" smtClean="0"/>
              <a:t>(86 слов)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211474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 заметку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/>
              <a:t>Основные приемы компрессии текста</a:t>
            </a:r>
            <a:endParaRPr lang="ru-RU" sz="2400" dirty="0"/>
          </a:p>
          <a:p>
            <a:pPr marL="0" indent="0">
              <a:buNone/>
            </a:pPr>
            <a:endParaRPr lang="ru-RU" sz="2400" dirty="0"/>
          </a:p>
          <a:p>
            <a:pPr marL="0" indent="449263" algn="just">
              <a:buNone/>
            </a:pPr>
            <a:r>
              <a:rPr lang="ru-RU" sz="2400" dirty="0"/>
              <a:t>Среди содержательных приемов компрессии (сжатия) текста основными являются</a:t>
            </a:r>
            <a:r>
              <a:rPr lang="ru-RU" sz="2400" dirty="0" smtClean="0"/>
              <a:t>:</a:t>
            </a:r>
          </a:p>
          <a:p>
            <a:pPr marL="0" indent="449263" algn="just">
              <a:buNone/>
            </a:pPr>
            <a:endParaRPr lang="ru-RU" sz="2400" dirty="0"/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/>
              <a:t>разделение информации на главную и второстепенную, исключение несущественной и второстепенной информации (исключение второстепенной информации может быть решено путем исключения слов, словосочетаний, фрагментов предложений и целых предложений</a:t>
            </a:r>
            <a:r>
              <a:rPr lang="ru-RU" sz="2400" dirty="0" smtClean="0"/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свертывание </a:t>
            </a:r>
            <a:r>
              <a:rPr lang="ru-RU" sz="2400" dirty="0"/>
              <a:t>исходной информации за счет обобщения (перевода частного в общее</a:t>
            </a:r>
            <a:r>
              <a:rPr lang="ru-RU" sz="2400" dirty="0" smtClean="0"/>
              <a:t>);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/>
              <a:t>упрощение </a:t>
            </a:r>
            <a:r>
              <a:rPr lang="ru-RU" sz="2400" dirty="0"/>
              <a:t>информации.</a:t>
            </a:r>
          </a:p>
          <a:p>
            <a:pPr algn="just"/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xmlns="" val="3253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/>
              <a:t>Использованная литература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ru-RU" sz="2400" dirty="0"/>
              <a:t>ГИА 2014. Русский язык. 9 класс. Государственная итоговая аттестация (в новой форме). Типовые тестовые задания / </a:t>
            </a:r>
            <a:r>
              <a:rPr lang="ru-RU" sz="2400" dirty="0" smtClean="0"/>
              <a:t>       Г.Т</a:t>
            </a:r>
            <a:r>
              <a:rPr lang="ru-RU" sz="2400" dirty="0"/>
              <a:t>. </a:t>
            </a:r>
            <a:r>
              <a:rPr lang="ru-RU" sz="2400" dirty="0" err="1"/>
              <a:t>Егораева</a:t>
            </a:r>
            <a:r>
              <a:rPr lang="ru-RU" sz="2400" dirty="0"/>
              <a:t>. – М.: Издательство «Экзамен», 2014.</a:t>
            </a:r>
          </a:p>
          <a:p>
            <a:pPr algn="just"/>
            <a:r>
              <a:rPr lang="ru-RU" sz="2400" dirty="0"/>
              <a:t>Государственная итоговая аттестация выпускников 9 классов в новой форме. Русский язык. 2013. Успешная подготовка. Разбор заданий. Алгоритмы. Тесты. Учебное пособие. / С.В. </a:t>
            </a:r>
            <a:r>
              <a:rPr lang="ru-RU" sz="2400" dirty="0" err="1"/>
              <a:t>Драбкина</a:t>
            </a:r>
            <a:r>
              <a:rPr lang="ru-RU" sz="2400" dirty="0"/>
              <a:t>, Д.И. Субботин. – Москва: Интеллект-Центр, 2013.</a:t>
            </a:r>
          </a:p>
          <a:p>
            <a:pPr algn="just"/>
            <a:r>
              <a:rPr lang="ru-RU" sz="2400" dirty="0"/>
              <a:t>Демонстрационный вариант контрольных измерительных материалов для проведения в 2014 году государственной (итоговой) аттестации (в новой форме) по </a:t>
            </a:r>
            <a:r>
              <a:rPr lang="ru-RU" sz="2400" smtClean="0"/>
              <a:t>русскому языку </a:t>
            </a:r>
            <a:r>
              <a:rPr lang="ru-RU" sz="2400" dirty="0"/>
              <a:t>обучающихся, освоивших основные общеобразовательные программы основного </a:t>
            </a:r>
            <a:r>
              <a:rPr lang="ru-RU" sz="2400"/>
              <a:t>общего </a:t>
            </a:r>
            <a:r>
              <a:rPr lang="ru-RU" sz="2400" smtClean="0"/>
              <a:t>образования.</a:t>
            </a:r>
            <a:endParaRPr lang="ru-RU" sz="2400" dirty="0"/>
          </a:p>
          <a:p>
            <a:pPr algn="just"/>
            <a:r>
              <a:rPr lang="ru-RU" sz="2400" dirty="0"/>
              <a:t>Материалы курса «Подготовка к ГИА по русскому языку в 9-м классе: методика и практика»: лекции 1-4. – М.: Педагогический университет «Первое сентября», 2013.</a:t>
            </a:r>
          </a:p>
          <a:p>
            <a:pPr algn="just"/>
            <a:endParaRPr lang="ru-RU" sz="2400" dirty="0"/>
          </a:p>
          <a:p>
            <a:pPr algn="just"/>
            <a:endParaRPr lang="ru-RU" sz="2100" b="1" dirty="0"/>
          </a:p>
        </p:txBody>
      </p:sp>
    </p:spTree>
    <p:extLst>
      <p:ext uri="{BB962C8B-B14F-4D97-AF65-F5344CB8AC3E}">
        <p14:creationId xmlns:p14="http://schemas.microsoft.com/office/powerpoint/2010/main" xmlns="" val="3221372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написания </a:t>
            </a:r>
            <a:br>
              <a:rPr lang="ru-RU" sz="3200" dirty="0" smtClean="0"/>
            </a:br>
            <a:r>
              <a:rPr lang="ru-RU" sz="3200" dirty="0" smtClean="0"/>
              <a:t>сжатого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003232" cy="446449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2600" dirty="0" smtClean="0"/>
              <a:t>На выполнение экзаменационной работы отводится 3 часа 55 минут (235 минут).</a:t>
            </a:r>
          </a:p>
          <a:p>
            <a:pPr algn="just"/>
            <a:r>
              <a:rPr lang="ru-RU" sz="2600" dirty="0" smtClean="0"/>
              <a:t>На написание изложения дается 85 минут.</a:t>
            </a:r>
          </a:p>
          <a:p>
            <a:pPr algn="just"/>
            <a:r>
              <a:rPr lang="ru-RU" sz="2600" dirty="0" smtClean="0"/>
              <a:t>Сначала организаторы в аудитории включают воспроизведение записи исходного текста.</a:t>
            </a:r>
          </a:p>
          <a:p>
            <a:pPr algn="just"/>
            <a:r>
              <a:rPr lang="ru-RU" sz="2600" dirty="0" smtClean="0"/>
              <a:t>Участники экзамена слушают исходный текст с осуществлением записей в черновиках.</a:t>
            </a:r>
          </a:p>
          <a:p>
            <a:pPr algn="just"/>
            <a:r>
              <a:rPr lang="ru-RU" sz="2600" dirty="0" smtClean="0"/>
              <a:t>На данный этап работы над изложением отводится 3 минуты.</a:t>
            </a:r>
          </a:p>
        </p:txBody>
      </p:sp>
    </p:spTree>
    <p:extLst>
      <p:ext uri="{BB962C8B-B14F-4D97-AF65-F5344CB8AC3E}">
        <p14:creationId xmlns:p14="http://schemas.microsoft.com/office/powerpoint/2010/main" xmlns="" val="1233393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Этапы написания сжатого изложения. Пробное задание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003232" cy="446449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sz="2200" dirty="0" smtClean="0"/>
              <a:t>Прослушайте текст с осуществлением записей  ключевых слов и отдельных фраз в черновиках.</a:t>
            </a:r>
          </a:p>
          <a:p>
            <a:pPr algn="just"/>
            <a:r>
              <a:rPr lang="ru-RU" sz="2200" dirty="0"/>
              <a:t>При </a:t>
            </a:r>
            <a:r>
              <a:rPr lang="ru-RU" sz="2200" dirty="0" smtClean="0"/>
              <a:t>прослушивании постарайтесь проникнуть </a:t>
            </a:r>
            <a:r>
              <a:rPr lang="ru-RU" sz="2200" dirty="0"/>
              <a:t>в суть текста, т.е. понять его основную мысль, следить за логической связью микротем и запомнить их последовательность.</a:t>
            </a:r>
          </a:p>
          <a:p>
            <a:pPr algn="just"/>
            <a:r>
              <a:rPr lang="ru-RU" sz="2200" dirty="0" smtClean="0"/>
              <a:t>Обратите </a:t>
            </a:r>
            <a:r>
              <a:rPr lang="ru-RU" sz="2200" dirty="0"/>
              <a:t>внимание на структуру и языковое оформление текста: как начинается, как завершается, как используются в тексте выразительные средства (лексический повтор, синонимы и др</a:t>
            </a:r>
            <a:r>
              <a:rPr lang="ru-RU" sz="2200" dirty="0" smtClean="0"/>
              <a:t>.)</a:t>
            </a:r>
          </a:p>
          <a:p>
            <a:pPr algn="just"/>
            <a:r>
              <a:rPr lang="ru-RU" sz="2200" dirty="0"/>
              <a:t>При записи текста оставляйте широкие поля, т.к. при редактировании Вам может понадобиться вставить слово, словосочетание или предложение. </a:t>
            </a:r>
          </a:p>
          <a:p>
            <a:pPr algn="just"/>
            <a:r>
              <a:rPr lang="ru-RU" sz="2200" dirty="0" smtClean="0"/>
              <a:t>Оставляйте </a:t>
            </a:r>
            <a:r>
              <a:rPr lang="ru-RU" sz="2200" dirty="0"/>
              <a:t>просвет (интервалы) между строками в черновике: это даст </a:t>
            </a:r>
            <a:r>
              <a:rPr lang="ru-RU" sz="2200" dirty="0" smtClean="0"/>
              <a:t>Вам </a:t>
            </a:r>
            <a:r>
              <a:rPr lang="ru-RU" sz="2200" dirty="0"/>
              <a:t>возможность в процессе редактирования (или прослушивания текста второй раз) вставлять слова, словосочетания и предложения</a:t>
            </a:r>
            <a:r>
              <a:rPr lang="ru-RU" sz="2200" dirty="0" smtClean="0"/>
              <a:t>.</a:t>
            </a:r>
            <a:endParaRPr lang="ru-RU" sz="2200" dirty="0"/>
          </a:p>
          <a:p>
            <a:pPr algn="just"/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xmlns="" val="1987753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над черновиком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588" indent="419100" algn="just"/>
            <a:r>
              <a:rPr lang="ru-RU" sz="1800" dirty="0"/>
              <a:t>Каков </a:t>
            </a:r>
            <a:r>
              <a:rPr lang="ru-RU" sz="1800" dirty="0">
                <a:solidFill>
                  <a:srgbClr val="FF0000"/>
                </a:solidFill>
              </a:rPr>
              <a:t>самый ценный подарок </a:t>
            </a:r>
            <a:r>
              <a:rPr lang="ru-RU" sz="1800" dirty="0"/>
              <a:t>для любого человека? Конечно, это </a:t>
            </a:r>
            <a:r>
              <a:rPr lang="ru-RU" sz="1800" dirty="0">
                <a:solidFill>
                  <a:srgbClr val="FF0000"/>
                </a:solidFill>
              </a:rPr>
              <a:t>любовь и доброта</a:t>
            </a:r>
            <a:r>
              <a:rPr lang="ru-RU" sz="1800" dirty="0"/>
              <a:t>. Они всегда идут рядом, они </a:t>
            </a:r>
            <a:r>
              <a:rPr lang="ru-RU" sz="1800" dirty="0">
                <a:solidFill>
                  <a:srgbClr val="FF0000"/>
                </a:solidFill>
              </a:rPr>
              <a:t>словно одно целое</a:t>
            </a:r>
            <a:r>
              <a:rPr lang="ru-RU" sz="1800" dirty="0"/>
              <a:t>. Любовь и доброту </a:t>
            </a:r>
            <a:r>
              <a:rPr lang="ru-RU" sz="1800" dirty="0" smtClean="0"/>
              <a:t>можно </a:t>
            </a:r>
            <a:r>
              <a:rPr lang="ru-RU" sz="1800" dirty="0">
                <a:solidFill>
                  <a:srgbClr val="FF0000"/>
                </a:solidFill>
              </a:rPr>
              <a:t>дарить бескорыстно</a:t>
            </a:r>
            <a:r>
              <a:rPr lang="ru-RU" sz="1800" dirty="0"/>
              <a:t>, с самыми лучшими намерениями. Простая </a:t>
            </a:r>
            <a:r>
              <a:rPr lang="ru-RU" sz="1800" dirty="0">
                <a:solidFill>
                  <a:srgbClr val="FF0000"/>
                </a:solidFill>
              </a:rPr>
              <a:t>отзывчивость к людям </a:t>
            </a:r>
            <a:r>
              <a:rPr lang="ru-RU" sz="1800" dirty="0"/>
              <a:t>уже означает добро. </a:t>
            </a:r>
            <a:r>
              <a:rPr lang="ru-RU" sz="1800" dirty="0">
                <a:solidFill>
                  <a:srgbClr val="FF0000"/>
                </a:solidFill>
              </a:rPr>
              <a:t>Поддержите</a:t>
            </a:r>
            <a:r>
              <a:rPr lang="ru-RU" sz="1800" dirty="0"/>
              <a:t> своего </a:t>
            </a:r>
            <a:r>
              <a:rPr lang="ru-RU" sz="1800" dirty="0">
                <a:solidFill>
                  <a:srgbClr val="FF0000"/>
                </a:solidFill>
              </a:rPr>
              <a:t>друга,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помогите</a:t>
            </a:r>
            <a:r>
              <a:rPr lang="ru-RU" sz="1800" dirty="0"/>
              <a:t> ему выполнить сложное задание или </a:t>
            </a:r>
            <a:r>
              <a:rPr lang="ru-RU" sz="1800" dirty="0">
                <a:solidFill>
                  <a:srgbClr val="FF0000"/>
                </a:solidFill>
              </a:rPr>
              <a:t>сделайте </a:t>
            </a:r>
            <a:r>
              <a:rPr lang="ru-RU" sz="1800" dirty="0"/>
              <a:t>неожиданный </a:t>
            </a:r>
            <a:r>
              <a:rPr lang="ru-RU" sz="1800" dirty="0">
                <a:solidFill>
                  <a:srgbClr val="FF0000"/>
                </a:solidFill>
              </a:rPr>
              <a:t>подарок</a:t>
            </a:r>
            <a:r>
              <a:rPr lang="ru-RU" sz="1800" dirty="0"/>
              <a:t>, пусть даже маленький, но от души</a:t>
            </a:r>
            <a:r>
              <a:rPr lang="ru-RU" sz="1800" dirty="0" smtClean="0"/>
              <a:t>…</a:t>
            </a:r>
          </a:p>
          <a:p>
            <a:pPr marL="1588" indent="419100" algn="just"/>
            <a:r>
              <a:rPr lang="ru-RU" sz="1800" dirty="0">
                <a:solidFill>
                  <a:srgbClr val="FF0000"/>
                </a:solidFill>
              </a:rPr>
              <a:t>Не забывайте </a:t>
            </a:r>
            <a:r>
              <a:rPr lang="ru-RU" sz="1800" dirty="0"/>
              <a:t>и </a:t>
            </a:r>
            <a:r>
              <a:rPr lang="ru-RU" sz="1800" dirty="0">
                <a:solidFill>
                  <a:srgbClr val="FF0000"/>
                </a:solidFill>
              </a:rPr>
              <a:t>о</a:t>
            </a:r>
            <a:r>
              <a:rPr lang="ru-RU" sz="1800" dirty="0"/>
              <a:t> самых близких – </a:t>
            </a:r>
            <a:r>
              <a:rPr lang="ru-RU" sz="1800" dirty="0">
                <a:solidFill>
                  <a:srgbClr val="FF0000"/>
                </a:solidFill>
              </a:rPr>
              <a:t>родителях</a:t>
            </a:r>
            <a:r>
              <a:rPr lang="ru-RU" sz="1800" dirty="0"/>
              <a:t>! Они </a:t>
            </a:r>
            <a:r>
              <a:rPr lang="ru-RU" sz="1800" dirty="0">
                <a:solidFill>
                  <a:srgbClr val="FF0000"/>
                </a:solidFill>
              </a:rPr>
              <a:t>не меньше других нуждаются </a:t>
            </a:r>
            <a:r>
              <a:rPr lang="ru-RU" sz="1800" dirty="0"/>
              <a:t>в нашей любви и доброте, внимании и понимании. Именно им </a:t>
            </a:r>
            <a:r>
              <a:rPr lang="ru-RU" sz="1800" dirty="0">
                <a:solidFill>
                  <a:srgbClr val="FF0000"/>
                </a:solidFill>
              </a:rPr>
              <a:t>достается меньше </a:t>
            </a:r>
            <a:r>
              <a:rPr lang="ru-RU" sz="1800" dirty="0"/>
              <a:t>всего </a:t>
            </a:r>
            <a:r>
              <a:rPr lang="ru-RU" sz="1800" dirty="0">
                <a:solidFill>
                  <a:srgbClr val="FF0000"/>
                </a:solidFill>
              </a:rPr>
              <a:t>приятных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слов</a:t>
            </a:r>
            <a:r>
              <a:rPr lang="ru-RU" sz="1800" dirty="0"/>
              <a:t> от нас, потому что чаще всего наша любовь существует как факт, как что-то само собой разумеющееся. Однако родители </a:t>
            </a:r>
            <a:r>
              <a:rPr lang="ru-RU" sz="1800" dirty="0">
                <a:solidFill>
                  <a:srgbClr val="FF0000"/>
                </a:solidFill>
              </a:rPr>
              <a:t>тоже имеют право</a:t>
            </a:r>
            <a:r>
              <a:rPr lang="ru-RU" sz="1800" dirty="0"/>
              <a:t> на нашу любовь и благодарность, доверие и помощь</a:t>
            </a:r>
            <a:r>
              <a:rPr lang="ru-RU" sz="1800" dirty="0" smtClean="0"/>
              <a:t>.</a:t>
            </a:r>
          </a:p>
          <a:p>
            <a:pPr marL="1588" indent="419100" algn="just"/>
            <a:r>
              <a:rPr lang="ru-RU" sz="1800" dirty="0">
                <a:solidFill>
                  <a:srgbClr val="FF0000"/>
                </a:solidFill>
              </a:rPr>
              <a:t>Подарить</a:t>
            </a:r>
            <a:r>
              <a:rPr lang="ru-RU" sz="1800" dirty="0"/>
              <a:t> любовь и </a:t>
            </a:r>
            <a:r>
              <a:rPr lang="ru-RU" sz="1800" dirty="0">
                <a:solidFill>
                  <a:srgbClr val="FF0000"/>
                </a:solidFill>
              </a:rPr>
              <a:t>доброту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легко</a:t>
            </a:r>
            <a:r>
              <a:rPr lang="ru-RU" sz="1800" dirty="0"/>
              <a:t>. </a:t>
            </a:r>
            <a:r>
              <a:rPr lang="ru-RU" sz="1800" dirty="0">
                <a:solidFill>
                  <a:srgbClr val="FF0000"/>
                </a:solidFill>
              </a:rPr>
              <a:t>Надо </a:t>
            </a:r>
            <a:r>
              <a:rPr lang="ru-RU" sz="1800" dirty="0">
                <a:solidFill>
                  <a:schemeClr val="tx1"/>
                </a:solidFill>
              </a:rPr>
              <a:t>просто</a:t>
            </a:r>
            <a:r>
              <a:rPr lang="ru-RU" sz="1800" dirty="0">
                <a:solidFill>
                  <a:srgbClr val="FF0000"/>
                </a:solidFill>
              </a:rPr>
              <a:t> начать делать </a:t>
            </a:r>
            <a:r>
              <a:rPr lang="ru-RU" sz="1800" dirty="0"/>
              <a:t>добрые дела и </a:t>
            </a:r>
            <a:r>
              <a:rPr lang="ru-RU" sz="1800" dirty="0">
                <a:solidFill>
                  <a:schemeClr val="tx1"/>
                </a:solidFill>
              </a:rPr>
              <a:t>не останавливаться</a:t>
            </a:r>
            <a:r>
              <a:rPr lang="ru-RU" sz="1800" dirty="0"/>
              <a:t>. И вы не заметите, как они </a:t>
            </a:r>
            <a:r>
              <a:rPr lang="ru-RU" sz="1800" dirty="0">
                <a:solidFill>
                  <a:srgbClr val="FF0000"/>
                </a:solidFill>
              </a:rPr>
              <a:t>сделают</a:t>
            </a:r>
            <a:r>
              <a:rPr lang="ru-RU" sz="1800" dirty="0"/>
              <a:t> вашу </a:t>
            </a:r>
            <a:r>
              <a:rPr lang="ru-RU" sz="1800" dirty="0">
                <a:solidFill>
                  <a:srgbClr val="FF0000"/>
                </a:solidFill>
              </a:rPr>
              <a:t>жизнь удивительной</a:t>
            </a:r>
            <a:r>
              <a:rPr lang="ru-RU" sz="1800" dirty="0"/>
              <a:t>.</a:t>
            </a:r>
          </a:p>
          <a:p>
            <a:pPr marL="1588" indent="419100" algn="just"/>
            <a:r>
              <a:rPr lang="ru-RU" sz="1800" dirty="0"/>
              <a:t>(135 слов) </a:t>
            </a:r>
            <a:r>
              <a:rPr lang="ru-RU" sz="1800" dirty="0" smtClean="0"/>
              <a:t>                                                                    (</a:t>
            </a:r>
            <a:r>
              <a:rPr lang="ru-RU" sz="1800" dirty="0"/>
              <a:t>По В. Бессоновой)</a:t>
            </a:r>
          </a:p>
          <a:p>
            <a:pPr marL="1588" indent="419100" algn="just"/>
            <a:endParaRPr lang="ru-RU" sz="1800" dirty="0"/>
          </a:p>
        </p:txBody>
      </p:sp>
      <p:pic>
        <p:nvPicPr>
          <p:cNvPr id="6" name="Записанный звук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812360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8244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2120"/>
                            </p:stCondLst>
                            <p:childTnLst>
                              <p:par>
                                <p:cTn id="15" presetID="1" presetClass="entr" presetSubtype="0" fill="hold" grpId="2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5" presetClass="emph" presetSubtype="0" grpId="3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23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220"/>
                            </p:stCondLst>
                            <p:childTnLst>
                              <p:par>
                                <p:cTn id="25" presetID="1" presetClass="entr" presetSubtype="0" fill="hold" grpId="4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4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5" presetClass="emph" presetSubtype="0" grpId="5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33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640"/>
                            </p:stCondLst>
                            <p:childTnLst>
                              <p:par>
                                <p:cTn id="35" presetID="1" presetClass="entr" presetSubtype="0" fill="hold" grpId="6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6" nodeType="click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5" presetClass="emph" presetSubtype="0" grpId="7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1012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uiExpand="1" build="p" animBg="1"/>
      <p:bldP spid="3" grpId="1" uiExpand="1" build="p"/>
      <p:bldP spid="3" grpId="2" uiExpand="1" build="p" animBg="1"/>
      <p:bldP spid="3" grpId="3" uiExpand="1" build="p"/>
      <p:bldP spid="3" grpId="4" uiExpand="1" build="p" animBg="1"/>
      <p:bldP spid="3" grpId="5" uiExpand="1" build="p"/>
      <p:bldP spid="3" grpId="6" uiExpand="1" build="p" animBg="1"/>
      <p:bldP spid="3" grpId="7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Образец черновика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588" indent="419100" algn="just"/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Каков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самый ценный подарок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для любого человека? Конечно, это </a:t>
            </a:r>
            <a:r>
              <a:rPr lang="ru-RU" sz="1800" dirty="0">
                <a:solidFill>
                  <a:srgbClr val="FF0000"/>
                </a:solidFill>
              </a:rPr>
              <a:t>любовь и доброта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Они всегда идут рядом, они </a:t>
            </a:r>
            <a:r>
              <a:rPr lang="ru-RU" sz="1800" dirty="0">
                <a:solidFill>
                  <a:srgbClr val="FF0000"/>
                </a:solidFill>
              </a:rPr>
              <a:t>словно одно целое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. Любовь и доброту </a:t>
            </a: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  <a:t>можно </a:t>
            </a:r>
            <a:r>
              <a:rPr lang="ru-RU" sz="1800" dirty="0">
                <a:solidFill>
                  <a:srgbClr val="FF0000"/>
                </a:solidFill>
              </a:rPr>
              <a:t>дарить бескорыстно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, с самыми лучшими намерениями. Простая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отзывчивость к людям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уже означает добро. </a:t>
            </a:r>
            <a:r>
              <a:rPr lang="ru-RU" sz="1800" dirty="0">
                <a:solidFill>
                  <a:srgbClr val="FF0000"/>
                </a:solidFill>
              </a:rPr>
              <a:t>Поддержите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своего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друга,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помогите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ему выполнить сложное задание или </a:t>
            </a:r>
            <a:r>
              <a:rPr lang="ru-RU" sz="1800" dirty="0">
                <a:solidFill>
                  <a:srgbClr val="FF0000"/>
                </a:solidFill>
              </a:rPr>
              <a:t>сделайте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неожиданный </a:t>
            </a:r>
            <a:r>
              <a:rPr lang="ru-RU" sz="1800" dirty="0">
                <a:solidFill>
                  <a:srgbClr val="FF0000"/>
                </a:solidFill>
              </a:rPr>
              <a:t>подарок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, пусть даже маленький, но от </a:t>
            </a: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  <a:t>души…</a:t>
            </a:r>
          </a:p>
          <a:p>
            <a:pPr marL="1588" indent="419100" algn="just"/>
            <a:r>
              <a:rPr lang="ru-RU" sz="1800" dirty="0" smtClean="0">
                <a:solidFill>
                  <a:srgbClr val="FF0000"/>
                </a:solidFill>
              </a:rPr>
              <a:t>Не </a:t>
            </a:r>
            <a:r>
              <a:rPr lang="ru-RU" sz="1800" dirty="0">
                <a:solidFill>
                  <a:srgbClr val="FF0000"/>
                </a:solidFill>
              </a:rPr>
              <a:t>забывайте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и </a:t>
            </a:r>
            <a:r>
              <a:rPr lang="ru-RU" sz="1800" dirty="0">
                <a:solidFill>
                  <a:srgbClr val="FF0000"/>
                </a:solidFill>
              </a:rPr>
              <a:t>о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самых близких – </a:t>
            </a:r>
            <a:r>
              <a:rPr lang="ru-RU" sz="1800" dirty="0">
                <a:solidFill>
                  <a:srgbClr val="FF0000"/>
                </a:solidFill>
              </a:rPr>
              <a:t>родителях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! Они </a:t>
            </a:r>
            <a:r>
              <a:rPr lang="ru-RU" sz="1800" dirty="0">
                <a:solidFill>
                  <a:srgbClr val="FF0000"/>
                </a:solidFill>
              </a:rPr>
              <a:t>не меньше других нуждаются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в нашей любви и доброте, внимании и понимании. Именно им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достается меньше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всего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приятных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слов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от нас, потому что чаще всего наша любовь существует как факт, как что-то само собой разумеющееся. Однако родители </a:t>
            </a:r>
            <a:r>
              <a:rPr lang="ru-RU" sz="1800" dirty="0">
                <a:solidFill>
                  <a:srgbClr val="FF0000"/>
                </a:solidFill>
              </a:rPr>
              <a:t>тоже имеют право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на нашу любовь и благодарность, доверие и помощь</a:t>
            </a:r>
            <a:r>
              <a:rPr lang="ru-RU" sz="18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 marL="1588" indent="419100" algn="just"/>
            <a:r>
              <a:rPr lang="ru-RU" sz="1800" dirty="0">
                <a:solidFill>
                  <a:srgbClr val="FF0000"/>
                </a:solidFill>
              </a:rPr>
              <a:t>Подарить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 любовь и </a:t>
            </a:r>
            <a:r>
              <a:rPr lang="ru-RU" sz="1800" dirty="0">
                <a:solidFill>
                  <a:srgbClr val="FF0000"/>
                </a:solidFill>
              </a:rPr>
              <a:t>доброту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ru-RU" sz="1800" dirty="0">
                <a:solidFill>
                  <a:srgbClr val="FF0000"/>
                </a:solidFill>
              </a:rPr>
              <a:t>легко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Надо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просто</a:t>
            </a:r>
            <a:r>
              <a:rPr lang="ru-RU" sz="1800" dirty="0">
                <a:solidFill>
                  <a:srgbClr val="FF0000"/>
                </a:solidFill>
              </a:rPr>
              <a:t> начать делать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добрые дела и не останавливаться. И вы не заметите, как они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F0000"/>
                </a:solidFill>
              </a:rPr>
              <a:t>сделают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bg1">
                    <a:lumMod val="65000"/>
                  </a:schemeClr>
                </a:solidFill>
              </a:rPr>
              <a:t>вашу </a:t>
            </a:r>
            <a:r>
              <a:rPr lang="ru-RU" sz="1800" dirty="0">
                <a:solidFill>
                  <a:srgbClr val="FF0000"/>
                </a:solidFill>
              </a:rPr>
              <a:t>жизнь удивительной</a:t>
            </a:r>
            <a:r>
              <a:rPr lang="ru-RU" sz="1800" dirty="0"/>
              <a:t>.</a:t>
            </a:r>
          </a:p>
          <a:p>
            <a:pPr marL="1588" indent="419100" algn="just"/>
            <a:endParaRPr lang="ru-RU" sz="1800" dirty="0"/>
          </a:p>
          <a:p>
            <a:pPr marL="1588" indent="419100" algn="just"/>
            <a:endParaRPr lang="ru-RU" sz="2700" dirty="0" smtClean="0"/>
          </a:p>
          <a:p>
            <a:pPr marL="1588" indent="419100" algn="just"/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3458287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8100"/>
                            </p:stCondLst>
                            <p:childTnLst>
                              <p:par>
                                <p:cTn id="8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450"/>
                            </p:stCondLst>
                            <p:childTnLst>
                              <p:par>
                                <p:cTn id="11" presetID="15" presetClass="emph" presetSubtype="0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Этапы написания </a:t>
            </a:r>
            <a:r>
              <a:rPr lang="ru-RU" sz="3200" dirty="0" smtClean="0"/>
              <a:t>сжатого изложения. </a:t>
            </a:r>
            <a:br>
              <a:rPr lang="ru-RU" sz="3200" dirty="0" smtClean="0"/>
            </a:br>
            <a:r>
              <a:rPr lang="ru-RU" sz="3200" dirty="0" smtClean="0"/>
              <a:t>Работа над текстом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1588" indent="419100" algn="just"/>
            <a:r>
              <a:rPr lang="ru-RU" sz="2700" dirty="0" smtClean="0"/>
              <a:t>По окончании воспроизведения текста организаторы в аудитории останавливают устройство воспроизведения и сообщают участникам экзамена о предоставлении им времени для осмысления прослушанного текста и подготавливают устройство воспроизведения к следующему включению.</a:t>
            </a:r>
          </a:p>
          <a:p>
            <a:pPr marL="1588" indent="419100" algn="just"/>
            <a:r>
              <a:rPr lang="ru-RU" sz="2700" dirty="0" smtClean="0"/>
              <a:t>Участники экзамена осмысливают прослушанный текст и работают с черновиками.</a:t>
            </a:r>
          </a:p>
          <a:p>
            <a:pPr marL="1588" indent="419100" algn="just"/>
            <a:r>
              <a:rPr lang="ru-RU" sz="2700" dirty="0"/>
              <a:t>На данный этап работы над изложением отводится </a:t>
            </a:r>
            <a:r>
              <a:rPr lang="ru-RU" sz="2700" dirty="0" smtClean="0"/>
              <a:t>4 </a:t>
            </a:r>
            <a:r>
              <a:rPr lang="ru-RU" sz="2700" dirty="0"/>
              <a:t>минуты</a:t>
            </a:r>
            <a:r>
              <a:rPr lang="ru-RU" sz="2700" dirty="0" smtClean="0"/>
              <a:t>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54110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Этапы написания </a:t>
            </a:r>
            <a:r>
              <a:rPr lang="ru-RU" sz="3200" dirty="0" smtClean="0"/>
              <a:t>сжатого изложения. Работа </a:t>
            </a:r>
            <a:r>
              <a:rPr lang="ru-RU" sz="3200" dirty="0"/>
              <a:t>над </a:t>
            </a:r>
            <a:r>
              <a:rPr lang="ru-RU" sz="3200" dirty="0" smtClean="0"/>
              <a:t>текстом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588" indent="419100" algn="just"/>
            <a:endParaRPr lang="ru-RU" sz="2700" dirty="0" smtClean="0"/>
          </a:p>
          <a:p>
            <a:pPr marL="1588" indent="419100" algn="just"/>
            <a:r>
              <a:rPr lang="ru-RU" sz="2700" dirty="0" smtClean="0"/>
              <a:t>Организаторы в аудитории повторно включают воспроизведение аудиозаписи исходного текста.</a:t>
            </a:r>
          </a:p>
          <a:p>
            <a:pPr marL="1588" indent="419100" algn="just"/>
            <a:r>
              <a:rPr lang="ru-RU" sz="2700" dirty="0" smtClean="0"/>
              <a:t>Участники экзамена вторично слушают исходную запись текста  и сверяют ее с записью в своих черновиках.</a:t>
            </a:r>
          </a:p>
          <a:p>
            <a:pPr marL="1588" indent="419100" algn="just"/>
            <a:r>
              <a:rPr lang="ru-RU" sz="2700" dirty="0"/>
              <a:t>На данный этап работы над изложением отводится </a:t>
            </a:r>
            <a:r>
              <a:rPr lang="ru-RU" sz="2700" dirty="0" smtClean="0"/>
              <a:t>3 </a:t>
            </a:r>
            <a:r>
              <a:rPr lang="ru-RU" sz="2700" dirty="0"/>
              <a:t>минуты</a:t>
            </a:r>
            <a:r>
              <a:rPr lang="ru-RU" sz="2700" dirty="0" smtClean="0"/>
              <a:t>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xmlns="" val="1249414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над текстом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352928" cy="4680520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588" indent="419100" algn="just"/>
            <a:endParaRPr lang="ru-RU" sz="2800" dirty="0" smtClean="0"/>
          </a:p>
          <a:p>
            <a:pPr marL="1588" indent="419100" algn="just"/>
            <a:r>
              <a:rPr lang="ru-RU" sz="2800" dirty="0" smtClean="0"/>
              <a:t>Прослушайте </a:t>
            </a:r>
            <a:r>
              <a:rPr lang="ru-RU" sz="2800" dirty="0"/>
              <a:t>текст </a:t>
            </a:r>
            <a:r>
              <a:rPr lang="ru-RU" sz="2800" dirty="0" smtClean="0"/>
              <a:t>повторно.</a:t>
            </a:r>
          </a:p>
          <a:p>
            <a:pPr marL="1588" indent="419100" algn="just"/>
            <a:r>
              <a:rPr lang="ru-RU" sz="2800" dirty="0" smtClean="0"/>
              <a:t>Прослушивая </a:t>
            </a:r>
            <a:r>
              <a:rPr lang="ru-RU" sz="2800" dirty="0"/>
              <a:t>текст второй раз, уточните, правильно ли </a:t>
            </a:r>
            <a:r>
              <a:rPr lang="ru-RU" sz="2800" dirty="0" smtClean="0"/>
              <a:t>Вы запомнили </a:t>
            </a:r>
            <a:r>
              <a:rPr lang="ru-RU" sz="2800" dirty="0"/>
              <a:t>последовательность изложения событий, </a:t>
            </a:r>
            <a:r>
              <a:rPr lang="ru-RU" sz="2800" dirty="0" smtClean="0"/>
              <a:t>мыслей.</a:t>
            </a:r>
          </a:p>
          <a:p>
            <a:pPr marL="1588" indent="419100" algn="just"/>
            <a:r>
              <a:rPr lang="ru-RU" sz="2800" dirty="0" smtClean="0"/>
              <a:t>Обратите </a:t>
            </a:r>
            <a:r>
              <a:rPr lang="ru-RU" sz="2800" dirty="0"/>
              <a:t>внимание на фактическую сторону: даты, имена, фамилии, время и место действия.</a:t>
            </a:r>
          </a:p>
          <a:p>
            <a:pPr marL="1588" indent="419100" algn="just"/>
            <a:endParaRPr lang="ru-RU" sz="2700" dirty="0" smtClean="0"/>
          </a:p>
          <a:p>
            <a:pPr marL="1588" indent="419100" algn="just"/>
            <a:endParaRPr lang="ru-RU" sz="2700" dirty="0" smtClean="0"/>
          </a:p>
        </p:txBody>
      </p:sp>
    </p:spTree>
    <p:extLst>
      <p:ext uri="{BB962C8B-B14F-4D97-AF65-F5344CB8AC3E}">
        <p14:creationId xmlns:p14="http://schemas.microsoft.com/office/powerpoint/2010/main" xmlns="" val="3055080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Работа над черновиком </a:t>
            </a:r>
            <a:br>
              <a:rPr lang="ru-RU" sz="3200" dirty="0" smtClean="0"/>
            </a:br>
            <a:r>
              <a:rPr lang="ru-RU" sz="3200" dirty="0" smtClean="0"/>
              <a:t>пробного изложения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352928" cy="4824536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1588" indent="419100" algn="just"/>
            <a:r>
              <a:rPr lang="ru-RU" sz="1800" dirty="0">
                <a:solidFill>
                  <a:schemeClr val="tx1"/>
                </a:solidFill>
              </a:rPr>
              <a:t>Каков самый ценный подарок для любого человека? Конечно, это любовь и доброта. Они всегда идут рядом, они словно одно целое. Любовь и доброту </a:t>
            </a:r>
            <a:r>
              <a:rPr lang="ru-RU" sz="1800" dirty="0" smtClean="0">
                <a:solidFill>
                  <a:schemeClr val="tx1"/>
                </a:solidFill>
              </a:rPr>
              <a:t>можно </a:t>
            </a:r>
            <a:r>
              <a:rPr lang="ru-RU" sz="1800" dirty="0">
                <a:solidFill>
                  <a:schemeClr val="tx1"/>
                </a:solidFill>
              </a:rPr>
              <a:t>дарить бескорыстно, с самыми лучшими намерениями. Простая отзывчивость к людям уже означает добро. Поддержите своего друга, помогите ему выполнить сложное задание или сделайте неожиданный подарок, пусть даже маленький, но от души</a:t>
            </a:r>
            <a:r>
              <a:rPr lang="ru-RU" sz="1800" dirty="0" smtClean="0">
                <a:solidFill>
                  <a:schemeClr val="tx1"/>
                </a:solidFill>
              </a:rPr>
              <a:t>…</a:t>
            </a:r>
          </a:p>
          <a:p>
            <a:pPr marL="1588" indent="419100" algn="just"/>
            <a:r>
              <a:rPr lang="ru-RU" sz="1800" dirty="0">
                <a:solidFill>
                  <a:schemeClr val="tx1"/>
                </a:solidFill>
              </a:rPr>
              <a:t>Не забывайте и о самых близких – родителях! Они не меньше других нуждаются в нашей любви и доброте, внимании и понимании. Именно им достается меньше всего приятных слов от нас, потому что чаще всего наша любовь существует как факт, как что-то само собой разумеющееся. Однако родители тоже имеют право на нашу любовь и благодарность, доверие и помощь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</a:p>
          <a:p>
            <a:pPr marL="1588" indent="419100" algn="just"/>
            <a:r>
              <a:rPr lang="ru-RU" sz="1800" dirty="0">
                <a:solidFill>
                  <a:schemeClr val="tx1"/>
                </a:solidFill>
              </a:rPr>
              <a:t>Подарить любовь и доброту легко. Надо просто начать делать добрые дела и не останавливаться. И вы не заметите, как они сделают вашу жизнь удивительной.</a:t>
            </a:r>
          </a:p>
          <a:p>
            <a:pPr marL="1588" indent="419100" algn="just"/>
            <a:r>
              <a:rPr lang="ru-RU" sz="1800" dirty="0"/>
              <a:t>(135 слов) </a:t>
            </a:r>
            <a:r>
              <a:rPr lang="ru-RU" sz="1800" dirty="0" smtClean="0"/>
              <a:t>                                                                    (</a:t>
            </a:r>
            <a:r>
              <a:rPr lang="ru-RU" sz="1800" dirty="0"/>
              <a:t>По В. Бессоновой)</a:t>
            </a:r>
          </a:p>
          <a:p>
            <a:pPr marL="1588" indent="419100" algn="just"/>
            <a:endParaRPr lang="ru-RU" sz="1800" dirty="0"/>
          </a:p>
        </p:txBody>
      </p:sp>
      <p:pic>
        <p:nvPicPr>
          <p:cNvPr id="6" name="Записанный звук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4"/>
              </p:ext>
            </p:extLst>
          </p:nvPr>
        </p:nvPicPr>
        <p:blipFill>
          <a:blip r:embed="rId5" cstate="print"/>
          <a:stretch>
            <a:fillRect/>
          </a:stretch>
        </p:blipFill>
        <p:spPr>
          <a:xfrm>
            <a:off x="7812360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2608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5" presetClass="emph" presetSubtype="0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120"/>
                            </p:stCondLst>
                            <p:childTnLst>
                              <p:par>
                                <p:cTn id="1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2120"/>
                            </p:stCondLst>
                            <p:childTnLst>
                              <p:par>
                                <p:cTn id="14" presetID="15" presetClass="emph" presetSubtype="0" grpId="3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840"/>
                            </p:stCondLst>
                            <p:childTnLst>
                              <p:par>
                                <p:cTn id="17" presetID="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840"/>
                            </p:stCondLst>
                            <p:childTnLst>
                              <p:par>
                                <p:cTn id="20" presetID="15" presetClass="emph" presetSubtype="0" grpId="5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30"/>
                                  </p:iterate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7980"/>
                            </p:stCondLst>
                            <p:childTnLst>
                              <p:par>
                                <p:cTn id="23" presetID="1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7980"/>
                            </p:stCondLst>
                            <p:childTnLst>
                              <p:par>
                                <p:cTn id="26" presetID="15" presetClass="emph" presetSubtype="0" grpId="7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0128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uiExpand="1" build="p"/>
      <p:bldP spid="3" grpId="1" build="p"/>
      <p:bldP spid="3" grpId="2" uiExpand="1" build="p"/>
      <p:bldP spid="3" grpId="3" build="p"/>
      <p:bldP spid="3" grpId="4" uiExpand="1" build="p"/>
      <p:bldP spid="3" grpId="5" build="p"/>
      <p:bldP spid="3" grpId="6" uiExpand="1" build="p"/>
      <p:bldP spid="3" grpId="7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1347</TotalTime>
  <Words>1771</Words>
  <Application>Microsoft Office PowerPoint</Application>
  <PresentationFormat>Экран (4:3)</PresentationFormat>
  <Paragraphs>96</Paragraphs>
  <Slides>17</Slides>
  <Notes>2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Литейная</vt:lpstr>
      <vt:lpstr>                                                                   9 класс   Тема урока:</vt:lpstr>
      <vt:lpstr>Этапы написания  сжатого изложения</vt:lpstr>
      <vt:lpstr>Этапы написания сжатого изложения. Пробное задание</vt:lpstr>
      <vt:lpstr>Работа над черновиком  пробного изложения</vt:lpstr>
      <vt:lpstr>Образец черновика  пробного изложения</vt:lpstr>
      <vt:lpstr>Этапы написания сжатого изложения.  Работа над текстом изложения</vt:lpstr>
      <vt:lpstr>Этапы написания сжатого изложения. Работа над текстом изложения</vt:lpstr>
      <vt:lpstr>Работа над текстом  пробного изложения</vt:lpstr>
      <vt:lpstr>Работа над черновиком  пробного изложения</vt:lpstr>
      <vt:lpstr>Этапы написания сжатого изложения.  Работа над текстом изложения</vt:lpstr>
      <vt:lpstr>Работа над текстом  пробного сжатого изложения</vt:lpstr>
      <vt:lpstr>Работа с черновиком  пробного изложения</vt:lpstr>
      <vt:lpstr>Работа с черновиком  пробного изложения</vt:lpstr>
      <vt:lpstr>Редактирование текста  пробного сжатого изложения</vt:lpstr>
      <vt:lpstr>Образец  пробного сжатого изложения</vt:lpstr>
      <vt:lpstr>На заметку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Андрей</cp:lastModifiedBy>
  <cp:revision>116</cp:revision>
  <dcterms:created xsi:type="dcterms:W3CDTF">2014-02-23T07:03:02Z</dcterms:created>
  <dcterms:modified xsi:type="dcterms:W3CDTF">2015-10-07T15:26:43Z</dcterms:modified>
</cp:coreProperties>
</file>