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3" r:id="rId4"/>
    <p:sldId id="311" r:id="rId5"/>
    <p:sldId id="318" r:id="rId6"/>
    <p:sldId id="310" r:id="rId7"/>
    <p:sldId id="312" r:id="rId8"/>
    <p:sldId id="314" r:id="rId9"/>
    <p:sldId id="320" r:id="rId10"/>
    <p:sldId id="319" r:id="rId11"/>
    <p:sldId id="326" r:id="rId12"/>
    <p:sldId id="327" r:id="rId13"/>
    <p:sldId id="317" r:id="rId14"/>
    <p:sldId id="316" r:id="rId15"/>
    <p:sldId id="315" r:id="rId16"/>
    <p:sldId id="323" r:id="rId17"/>
    <p:sldId id="322" r:id="rId18"/>
    <p:sldId id="321" r:id="rId19"/>
    <p:sldId id="330" r:id="rId20"/>
    <p:sldId id="324" r:id="rId21"/>
    <p:sldId id="329" r:id="rId22"/>
    <p:sldId id="328" r:id="rId23"/>
    <p:sldId id="33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99FF99"/>
    <a:srgbClr val="FF6699"/>
    <a:srgbClr val="FF99FF"/>
    <a:srgbClr val="00FFFF"/>
    <a:srgbClr val="66FF33"/>
    <a:srgbClr val="99CCFF"/>
    <a:srgbClr val="CC0066"/>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4.png"/></Relationships>
</file>

<file path=ppt/diagrams/_rels/data2.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95C1F-73B7-4F17-80FA-32C6F4037729}"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ru-RU"/>
        </a:p>
      </dgm:t>
    </dgm:pt>
    <dgm:pt modelId="{6417CA53-4FBF-4A8A-AE07-B31C7473F4F7}">
      <dgm:prSet custT="1"/>
      <dgm:spPr>
        <a:blipFill rotWithShape="0">
          <a:blip xmlns:r="http://schemas.openxmlformats.org/officeDocument/2006/relationships" r:embed="rId1"/>
          <a:stretch>
            <a:fillRect/>
          </a:stretch>
        </a:blipFill>
      </dgm:spPr>
      <dgm:t>
        <a:bodyPr/>
        <a:lstStyle/>
        <a:p>
          <a:pPr algn="ctr"/>
          <a:r>
            <a:rPr lang="ru-RU" sz="1600" b="1" dirty="0" smtClean="0">
              <a:solidFill>
                <a:schemeClr val="tx1"/>
              </a:solidFill>
              <a:latin typeface="Bookman Old Style" pitchFamily="18" charset="0"/>
            </a:rPr>
            <a:t>       - Приоритетные направления развития образовательной системы Российской Федерации; Конвенцию о правах ребенка;</a:t>
          </a:r>
          <a:endParaRPr lang="ru-RU" sz="1600" b="1" dirty="0">
            <a:solidFill>
              <a:schemeClr val="tx1"/>
            </a:solidFill>
            <a:latin typeface="Bookman Old Style" pitchFamily="18" charset="0"/>
          </a:endParaRPr>
        </a:p>
      </dgm:t>
    </dgm:pt>
    <dgm:pt modelId="{48D07DE3-B106-4AEC-87C5-FEC061AE987A}" type="parTrans" cxnId="{1E3045C4-F82E-4200-B03C-E98EA2FBF7F2}">
      <dgm:prSet/>
      <dgm:spPr/>
      <dgm:t>
        <a:bodyPr/>
        <a:lstStyle/>
        <a:p>
          <a:endParaRPr lang="ru-RU"/>
        </a:p>
      </dgm:t>
    </dgm:pt>
    <dgm:pt modelId="{3C6B5219-0C9D-44DE-95EE-ADE3663E7EE2}" type="sibTrans" cxnId="{1E3045C4-F82E-4200-B03C-E98EA2FBF7F2}">
      <dgm:prSet/>
      <dgm:spPr/>
      <dgm:t>
        <a:bodyPr/>
        <a:lstStyle/>
        <a:p>
          <a:endParaRPr lang="ru-RU"/>
        </a:p>
      </dgm:t>
    </dgm:pt>
    <dgm:pt modelId="{A4537451-7A96-4F54-A637-28B031D24BCE}">
      <dgm:prSet custT="1"/>
      <dgm:spPr/>
      <dgm:t>
        <a:bodyPr/>
        <a:lstStyle/>
        <a:p>
          <a:endParaRPr lang="ru-RU" dirty="0"/>
        </a:p>
      </dgm:t>
    </dgm:pt>
    <dgm:pt modelId="{181E1074-4EBD-4B45-8F94-D53751C21B7E}" type="parTrans" cxnId="{41F37B0B-4A7E-4214-BC3F-0F1D79C23467}">
      <dgm:prSet/>
      <dgm:spPr/>
      <dgm:t>
        <a:bodyPr/>
        <a:lstStyle/>
        <a:p>
          <a:endParaRPr lang="ru-RU"/>
        </a:p>
      </dgm:t>
    </dgm:pt>
    <dgm:pt modelId="{F5746690-5486-45DE-8A27-CA97AE7B2E5B}" type="sibTrans" cxnId="{41F37B0B-4A7E-4214-BC3F-0F1D79C23467}">
      <dgm:prSet/>
      <dgm:spPr/>
      <dgm:t>
        <a:bodyPr/>
        <a:lstStyle/>
        <a:p>
          <a:endParaRPr lang="ru-RU"/>
        </a:p>
      </dgm:t>
    </dgm:pt>
    <dgm:pt modelId="{4B7A486C-FFD1-4C2C-9851-223101DFF124}">
      <dgm:prSet custT="1"/>
      <dgm:spPr/>
      <dgm:t>
        <a:bodyPr/>
        <a:lstStyle/>
        <a:p>
          <a:endParaRPr lang="ru-RU" dirty="0"/>
        </a:p>
      </dgm:t>
    </dgm:pt>
    <dgm:pt modelId="{BD8538F4-06A4-4434-90A3-35AE13AC1F94}" type="parTrans" cxnId="{13DCC936-7BEB-4DE8-835E-5533A214ACC6}">
      <dgm:prSet/>
      <dgm:spPr/>
      <dgm:t>
        <a:bodyPr/>
        <a:lstStyle/>
        <a:p>
          <a:endParaRPr lang="ru-RU"/>
        </a:p>
      </dgm:t>
    </dgm:pt>
    <dgm:pt modelId="{B19AD536-4325-4CE6-9CBB-522FD029D3C1}" type="sibTrans" cxnId="{13DCC936-7BEB-4DE8-835E-5533A214ACC6}">
      <dgm:prSet/>
      <dgm:spPr/>
      <dgm:t>
        <a:bodyPr/>
        <a:lstStyle/>
        <a:p>
          <a:endParaRPr lang="ru-RU"/>
        </a:p>
      </dgm:t>
    </dgm:pt>
    <dgm:pt modelId="{5FABE61D-C21F-40D8-9452-CF1BC6F9D0AB}">
      <dgm:prSet custT="1"/>
      <dgm:spPr/>
      <dgm:t>
        <a:bodyPr/>
        <a:lstStyle/>
        <a:p>
          <a:endParaRPr lang="ru-RU" dirty="0"/>
        </a:p>
      </dgm:t>
    </dgm:pt>
    <dgm:pt modelId="{662CAB48-68B8-4DC8-A25C-D30119F0D975}" type="parTrans" cxnId="{B9BC60E2-0043-4C70-A790-141D6181B10A}">
      <dgm:prSet/>
      <dgm:spPr/>
      <dgm:t>
        <a:bodyPr/>
        <a:lstStyle/>
        <a:p>
          <a:endParaRPr lang="ru-RU"/>
        </a:p>
      </dgm:t>
    </dgm:pt>
    <dgm:pt modelId="{63745136-7365-4F31-A6D2-7553E14A44C0}" type="sibTrans" cxnId="{B9BC60E2-0043-4C70-A790-141D6181B10A}">
      <dgm:prSet/>
      <dgm:spPr/>
      <dgm:t>
        <a:bodyPr/>
        <a:lstStyle/>
        <a:p>
          <a:endParaRPr lang="ru-RU"/>
        </a:p>
      </dgm:t>
    </dgm:pt>
    <dgm:pt modelId="{36451A07-2125-40D8-93FF-2DB3DF88CF9D}">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latin typeface="Bookman Old Style" pitchFamily="18" charset="0"/>
            </a:rPr>
            <a:t>- Законы и иные нормативные правовые акты, регламентирующие образовательную, физкультурно-спортивную деятельность; </a:t>
          </a:r>
          <a:endParaRPr lang="ru-RU" sz="1300" b="1" dirty="0">
            <a:solidFill>
              <a:schemeClr val="tx1"/>
            </a:solidFill>
            <a:latin typeface="Bookman Old Style" pitchFamily="18" charset="0"/>
          </a:endParaRPr>
        </a:p>
      </dgm:t>
    </dgm:pt>
    <dgm:pt modelId="{BF61E9A9-B2CA-44EB-99AD-BE3C72BB2358}" type="parTrans" cxnId="{4B09E05C-97D8-4442-B41D-27231E18C6BD}">
      <dgm:prSet/>
      <dgm:spPr/>
      <dgm:t>
        <a:bodyPr/>
        <a:lstStyle/>
        <a:p>
          <a:endParaRPr lang="ru-RU"/>
        </a:p>
      </dgm:t>
    </dgm:pt>
    <dgm:pt modelId="{DAEFF291-78DC-47F3-AA80-E8715393B168}" type="sibTrans" cxnId="{4B09E05C-97D8-4442-B41D-27231E18C6BD}">
      <dgm:prSet/>
      <dgm:spPr/>
      <dgm:t>
        <a:bodyPr/>
        <a:lstStyle/>
        <a:p>
          <a:endParaRPr lang="ru-RU"/>
        </a:p>
      </dgm:t>
    </dgm:pt>
    <dgm:pt modelId="{0061267B-D44E-4AF4-8BA4-F5AB8B1CE973}">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600" b="1" dirty="0" smtClean="0">
            <a:solidFill>
              <a:schemeClr val="tx1"/>
            </a:solidFill>
            <a:latin typeface="Bookman Old Style" pitchFamily="18" charset="0"/>
          </a:endParaRPr>
        </a:p>
        <a:p>
          <a:pPr algn="l" defTabSz="711200">
            <a:lnSpc>
              <a:spcPct val="90000"/>
            </a:lnSpc>
            <a:spcBef>
              <a:spcPct val="0"/>
            </a:spcBef>
            <a:spcAft>
              <a:spcPct val="35000"/>
            </a:spcAft>
          </a:pPr>
          <a:endParaRPr lang="ru-RU" sz="1700" dirty="0"/>
        </a:p>
      </dgm:t>
    </dgm:pt>
    <dgm:pt modelId="{104E20AE-A168-42FC-9F4A-BB85690B0966}" type="parTrans" cxnId="{BA509199-9739-45D3-A664-BB5642FA2C51}">
      <dgm:prSet/>
      <dgm:spPr/>
      <dgm:t>
        <a:bodyPr/>
        <a:lstStyle/>
        <a:p>
          <a:endParaRPr lang="ru-RU"/>
        </a:p>
      </dgm:t>
    </dgm:pt>
    <dgm:pt modelId="{C4090B67-482D-4EBB-B756-4C0A6B4832EF}" type="sibTrans" cxnId="{BA509199-9739-45D3-A664-BB5642FA2C51}">
      <dgm:prSet/>
      <dgm:spPr/>
      <dgm:t>
        <a:bodyPr/>
        <a:lstStyle/>
        <a:p>
          <a:endParaRPr lang="ru-RU"/>
        </a:p>
      </dgm:t>
    </dgm:pt>
    <dgm:pt modelId="{3CA4BD33-AF19-48CF-A6EC-A123315EB1F8}">
      <dgm:prSet custT="1"/>
      <dgm:spPr/>
      <dgm:t>
        <a:bodyPr/>
        <a:lstStyle/>
        <a:p>
          <a:pPr algn="l" defTabSz="711200">
            <a:lnSpc>
              <a:spcPct val="90000"/>
            </a:lnSpc>
            <a:spcBef>
              <a:spcPct val="0"/>
            </a:spcBef>
            <a:spcAft>
              <a:spcPct val="35000"/>
            </a:spcAft>
          </a:pPr>
          <a:endParaRPr lang="ru-RU" sz="1200" dirty="0"/>
        </a:p>
      </dgm:t>
    </dgm:pt>
    <dgm:pt modelId="{308C5E0C-8A33-4ED3-ADBF-D9D85D69F1E6}" type="parTrans" cxnId="{1ABFA715-EB49-485E-A784-7419E4FEFEC2}">
      <dgm:prSet/>
      <dgm:spPr/>
      <dgm:t>
        <a:bodyPr/>
        <a:lstStyle/>
        <a:p>
          <a:endParaRPr lang="ru-RU"/>
        </a:p>
      </dgm:t>
    </dgm:pt>
    <dgm:pt modelId="{C4BFF93F-3C96-4402-846A-8056C7F8E690}" type="sibTrans" cxnId="{1ABFA715-EB49-485E-A784-7419E4FEFEC2}">
      <dgm:prSet/>
      <dgm:spPr/>
      <dgm:t>
        <a:bodyPr/>
        <a:lstStyle/>
        <a:p>
          <a:endParaRPr lang="ru-RU"/>
        </a:p>
      </dgm:t>
    </dgm:pt>
    <dgm:pt modelId="{A1D11C11-2241-43EB-A9DD-D730E4ED0708}">
      <dgm:prSet custT="1"/>
      <dgm:spPr/>
      <dgm:t>
        <a:bodyPr/>
        <a:lstStyle/>
        <a:p>
          <a:endParaRPr lang="ru-RU" sz="1600" b="1" dirty="0">
            <a:solidFill>
              <a:schemeClr val="tx1"/>
            </a:solidFill>
            <a:latin typeface="Bookman Old Style" pitchFamily="18" charset="0"/>
          </a:endParaRPr>
        </a:p>
      </dgm:t>
    </dgm:pt>
    <dgm:pt modelId="{0541EF2C-FF0D-4F2B-9BE0-D525ED845837}" type="parTrans" cxnId="{A4B5AFD8-48F6-4CCB-B49D-9FDB48C09E48}">
      <dgm:prSet/>
      <dgm:spPr/>
      <dgm:t>
        <a:bodyPr/>
        <a:lstStyle/>
        <a:p>
          <a:endParaRPr lang="ru-RU"/>
        </a:p>
      </dgm:t>
    </dgm:pt>
    <dgm:pt modelId="{524182E6-7CF7-4369-A0EB-D06FF24204FA}" type="sibTrans" cxnId="{A4B5AFD8-48F6-4CCB-B49D-9FDB48C09E48}">
      <dgm:prSet/>
      <dgm:spPr/>
      <dgm:t>
        <a:bodyPr/>
        <a:lstStyle/>
        <a:p>
          <a:endParaRPr lang="ru-RU"/>
        </a:p>
      </dgm:t>
    </dgm:pt>
    <dgm:pt modelId="{35233FDA-0CA6-4678-8078-23050D422324}">
      <dgm:prSet/>
      <dgm:spPr/>
      <dgm:t>
        <a:bodyPr/>
        <a:lstStyle/>
        <a:p>
          <a:endParaRPr lang="ru-RU" dirty="0"/>
        </a:p>
      </dgm:t>
    </dgm:pt>
    <dgm:pt modelId="{105DC5B1-8BBC-4ECB-8350-63529B8D3B44}" type="parTrans" cxnId="{3263683A-DC76-4DBE-9D92-A99A1C3B4A29}">
      <dgm:prSet/>
      <dgm:spPr/>
      <dgm:t>
        <a:bodyPr/>
        <a:lstStyle/>
        <a:p>
          <a:endParaRPr lang="ru-RU"/>
        </a:p>
      </dgm:t>
    </dgm:pt>
    <dgm:pt modelId="{95B78E5F-37A3-48D1-A246-B1448348DA12}" type="sibTrans" cxnId="{3263683A-DC76-4DBE-9D92-A99A1C3B4A29}">
      <dgm:prSet/>
      <dgm:spPr/>
      <dgm:t>
        <a:bodyPr/>
        <a:lstStyle/>
        <a:p>
          <a:endParaRPr lang="ru-RU"/>
        </a:p>
      </dgm:t>
    </dgm:pt>
    <dgm:pt modelId="{7B7642AC-9818-4B3C-AEB4-34D9CA74901E}" type="pres">
      <dgm:prSet presAssocID="{E3C95C1F-73B7-4F17-80FA-32C6F4037729}" presName="outerComposite" presStyleCnt="0">
        <dgm:presLayoutVars>
          <dgm:chMax val="5"/>
          <dgm:dir/>
          <dgm:resizeHandles val="exact"/>
        </dgm:presLayoutVars>
      </dgm:prSet>
      <dgm:spPr/>
      <dgm:t>
        <a:bodyPr/>
        <a:lstStyle/>
        <a:p>
          <a:endParaRPr lang="ru-RU"/>
        </a:p>
      </dgm:t>
    </dgm:pt>
    <dgm:pt modelId="{62A830D0-2015-4563-9DDE-4AE23EE3D7AD}" type="pres">
      <dgm:prSet presAssocID="{E3C95C1F-73B7-4F17-80FA-32C6F4037729}" presName="dummyMaxCanvas" presStyleCnt="0">
        <dgm:presLayoutVars/>
      </dgm:prSet>
      <dgm:spPr/>
      <dgm:t>
        <a:bodyPr/>
        <a:lstStyle/>
        <a:p>
          <a:endParaRPr lang="ru-RU"/>
        </a:p>
      </dgm:t>
    </dgm:pt>
    <dgm:pt modelId="{51CF1B4C-6ED0-48F3-A8AE-68AFE645296E}" type="pres">
      <dgm:prSet presAssocID="{E3C95C1F-73B7-4F17-80FA-32C6F4037729}" presName="FiveNodes_1" presStyleLbl="node1" presStyleIdx="0" presStyleCnt="5">
        <dgm:presLayoutVars>
          <dgm:bulletEnabled val="1"/>
        </dgm:presLayoutVars>
      </dgm:prSet>
      <dgm:spPr/>
      <dgm:t>
        <a:bodyPr/>
        <a:lstStyle/>
        <a:p>
          <a:endParaRPr lang="ru-RU"/>
        </a:p>
      </dgm:t>
    </dgm:pt>
    <dgm:pt modelId="{2E2DDEC0-98DA-430C-8600-599664FA0AE7}" type="pres">
      <dgm:prSet presAssocID="{E3C95C1F-73B7-4F17-80FA-32C6F4037729}" presName="FiveNodes_2" presStyleLbl="node1" presStyleIdx="1" presStyleCnt="5">
        <dgm:presLayoutVars>
          <dgm:bulletEnabled val="1"/>
        </dgm:presLayoutVars>
      </dgm:prSet>
      <dgm:spPr/>
      <dgm:t>
        <a:bodyPr/>
        <a:lstStyle/>
        <a:p>
          <a:endParaRPr lang="ru-RU"/>
        </a:p>
      </dgm:t>
    </dgm:pt>
    <dgm:pt modelId="{6939D956-BB63-40B9-B1BA-AA3653A3C101}" type="pres">
      <dgm:prSet presAssocID="{E3C95C1F-73B7-4F17-80FA-32C6F4037729}" presName="FiveNodes_3" presStyleLbl="node1" presStyleIdx="2" presStyleCnt="5">
        <dgm:presLayoutVars>
          <dgm:bulletEnabled val="1"/>
        </dgm:presLayoutVars>
      </dgm:prSet>
      <dgm:spPr/>
      <dgm:t>
        <a:bodyPr/>
        <a:lstStyle/>
        <a:p>
          <a:endParaRPr lang="ru-RU"/>
        </a:p>
      </dgm:t>
    </dgm:pt>
    <dgm:pt modelId="{D2F83D78-94D0-4C87-B1B7-3D37C19B73D8}" type="pres">
      <dgm:prSet presAssocID="{E3C95C1F-73B7-4F17-80FA-32C6F4037729}" presName="FiveNodes_4" presStyleLbl="node1" presStyleIdx="3" presStyleCnt="5">
        <dgm:presLayoutVars>
          <dgm:bulletEnabled val="1"/>
        </dgm:presLayoutVars>
      </dgm:prSet>
      <dgm:spPr/>
      <dgm:t>
        <a:bodyPr/>
        <a:lstStyle/>
        <a:p>
          <a:endParaRPr lang="ru-RU"/>
        </a:p>
      </dgm:t>
    </dgm:pt>
    <dgm:pt modelId="{041C7EEB-5F7C-49B1-97EB-8E3F7A7A8D81}" type="pres">
      <dgm:prSet presAssocID="{E3C95C1F-73B7-4F17-80FA-32C6F4037729}" presName="FiveNodes_5" presStyleLbl="node1" presStyleIdx="4" presStyleCnt="5">
        <dgm:presLayoutVars>
          <dgm:bulletEnabled val="1"/>
        </dgm:presLayoutVars>
      </dgm:prSet>
      <dgm:spPr/>
      <dgm:t>
        <a:bodyPr/>
        <a:lstStyle/>
        <a:p>
          <a:endParaRPr lang="ru-RU"/>
        </a:p>
      </dgm:t>
    </dgm:pt>
    <dgm:pt modelId="{D28A178B-8734-44E5-8023-B8B351F38917}" type="pres">
      <dgm:prSet presAssocID="{E3C95C1F-73B7-4F17-80FA-32C6F4037729}" presName="FiveConn_1-2" presStyleLbl="fgAccFollowNode1" presStyleIdx="0" presStyleCnt="4">
        <dgm:presLayoutVars>
          <dgm:bulletEnabled val="1"/>
        </dgm:presLayoutVars>
      </dgm:prSet>
      <dgm:spPr/>
      <dgm:t>
        <a:bodyPr/>
        <a:lstStyle/>
        <a:p>
          <a:endParaRPr lang="ru-RU"/>
        </a:p>
      </dgm:t>
    </dgm:pt>
    <dgm:pt modelId="{E9298BB6-5C88-4241-AD7D-FA6004F8A12E}" type="pres">
      <dgm:prSet presAssocID="{E3C95C1F-73B7-4F17-80FA-32C6F4037729}" presName="FiveConn_2-3" presStyleLbl="fgAccFollowNode1" presStyleIdx="1" presStyleCnt="4">
        <dgm:presLayoutVars>
          <dgm:bulletEnabled val="1"/>
        </dgm:presLayoutVars>
      </dgm:prSet>
      <dgm:spPr/>
      <dgm:t>
        <a:bodyPr/>
        <a:lstStyle/>
        <a:p>
          <a:endParaRPr lang="ru-RU"/>
        </a:p>
      </dgm:t>
    </dgm:pt>
    <dgm:pt modelId="{A8BF5A0C-0BAC-4C5E-BAFC-5D48BE4B8EF3}" type="pres">
      <dgm:prSet presAssocID="{E3C95C1F-73B7-4F17-80FA-32C6F4037729}" presName="FiveConn_3-4" presStyleLbl="fgAccFollowNode1" presStyleIdx="2" presStyleCnt="4">
        <dgm:presLayoutVars>
          <dgm:bulletEnabled val="1"/>
        </dgm:presLayoutVars>
      </dgm:prSet>
      <dgm:spPr/>
      <dgm:t>
        <a:bodyPr/>
        <a:lstStyle/>
        <a:p>
          <a:endParaRPr lang="ru-RU"/>
        </a:p>
      </dgm:t>
    </dgm:pt>
    <dgm:pt modelId="{7729E947-B8E0-491C-8DA0-7EC172C23DFF}" type="pres">
      <dgm:prSet presAssocID="{E3C95C1F-73B7-4F17-80FA-32C6F4037729}" presName="FiveConn_4-5" presStyleLbl="fgAccFollowNode1" presStyleIdx="3" presStyleCnt="4">
        <dgm:presLayoutVars>
          <dgm:bulletEnabled val="1"/>
        </dgm:presLayoutVars>
      </dgm:prSet>
      <dgm:spPr/>
      <dgm:t>
        <a:bodyPr/>
        <a:lstStyle/>
        <a:p>
          <a:endParaRPr lang="ru-RU"/>
        </a:p>
      </dgm:t>
    </dgm:pt>
    <dgm:pt modelId="{FB80BB6E-A820-4AF0-B92F-4FCCE22B9E1C}" type="pres">
      <dgm:prSet presAssocID="{E3C95C1F-73B7-4F17-80FA-32C6F4037729}" presName="FiveNodes_1_text" presStyleLbl="node1" presStyleIdx="4" presStyleCnt="5">
        <dgm:presLayoutVars>
          <dgm:bulletEnabled val="1"/>
        </dgm:presLayoutVars>
      </dgm:prSet>
      <dgm:spPr/>
      <dgm:t>
        <a:bodyPr/>
        <a:lstStyle/>
        <a:p>
          <a:endParaRPr lang="ru-RU"/>
        </a:p>
      </dgm:t>
    </dgm:pt>
    <dgm:pt modelId="{8280142A-E1F6-4D94-B437-5D132FD651F0}" type="pres">
      <dgm:prSet presAssocID="{E3C95C1F-73B7-4F17-80FA-32C6F4037729}" presName="FiveNodes_2_text" presStyleLbl="node1" presStyleIdx="4" presStyleCnt="5">
        <dgm:presLayoutVars>
          <dgm:bulletEnabled val="1"/>
        </dgm:presLayoutVars>
      </dgm:prSet>
      <dgm:spPr/>
      <dgm:t>
        <a:bodyPr/>
        <a:lstStyle/>
        <a:p>
          <a:endParaRPr lang="ru-RU"/>
        </a:p>
      </dgm:t>
    </dgm:pt>
    <dgm:pt modelId="{31D79DCB-BABD-41EA-A0B6-594DAF094921}" type="pres">
      <dgm:prSet presAssocID="{E3C95C1F-73B7-4F17-80FA-32C6F4037729}" presName="FiveNodes_3_text" presStyleLbl="node1" presStyleIdx="4" presStyleCnt="5">
        <dgm:presLayoutVars>
          <dgm:bulletEnabled val="1"/>
        </dgm:presLayoutVars>
      </dgm:prSet>
      <dgm:spPr/>
      <dgm:t>
        <a:bodyPr/>
        <a:lstStyle/>
        <a:p>
          <a:endParaRPr lang="ru-RU"/>
        </a:p>
      </dgm:t>
    </dgm:pt>
    <dgm:pt modelId="{B83D38E3-C1C4-4F01-97EC-F109610FE3E3}" type="pres">
      <dgm:prSet presAssocID="{E3C95C1F-73B7-4F17-80FA-32C6F4037729}" presName="FiveNodes_4_text" presStyleLbl="node1" presStyleIdx="4" presStyleCnt="5">
        <dgm:presLayoutVars>
          <dgm:bulletEnabled val="1"/>
        </dgm:presLayoutVars>
      </dgm:prSet>
      <dgm:spPr/>
      <dgm:t>
        <a:bodyPr/>
        <a:lstStyle/>
        <a:p>
          <a:endParaRPr lang="ru-RU"/>
        </a:p>
      </dgm:t>
    </dgm:pt>
    <dgm:pt modelId="{63402688-8C43-493C-B514-5B05AE3541DD}" type="pres">
      <dgm:prSet presAssocID="{E3C95C1F-73B7-4F17-80FA-32C6F4037729}" presName="FiveNodes_5_text" presStyleLbl="node1" presStyleIdx="4" presStyleCnt="5">
        <dgm:presLayoutVars>
          <dgm:bulletEnabled val="1"/>
        </dgm:presLayoutVars>
      </dgm:prSet>
      <dgm:spPr/>
      <dgm:t>
        <a:bodyPr/>
        <a:lstStyle/>
        <a:p>
          <a:endParaRPr lang="ru-RU"/>
        </a:p>
      </dgm:t>
    </dgm:pt>
  </dgm:ptLst>
  <dgm:cxnLst>
    <dgm:cxn modelId="{4B09E05C-97D8-4442-B41D-27231E18C6BD}" srcId="{E3C95C1F-73B7-4F17-80FA-32C6F4037729}" destId="{36451A07-2125-40D8-93FF-2DB3DF88CF9D}" srcOrd="1" destOrd="0" parTransId="{BF61E9A9-B2CA-44EB-99AD-BE3C72BB2358}" sibTransId="{DAEFF291-78DC-47F3-AA80-E8715393B168}"/>
    <dgm:cxn modelId="{42BC1972-D7E8-4F8A-A703-AE0AA3F8D98E}" type="presOf" srcId="{A1D11C11-2241-43EB-A9DD-D730E4ED0708}" destId="{63402688-8C43-493C-B514-5B05AE3541DD}" srcOrd="1" destOrd="0" presId="urn:microsoft.com/office/officeart/2005/8/layout/vProcess5"/>
    <dgm:cxn modelId="{CDAC2EDF-4D8D-4ACF-ACE6-8DA69D14FCC4}" type="presOf" srcId="{DAEFF291-78DC-47F3-AA80-E8715393B168}" destId="{E9298BB6-5C88-4241-AD7D-FA6004F8A12E}" srcOrd="0" destOrd="0" presId="urn:microsoft.com/office/officeart/2005/8/layout/vProcess5"/>
    <dgm:cxn modelId="{2501C55D-0F07-44D1-A7CE-03E7030FD33B}" type="presOf" srcId="{6417CA53-4FBF-4A8A-AE07-B31C7473F4F7}" destId="{FB80BB6E-A820-4AF0-B92F-4FCCE22B9E1C}" srcOrd="1" destOrd="0" presId="urn:microsoft.com/office/officeart/2005/8/layout/vProcess5"/>
    <dgm:cxn modelId="{B64B4FF6-3D7D-4435-A4C5-17129B3C500C}" type="presOf" srcId="{A1D11C11-2241-43EB-A9DD-D730E4ED0708}" destId="{041C7EEB-5F7C-49B1-97EB-8E3F7A7A8D81}" srcOrd="0" destOrd="0" presId="urn:microsoft.com/office/officeart/2005/8/layout/vProcess5"/>
    <dgm:cxn modelId="{5682BFA5-5ED9-40C8-A404-BCE211E07F86}" type="presOf" srcId="{3CA4BD33-AF19-48CF-A6EC-A123315EB1F8}" destId="{D2F83D78-94D0-4C87-B1B7-3D37C19B73D8}" srcOrd="0" destOrd="0" presId="urn:microsoft.com/office/officeart/2005/8/layout/vProcess5"/>
    <dgm:cxn modelId="{1ABFA715-EB49-485E-A784-7419E4FEFEC2}" srcId="{E3C95C1F-73B7-4F17-80FA-32C6F4037729}" destId="{3CA4BD33-AF19-48CF-A6EC-A123315EB1F8}" srcOrd="3" destOrd="0" parTransId="{308C5E0C-8A33-4ED3-ADBF-D9D85D69F1E6}" sibTransId="{C4BFF93F-3C96-4402-846A-8056C7F8E690}"/>
    <dgm:cxn modelId="{072C7307-5C61-4BFD-B1B3-850ACC04B595}" type="presOf" srcId="{C4090B67-482D-4EBB-B756-4C0A6B4832EF}" destId="{A8BF5A0C-0BAC-4C5E-BAFC-5D48BE4B8EF3}" srcOrd="0" destOrd="0" presId="urn:microsoft.com/office/officeart/2005/8/layout/vProcess5"/>
    <dgm:cxn modelId="{41F37B0B-4A7E-4214-BC3F-0F1D79C23467}" srcId="{E3C95C1F-73B7-4F17-80FA-32C6F4037729}" destId="{A4537451-7A96-4F54-A637-28B031D24BCE}" srcOrd="6" destOrd="0" parTransId="{181E1074-4EBD-4B45-8F94-D53751C21B7E}" sibTransId="{F5746690-5486-45DE-8A27-CA97AE7B2E5B}"/>
    <dgm:cxn modelId="{13DCC936-7BEB-4DE8-835E-5533A214ACC6}" srcId="{E3C95C1F-73B7-4F17-80FA-32C6F4037729}" destId="{4B7A486C-FFD1-4C2C-9851-223101DFF124}" srcOrd="7" destOrd="0" parTransId="{BD8538F4-06A4-4434-90A3-35AE13AC1F94}" sibTransId="{B19AD536-4325-4CE6-9CBB-522FD029D3C1}"/>
    <dgm:cxn modelId="{7E2532C3-8C73-4B27-B961-1CB986481E71}" type="presOf" srcId="{6417CA53-4FBF-4A8A-AE07-B31C7473F4F7}" destId="{51CF1B4C-6ED0-48F3-A8AE-68AFE645296E}" srcOrd="0" destOrd="0" presId="urn:microsoft.com/office/officeart/2005/8/layout/vProcess5"/>
    <dgm:cxn modelId="{1E3045C4-F82E-4200-B03C-E98EA2FBF7F2}" srcId="{E3C95C1F-73B7-4F17-80FA-32C6F4037729}" destId="{6417CA53-4FBF-4A8A-AE07-B31C7473F4F7}" srcOrd="0" destOrd="0" parTransId="{48D07DE3-B106-4AEC-87C5-FEC061AE987A}" sibTransId="{3C6B5219-0C9D-44DE-95EE-ADE3663E7EE2}"/>
    <dgm:cxn modelId="{A4B5AFD8-48F6-4CCB-B49D-9FDB48C09E48}" srcId="{E3C95C1F-73B7-4F17-80FA-32C6F4037729}" destId="{A1D11C11-2241-43EB-A9DD-D730E4ED0708}" srcOrd="4" destOrd="0" parTransId="{0541EF2C-FF0D-4F2B-9BE0-D525ED845837}" sibTransId="{524182E6-7CF7-4369-A0EB-D06FF24204FA}"/>
    <dgm:cxn modelId="{B9BC60E2-0043-4C70-A790-141D6181B10A}" srcId="{E3C95C1F-73B7-4F17-80FA-32C6F4037729}" destId="{5FABE61D-C21F-40D8-9452-CF1BC6F9D0AB}" srcOrd="8" destOrd="0" parTransId="{662CAB48-68B8-4DC8-A25C-D30119F0D975}" sibTransId="{63745136-7365-4F31-A6D2-7553E14A44C0}"/>
    <dgm:cxn modelId="{88D833DA-8A35-4EBA-A547-AC32B5DD11E9}" type="presOf" srcId="{C4BFF93F-3C96-4402-846A-8056C7F8E690}" destId="{7729E947-B8E0-491C-8DA0-7EC172C23DFF}" srcOrd="0" destOrd="0" presId="urn:microsoft.com/office/officeart/2005/8/layout/vProcess5"/>
    <dgm:cxn modelId="{3C85920B-B0DB-465F-9C54-31FED13469B6}" type="presOf" srcId="{3CA4BD33-AF19-48CF-A6EC-A123315EB1F8}" destId="{B83D38E3-C1C4-4F01-97EC-F109610FE3E3}" srcOrd="1" destOrd="0" presId="urn:microsoft.com/office/officeart/2005/8/layout/vProcess5"/>
    <dgm:cxn modelId="{39753582-DACE-422D-BDD7-5F7DB225E677}" type="presOf" srcId="{36451A07-2125-40D8-93FF-2DB3DF88CF9D}" destId="{2E2DDEC0-98DA-430C-8600-599664FA0AE7}" srcOrd="0" destOrd="0" presId="urn:microsoft.com/office/officeart/2005/8/layout/vProcess5"/>
    <dgm:cxn modelId="{39BC004F-36EA-4088-B205-496A1C7B439A}" type="presOf" srcId="{E3C95C1F-73B7-4F17-80FA-32C6F4037729}" destId="{7B7642AC-9818-4B3C-AEB4-34D9CA74901E}" srcOrd="0" destOrd="0" presId="urn:microsoft.com/office/officeart/2005/8/layout/vProcess5"/>
    <dgm:cxn modelId="{7CC5E5CD-7B87-4577-8885-B0FD77A0386A}" type="presOf" srcId="{0061267B-D44E-4AF4-8BA4-F5AB8B1CE973}" destId="{31D79DCB-BABD-41EA-A0B6-594DAF094921}" srcOrd="1" destOrd="0" presId="urn:microsoft.com/office/officeart/2005/8/layout/vProcess5"/>
    <dgm:cxn modelId="{3263683A-DC76-4DBE-9D92-A99A1C3B4A29}" srcId="{E3C95C1F-73B7-4F17-80FA-32C6F4037729}" destId="{35233FDA-0CA6-4678-8078-23050D422324}" srcOrd="5" destOrd="0" parTransId="{105DC5B1-8BBC-4ECB-8350-63529B8D3B44}" sibTransId="{95B78E5F-37A3-48D1-A246-B1448348DA12}"/>
    <dgm:cxn modelId="{BA509199-9739-45D3-A664-BB5642FA2C51}" srcId="{E3C95C1F-73B7-4F17-80FA-32C6F4037729}" destId="{0061267B-D44E-4AF4-8BA4-F5AB8B1CE973}" srcOrd="2" destOrd="0" parTransId="{104E20AE-A168-42FC-9F4A-BB85690B0966}" sibTransId="{C4090B67-482D-4EBB-B756-4C0A6B4832EF}"/>
    <dgm:cxn modelId="{040CBF8C-F659-43D7-92A2-BEA093BB87AA}" type="presOf" srcId="{0061267B-D44E-4AF4-8BA4-F5AB8B1CE973}" destId="{6939D956-BB63-40B9-B1BA-AA3653A3C101}" srcOrd="0" destOrd="0" presId="urn:microsoft.com/office/officeart/2005/8/layout/vProcess5"/>
    <dgm:cxn modelId="{2CA8D5A4-C759-47EF-B371-7CB474ABF754}" type="presOf" srcId="{36451A07-2125-40D8-93FF-2DB3DF88CF9D}" destId="{8280142A-E1F6-4D94-B437-5D132FD651F0}" srcOrd="1" destOrd="0" presId="urn:microsoft.com/office/officeart/2005/8/layout/vProcess5"/>
    <dgm:cxn modelId="{8310D788-D235-41D2-9912-46870370BCCC}" type="presOf" srcId="{3C6B5219-0C9D-44DE-95EE-ADE3663E7EE2}" destId="{D28A178B-8734-44E5-8023-B8B351F38917}" srcOrd="0" destOrd="0" presId="urn:microsoft.com/office/officeart/2005/8/layout/vProcess5"/>
    <dgm:cxn modelId="{0CBB1BB3-3061-4E9E-B0C5-83DDA5ECFB54}" type="presParOf" srcId="{7B7642AC-9818-4B3C-AEB4-34D9CA74901E}" destId="{62A830D0-2015-4563-9DDE-4AE23EE3D7AD}" srcOrd="0" destOrd="0" presId="urn:microsoft.com/office/officeart/2005/8/layout/vProcess5"/>
    <dgm:cxn modelId="{8091CF8E-7AA5-4D8A-AC0F-D2E30698D95D}" type="presParOf" srcId="{7B7642AC-9818-4B3C-AEB4-34D9CA74901E}" destId="{51CF1B4C-6ED0-48F3-A8AE-68AFE645296E}" srcOrd="1" destOrd="0" presId="urn:microsoft.com/office/officeart/2005/8/layout/vProcess5"/>
    <dgm:cxn modelId="{7AF18EEE-7A4B-4FA4-9F8C-EA1742A1A4C8}" type="presParOf" srcId="{7B7642AC-9818-4B3C-AEB4-34D9CA74901E}" destId="{2E2DDEC0-98DA-430C-8600-599664FA0AE7}" srcOrd="2" destOrd="0" presId="urn:microsoft.com/office/officeart/2005/8/layout/vProcess5"/>
    <dgm:cxn modelId="{A778B232-DF3E-4440-B8C2-585EA462A3F0}" type="presParOf" srcId="{7B7642AC-9818-4B3C-AEB4-34D9CA74901E}" destId="{6939D956-BB63-40B9-B1BA-AA3653A3C101}" srcOrd="3" destOrd="0" presId="urn:microsoft.com/office/officeart/2005/8/layout/vProcess5"/>
    <dgm:cxn modelId="{715AFAA2-0595-46EF-AD53-A719BB1E8753}" type="presParOf" srcId="{7B7642AC-9818-4B3C-AEB4-34D9CA74901E}" destId="{D2F83D78-94D0-4C87-B1B7-3D37C19B73D8}" srcOrd="4" destOrd="0" presId="urn:microsoft.com/office/officeart/2005/8/layout/vProcess5"/>
    <dgm:cxn modelId="{F12CDAEA-D938-4993-A09E-38F839707ED1}" type="presParOf" srcId="{7B7642AC-9818-4B3C-AEB4-34D9CA74901E}" destId="{041C7EEB-5F7C-49B1-97EB-8E3F7A7A8D81}" srcOrd="5" destOrd="0" presId="urn:microsoft.com/office/officeart/2005/8/layout/vProcess5"/>
    <dgm:cxn modelId="{49C0DE34-5400-42CF-9B59-0899717BA716}" type="presParOf" srcId="{7B7642AC-9818-4B3C-AEB4-34D9CA74901E}" destId="{D28A178B-8734-44E5-8023-B8B351F38917}" srcOrd="6" destOrd="0" presId="urn:microsoft.com/office/officeart/2005/8/layout/vProcess5"/>
    <dgm:cxn modelId="{B5E91331-E38C-480E-9BE8-8F514F123307}" type="presParOf" srcId="{7B7642AC-9818-4B3C-AEB4-34D9CA74901E}" destId="{E9298BB6-5C88-4241-AD7D-FA6004F8A12E}" srcOrd="7" destOrd="0" presId="urn:microsoft.com/office/officeart/2005/8/layout/vProcess5"/>
    <dgm:cxn modelId="{17EDC5C2-D10C-46A1-B75A-73F445625AE5}" type="presParOf" srcId="{7B7642AC-9818-4B3C-AEB4-34D9CA74901E}" destId="{A8BF5A0C-0BAC-4C5E-BAFC-5D48BE4B8EF3}" srcOrd="8" destOrd="0" presId="urn:microsoft.com/office/officeart/2005/8/layout/vProcess5"/>
    <dgm:cxn modelId="{9FC1F8C6-254D-47FC-819E-1EED64EB3064}" type="presParOf" srcId="{7B7642AC-9818-4B3C-AEB4-34D9CA74901E}" destId="{7729E947-B8E0-491C-8DA0-7EC172C23DFF}" srcOrd="9" destOrd="0" presId="urn:microsoft.com/office/officeart/2005/8/layout/vProcess5"/>
    <dgm:cxn modelId="{854884D5-6101-4503-BA34-6CD9B2CF1AD9}" type="presParOf" srcId="{7B7642AC-9818-4B3C-AEB4-34D9CA74901E}" destId="{FB80BB6E-A820-4AF0-B92F-4FCCE22B9E1C}" srcOrd="10" destOrd="0" presId="urn:microsoft.com/office/officeart/2005/8/layout/vProcess5"/>
    <dgm:cxn modelId="{7CA283EB-C76D-45DF-91C2-C3C53ED36A8A}" type="presParOf" srcId="{7B7642AC-9818-4B3C-AEB4-34D9CA74901E}" destId="{8280142A-E1F6-4D94-B437-5D132FD651F0}" srcOrd="11" destOrd="0" presId="urn:microsoft.com/office/officeart/2005/8/layout/vProcess5"/>
    <dgm:cxn modelId="{444DE754-ABAC-4366-8843-79B9A6ECFA0F}" type="presParOf" srcId="{7B7642AC-9818-4B3C-AEB4-34D9CA74901E}" destId="{31D79DCB-BABD-41EA-A0B6-594DAF094921}" srcOrd="12" destOrd="0" presId="urn:microsoft.com/office/officeart/2005/8/layout/vProcess5"/>
    <dgm:cxn modelId="{A1AC19FE-FD1E-4412-8313-14BD3E2C1142}" type="presParOf" srcId="{7B7642AC-9818-4B3C-AEB4-34D9CA74901E}" destId="{B83D38E3-C1C4-4F01-97EC-F109610FE3E3}" srcOrd="13" destOrd="0" presId="urn:microsoft.com/office/officeart/2005/8/layout/vProcess5"/>
    <dgm:cxn modelId="{E30109FB-27A2-4210-A484-F94B059FCCFA}" type="presParOf" srcId="{7B7642AC-9818-4B3C-AEB4-34D9CA74901E}" destId="{63402688-8C43-493C-B514-5B05AE3541DD}"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95C1F-73B7-4F17-80FA-32C6F4037729}"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ru-RU"/>
        </a:p>
      </dgm:t>
    </dgm:pt>
    <dgm:pt modelId="{6417CA53-4FBF-4A8A-AE07-B31C7473F4F7}">
      <dgm:prSet custT="1"/>
      <dgm:spPr>
        <a:blipFill rotWithShape="0">
          <a:blip xmlns:r="http://schemas.openxmlformats.org/officeDocument/2006/relationships" r:embed="rId1"/>
          <a:stretch>
            <a:fillRect/>
          </a:stretch>
        </a:blipFill>
      </dgm:spPr>
      <dgm:t>
        <a:bodyPr/>
        <a:lstStyle/>
        <a:p>
          <a:pPr algn="ctr"/>
          <a:endParaRPr lang="ru-RU" sz="1600" b="1" dirty="0">
            <a:solidFill>
              <a:schemeClr val="tx1"/>
            </a:solidFill>
            <a:latin typeface="Bookman Old Style" pitchFamily="18" charset="0"/>
          </a:endParaRPr>
        </a:p>
      </dgm:t>
    </dgm:pt>
    <dgm:pt modelId="{48D07DE3-B106-4AEC-87C5-FEC061AE987A}" type="parTrans" cxnId="{1E3045C4-F82E-4200-B03C-E98EA2FBF7F2}">
      <dgm:prSet/>
      <dgm:spPr/>
      <dgm:t>
        <a:bodyPr/>
        <a:lstStyle/>
        <a:p>
          <a:endParaRPr lang="ru-RU"/>
        </a:p>
      </dgm:t>
    </dgm:pt>
    <dgm:pt modelId="{3C6B5219-0C9D-44DE-95EE-ADE3663E7EE2}" type="sibTrans" cxnId="{1E3045C4-F82E-4200-B03C-E98EA2FBF7F2}">
      <dgm:prSet/>
      <dgm:spPr/>
      <dgm:t>
        <a:bodyPr/>
        <a:lstStyle/>
        <a:p>
          <a:endParaRPr lang="ru-RU"/>
        </a:p>
      </dgm:t>
    </dgm:pt>
    <dgm:pt modelId="{A4537451-7A96-4F54-A637-28B031D24BCE}">
      <dgm:prSet custT="1"/>
      <dgm:spPr/>
      <dgm:t>
        <a:bodyPr/>
        <a:lstStyle/>
        <a:p>
          <a:endParaRPr lang="ru-RU" dirty="0"/>
        </a:p>
      </dgm:t>
    </dgm:pt>
    <dgm:pt modelId="{181E1074-4EBD-4B45-8F94-D53751C21B7E}" type="parTrans" cxnId="{41F37B0B-4A7E-4214-BC3F-0F1D79C23467}">
      <dgm:prSet/>
      <dgm:spPr/>
      <dgm:t>
        <a:bodyPr/>
        <a:lstStyle/>
        <a:p>
          <a:endParaRPr lang="ru-RU"/>
        </a:p>
      </dgm:t>
    </dgm:pt>
    <dgm:pt modelId="{F5746690-5486-45DE-8A27-CA97AE7B2E5B}" type="sibTrans" cxnId="{41F37B0B-4A7E-4214-BC3F-0F1D79C23467}">
      <dgm:prSet/>
      <dgm:spPr/>
      <dgm:t>
        <a:bodyPr/>
        <a:lstStyle/>
        <a:p>
          <a:endParaRPr lang="ru-RU"/>
        </a:p>
      </dgm:t>
    </dgm:pt>
    <dgm:pt modelId="{4B7A486C-FFD1-4C2C-9851-223101DFF124}">
      <dgm:prSet custT="1"/>
      <dgm:spPr/>
      <dgm:t>
        <a:bodyPr/>
        <a:lstStyle/>
        <a:p>
          <a:endParaRPr lang="ru-RU" dirty="0"/>
        </a:p>
      </dgm:t>
    </dgm:pt>
    <dgm:pt modelId="{BD8538F4-06A4-4434-90A3-35AE13AC1F94}" type="parTrans" cxnId="{13DCC936-7BEB-4DE8-835E-5533A214ACC6}">
      <dgm:prSet/>
      <dgm:spPr/>
      <dgm:t>
        <a:bodyPr/>
        <a:lstStyle/>
        <a:p>
          <a:endParaRPr lang="ru-RU"/>
        </a:p>
      </dgm:t>
    </dgm:pt>
    <dgm:pt modelId="{B19AD536-4325-4CE6-9CBB-522FD029D3C1}" type="sibTrans" cxnId="{13DCC936-7BEB-4DE8-835E-5533A214ACC6}">
      <dgm:prSet/>
      <dgm:spPr/>
      <dgm:t>
        <a:bodyPr/>
        <a:lstStyle/>
        <a:p>
          <a:endParaRPr lang="ru-RU"/>
        </a:p>
      </dgm:t>
    </dgm:pt>
    <dgm:pt modelId="{5FABE61D-C21F-40D8-9452-CF1BC6F9D0AB}">
      <dgm:prSet custT="1"/>
      <dgm:spPr/>
      <dgm:t>
        <a:bodyPr/>
        <a:lstStyle/>
        <a:p>
          <a:endParaRPr lang="ru-RU" dirty="0"/>
        </a:p>
      </dgm:t>
    </dgm:pt>
    <dgm:pt modelId="{662CAB48-68B8-4DC8-A25C-D30119F0D975}" type="parTrans" cxnId="{B9BC60E2-0043-4C70-A790-141D6181B10A}">
      <dgm:prSet/>
      <dgm:spPr/>
      <dgm:t>
        <a:bodyPr/>
        <a:lstStyle/>
        <a:p>
          <a:endParaRPr lang="ru-RU"/>
        </a:p>
      </dgm:t>
    </dgm:pt>
    <dgm:pt modelId="{63745136-7365-4F31-A6D2-7553E14A44C0}" type="sibTrans" cxnId="{B9BC60E2-0043-4C70-A790-141D6181B10A}">
      <dgm:prSet/>
      <dgm:spPr/>
      <dgm:t>
        <a:bodyPr/>
        <a:lstStyle/>
        <a:p>
          <a:endParaRPr lang="ru-RU"/>
        </a:p>
      </dgm:t>
    </dgm:pt>
    <dgm:pt modelId="{36451A07-2125-40D8-93FF-2DB3DF88CF9D}">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300" b="1" dirty="0">
            <a:solidFill>
              <a:schemeClr val="tx1"/>
            </a:solidFill>
            <a:latin typeface="Bookman Old Style" pitchFamily="18" charset="0"/>
          </a:endParaRPr>
        </a:p>
      </dgm:t>
    </dgm:pt>
    <dgm:pt modelId="{BF61E9A9-B2CA-44EB-99AD-BE3C72BB2358}" type="parTrans" cxnId="{4B09E05C-97D8-4442-B41D-27231E18C6BD}">
      <dgm:prSet/>
      <dgm:spPr/>
      <dgm:t>
        <a:bodyPr/>
        <a:lstStyle/>
        <a:p>
          <a:endParaRPr lang="ru-RU"/>
        </a:p>
      </dgm:t>
    </dgm:pt>
    <dgm:pt modelId="{DAEFF291-78DC-47F3-AA80-E8715393B168}" type="sibTrans" cxnId="{4B09E05C-97D8-4442-B41D-27231E18C6BD}">
      <dgm:prSet/>
      <dgm:spPr/>
      <dgm:t>
        <a:bodyPr/>
        <a:lstStyle/>
        <a:p>
          <a:endParaRPr lang="ru-RU"/>
        </a:p>
      </dgm:t>
    </dgm:pt>
    <dgm:pt modelId="{0061267B-D44E-4AF4-8BA4-F5AB8B1CE973}">
      <dgm:prSet custT="1"/>
      <dgm:spPr/>
      <dgm:t>
        <a:bodyPr/>
        <a:lstStyle/>
        <a:p>
          <a:pPr algn="l" defTabSz="711200">
            <a:lnSpc>
              <a:spcPct val="90000"/>
            </a:lnSpc>
            <a:spcBef>
              <a:spcPct val="0"/>
            </a:spcBef>
            <a:spcAft>
              <a:spcPct val="35000"/>
            </a:spcAft>
          </a:pPr>
          <a:endParaRPr lang="ru-RU" sz="1700" dirty="0"/>
        </a:p>
      </dgm:t>
    </dgm:pt>
    <dgm:pt modelId="{104E20AE-A168-42FC-9F4A-BB85690B0966}" type="parTrans" cxnId="{BA509199-9739-45D3-A664-BB5642FA2C51}">
      <dgm:prSet/>
      <dgm:spPr/>
      <dgm:t>
        <a:bodyPr/>
        <a:lstStyle/>
        <a:p>
          <a:endParaRPr lang="ru-RU"/>
        </a:p>
      </dgm:t>
    </dgm:pt>
    <dgm:pt modelId="{C4090B67-482D-4EBB-B756-4C0A6B4832EF}" type="sibTrans" cxnId="{BA509199-9739-45D3-A664-BB5642FA2C51}">
      <dgm:prSet/>
      <dgm:spPr/>
      <dgm:t>
        <a:bodyPr/>
        <a:lstStyle/>
        <a:p>
          <a:endParaRPr lang="ru-RU"/>
        </a:p>
      </dgm:t>
    </dgm:pt>
    <dgm:pt modelId="{3CA4BD33-AF19-48CF-A6EC-A123315EB1F8}">
      <dgm:prSet custT="1"/>
      <dgm:spPr/>
      <dgm:t>
        <a:bodyPr/>
        <a:lstStyle/>
        <a:p>
          <a:pPr algn="l" defTabSz="711200">
            <a:lnSpc>
              <a:spcPct val="90000"/>
            </a:lnSpc>
            <a:spcBef>
              <a:spcPct val="0"/>
            </a:spcBef>
            <a:spcAft>
              <a:spcPct val="35000"/>
            </a:spcAft>
          </a:pPr>
          <a:endParaRPr lang="ru-RU" sz="1200" dirty="0"/>
        </a:p>
      </dgm:t>
    </dgm:pt>
    <dgm:pt modelId="{308C5E0C-8A33-4ED3-ADBF-D9D85D69F1E6}" type="parTrans" cxnId="{1ABFA715-EB49-485E-A784-7419E4FEFEC2}">
      <dgm:prSet/>
      <dgm:spPr/>
      <dgm:t>
        <a:bodyPr/>
        <a:lstStyle/>
        <a:p>
          <a:endParaRPr lang="ru-RU"/>
        </a:p>
      </dgm:t>
    </dgm:pt>
    <dgm:pt modelId="{C4BFF93F-3C96-4402-846A-8056C7F8E690}" type="sibTrans" cxnId="{1ABFA715-EB49-485E-A784-7419E4FEFEC2}">
      <dgm:prSet/>
      <dgm:spPr/>
      <dgm:t>
        <a:bodyPr/>
        <a:lstStyle/>
        <a:p>
          <a:endParaRPr lang="ru-RU"/>
        </a:p>
      </dgm:t>
    </dgm:pt>
    <dgm:pt modelId="{A1D11C11-2241-43EB-A9DD-D730E4ED0708}">
      <dgm:prSet custT="1"/>
      <dgm:spPr/>
      <dgm:t>
        <a:bodyPr/>
        <a:lstStyle/>
        <a:p>
          <a:endParaRPr lang="ru-RU" sz="1600" b="1" dirty="0">
            <a:solidFill>
              <a:schemeClr val="tx1"/>
            </a:solidFill>
            <a:latin typeface="Bookman Old Style" pitchFamily="18" charset="0"/>
          </a:endParaRPr>
        </a:p>
      </dgm:t>
    </dgm:pt>
    <dgm:pt modelId="{0541EF2C-FF0D-4F2B-9BE0-D525ED845837}" type="parTrans" cxnId="{A4B5AFD8-48F6-4CCB-B49D-9FDB48C09E48}">
      <dgm:prSet/>
      <dgm:spPr/>
      <dgm:t>
        <a:bodyPr/>
        <a:lstStyle/>
        <a:p>
          <a:endParaRPr lang="ru-RU"/>
        </a:p>
      </dgm:t>
    </dgm:pt>
    <dgm:pt modelId="{524182E6-7CF7-4369-A0EB-D06FF24204FA}" type="sibTrans" cxnId="{A4B5AFD8-48F6-4CCB-B49D-9FDB48C09E48}">
      <dgm:prSet/>
      <dgm:spPr/>
      <dgm:t>
        <a:bodyPr/>
        <a:lstStyle/>
        <a:p>
          <a:endParaRPr lang="ru-RU"/>
        </a:p>
      </dgm:t>
    </dgm:pt>
    <dgm:pt modelId="{35233FDA-0CA6-4678-8078-23050D422324}">
      <dgm:prSet/>
      <dgm:spPr/>
      <dgm:t>
        <a:bodyPr/>
        <a:lstStyle/>
        <a:p>
          <a:endParaRPr lang="ru-RU" dirty="0"/>
        </a:p>
      </dgm:t>
    </dgm:pt>
    <dgm:pt modelId="{105DC5B1-8BBC-4ECB-8350-63529B8D3B44}" type="parTrans" cxnId="{3263683A-DC76-4DBE-9D92-A99A1C3B4A29}">
      <dgm:prSet/>
      <dgm:spPr/>
      <dgm:t>
        <a:bodyPr/>
        <a:lstStyle/>
        <a:p>
          <a:endParaRPr lang="ru-RU"/>
        </a:p>
      </dgm:t>
    </dgm:pt>
    <dgm:pt modelId="{95B78E5F-37A3-48D1-A246-B1448348DA12}" type="sibTrans" cxnId="{3263683A-DC76-4DBE-9D92-A99A1C3B4A29}">
      <dgm:prSet/>
      <dgm:spPr/>
      <dgm:t>
        <a:bodyPr/>
        <a:lstStyle/>
        <a:p>
          <a:endParaRPr lang="ru-RU"/>
        </a:p>
      </dgm:t>
    </dgm:pt>
    <dgm:pt modelId="{7B7642AC-9818-4B3C-AEB4-34D9CA74901E}" type="pres">
      <dgm:prSet presAssocID="{E3C95C1F-73B7-4F17-80FA-32C6F4037729}" presName="outerComposite" presStyleCnt="0">
        <dgm:presLayoutVars>
          <dgm:chMax val="5"/>
          <dgm:dir/>
          <dgm:resizeHandles val="exact"/>
        </dgm:presLayoutVars>
      </dgm:prSet>
      <dgm:spPr/>
      <dgm:t>
        <a:bodyPr/>
        <a:lstStyle/>
        <a:p>
          <a:endParaRPr lang="ru-RU"/>
        </a:p>
      </dgm:t>
    </dgm:pt>
    <dgm:pt modelId="{62A830D0-2015-4563-9DDE-4AE23EE3D7AD}" type="pres">
      <dgm:prSet presAssocID="{E3C95C1F-73B7-4F17-80FA-32C6F4037729}" presName="dummyMaxCanvas" presStyleCnt="0">
        <dgm:presLayoutVars/>
      </dgm:prSet>
      <dgm:spPr/>
      <dgm:t>
        <a:bodyPr/>
        <a:lstStyle/>
        <a:p>
          <a:endParaRPr lang="ru-RU"/>
        </a:p>
      </dgm:t>
    </dgm:pt>
    <dgm:pt modelId="{51CF1B4C-6ED0-48F3-A8AE-68AFE645296E}" type="pres">
      <dgm:prSet presAssocID="{E3C95C1F-73B7-4F17-80FA-32C6F4037729}" presName="FiveNodes_1" presStyleLbl="node1" presStyleIdx="0" presStyleCnt="5">
        <dgm:presLayoutVars>
          <dgm:bulletEnabled val="1"/>
        </dgm:presLayoutVars>
      </dgm:prSet>
      <dgm:spPr/>
      <dgm:t>
        <a:bodyPr/>
        <a:lstStyle/>
        <a:p>
          <a:endParaRPr lang="ru-RU"/>
        </a:p>
      </dgm:t>
    </dgm:pt>
    <dgm:pt modelId="{2E2DDEC0-98DA-430C-8600-599664FA0AE7}" type="pres">
      <dgm:prSet presAssocID="{E3C95C1F-73B7-4F17-80FA-32C6F4037729}" presName="FiveNodes_2" presStyleLbl="node1" presStyleIdx="1" presStyleCnt="5">
        <dgm:presLayoutVars>
          <dgm:bulletEnabled val="1"/>
        </dgm:presLayoutVars>
      </dgm:prSet>
      <dgm:spPr/>
      <dgm:t>
        <a:bodyPr/>
        <a:lstStyle/>
        <a:p>
          <a:endParaRPr lang="ru-RU"/>
        </a:p>
      </dgm:t>
    </dgm:pt>
    <dgm:pt modelId="{6939D956-BB63-40B9-B1BA-AA3653A3C101}" type="pres">
      <dgm:prSet presAssocID="{E3C95C1F-73B7-4F17-80FA-32C6F4037729}" presName="FiveNodes_3" presStyleLbl="node1" presStyleIdx="2" presStyleCnt="5" custScaleY="103522">
        <dgm:presLayoutVars>
          <dgm:bulletEnabled val="1"/>
        </dgm:presLayoutVars>
      </dgm:prSet>
      <dgm:spPr/>
      <dgm:t>
        <a:bodyPr/>
        <a:lstStyle/>
        <a:p>
          <a:endParaRPr lang="ru-RU"/>
        </a:p>
      </dgm:t>
    </dgm:pt>
    <dgm:pt modelId="{D2F83D78-94D0-4C87-B1B7-3D37C19B73D8}" type="pres">
      <dgm:prSet presAssocID="{E3C95C1F-73B7-4F17-80FA-32C6F4037729}" presName="FiveNodes_4" presStyleLbl="node1" presStyleIdx="3" presStyleCnt="5">
        <dgm:presLayoutVars>
          <dgm:bulletEnabled val="1"/>
        </dgm:presLayoutVars>
      </dgm:prSet>
      <dgm:spPr/>
      <dgm:t>
        <a:bodyPr/>
        <a:lstStyle/>
        <a:p>
          <a:endParaRPr lang="ru-RU"/>
        </a:p>
      </dgm:t>
    </dgm:pt>
    <dgm:pt modelId="{041C7EEB-5F7C-49B1-97EB-8E3F7A7A8D81}" type="pres">
      <dgm:prSet presAssocID="{E3C95C1F-73B7-4F17-80FA-32C6F4037729}" presName="FiveNodes_5" presStyleLbl="node1" presStyleIdx="4" presStyleCnt="5">
        <dgm:presLayoutVars>
          <dgm:bulletEnabled val="1"/>
        </dgm:presLayoutVars>
      </dgm:prSet>
      <dgm:spPr/>
      <dgm:t>
        <a:bodyPr/>
        <a:lstStyle/>
        <a:p>
          <a:endParaRPr lang="ru-RU"/>
        </a:p>
      </dgm:t>
    </dgm:pt>
    <dgm:pt modelId="{D28A178B-8734-44E5-8023-B8B351F38917}" type="pres">
      <dgm:prSet presAssocID="{E3C95C1F-73B7-4F17-80FA-32C6F4037729}" presName="FiveConn_1-2" presStyleLbl="fgAccFollowNode1" presStyleIdx="0" presStyleCnt="4">
        <dgm:presLayoutVars>
          <dgm:bulletEnabled val="1"/>
        </dgm:presLayoutVars>
      </dgm:prSet>
      <dgm:spPr/>
      <dgm:t>
        <a:bodyPr/>
        <a:lstStyle/>
        <a:p>
          <a:endParaRPr lang="ru-RU"/>
        </a:p>
      </dgm:t>
    </dgm:pt>
    <dgm:pt modelId="{E9298BB6-5C88-4241-AD7D-FA6004F8A12E}" type="pres">
      <dgm:prSet presAssocID="{E3C95C1F-73B7-4F17-80FA-32C6F4037729}" presName="FiveConn_2-3" presStyleLbl="fgAccFollowNode1" presStyleIdx="1" presStyleCnt="4">
        <dgm:presLayoutVars>
          <dgm:bulletEnabled val="1"/>
        </dgm:presLayoutVars>
      </dgm:prSet>
      <dgm:spPr/>
      <dgm:t>
        <a:bodyPr/>
        <a:lstStyle/>
        <a:p>
          <a:endParaRPr lang="ru-RU"/>
        </a:p>
      </dgm:t>
    </dgm:pt>
    <dgm:pt modelId="{A8BF5A0C-0BAC-4C5E-BAFC-5D48BE4B8EF3}" type="pres">
      <dgm:prSet presAssocID="{E3C95C1F-73B7-4F17-80FA-32C6F4037729}" presName="FiveConn_3-4" presStyleLbl="fgAccFollowNode1" presStyleIdx="2" presStyleCnt="4">
        <dgm:presLayoutVars>
          <dgm:bulletEnabled val="1"/>
        </dgm:presLayoutVars>
      </dgm:prSet>
      <dgm:spPr/>
      <dgm:t>
        <a:bodyPr/>
        <a:lstStyle/>
        <a:p>
          <a:endParaRPr lang="ru-RU"/>
        </a:p>
      </dgm:t>
    </dgm:pt>
    <dgm:pt modelId="{7729E947-B8E0-491C-8DA0-7EC172C23DFF}" type="pres">
      <dgm:prSet presAssocID="{E3C95C1F-73B7-4F17-80FA-32C6F4037729}" presName="FiveConn_4-5" presStyleLbl="fgAccFollowNode1" presStyleIdx="3" presStyleCnt="4">
        <dgm:presLayoutVars>
          <dgm:bulletEnabled val="1"/>
        </dgm:presLayoutVars>
      </dgm:prSet>
      <dgm:spPr/>
      <dgm:t>
        <a:bodyPr/>
        <a:lstStyle/>
        <a:p>
          <a:endParaRPr lang="ru-RU"/>
        </a:p>
      </dgm:t>
    </dgm:pt>
    <dgm:pt modelId="{FB80BB6E-A820-4AF0-B92F-4FCCE22B9E1C}" type="pres">
      <dgm:prSet presAssocID="{E3C95C1F-73B7-4F17-80FA-32C6F4037729}" presName="FiveNodes_1_text" presStyleLbl="node1" presStyleIdx="4" presStyleCnt="5">
        <dgm:presLayoutVars>
          <dgm:bulletEnabled val="1"/>
        </dgm:presLayoutVars>
      </dgm:prSet>
      <dgm:spPr/>
      <dgm:t>
        <a:bodyPr/>
        <a:lstStyle/>
        <a:p>
          <a:endParaRPr lang="ru-RU"/>
        </a:p>
      </dgm:t>
    </dgm:pt>
    <dgm:pt modelId="{8280142A-E1F6-4D94-B437-5D132FD651F0}" type="pres">
      <dgm:prSet presAssocID="{E3C95C1F-73B7-4F17-80FA-32C6F4037729}" presName="FiveNodes_2_text" presStyleLbl="node1" presStyleIdx="4" presStyleCnt="5">
        <dgm:presLayoutVars>
          <dgm:bulletEnabled val="1"/>
        </dgm:presLayoutVars>
      </dgm:prSet>
      <dgm:spPr/>
      <dgm:t>
        <a:bodyPr/>
        <a:lstStyle/>
        <a:p>
          <a:endParaRPr lang="ru-RU"/>
        </a:p>
      </dgm:t>
    </dgm:pt>
    <dgm:pt modelId="{31D79DCB-BABD-41EA-A0B6-594DAF094921}" type="pres">
      <dgm:prSet presAssocID="{E3C95C1F-73B7-4F17-80FA-32C6F4037729}" presName="FiveNodes_3_text" presStyleLbl="node1" presStyleIdx="4" presStyleCnt="5">
        <dgm:presLayoutVars>
          <dgm:bulletEnabled val="1"/>
        </dgm:presLayoutVars>
      </dgm:prSet>
      <dgm:spPr/>
      <dgm:t>
        <a:bodyPr/>
        <a:lstStyle/>
        <a:p>
          <a:endParaRPr lang="ru-RU"/>
        </a:p>
      </dgm:t>
    </dgm:pt>
    <dgm:pt modelId="{B83D38E3-C1C4-4F01-97EC-F109610FE3E3}" type="pres">
      <dgm:prSet presAssocID="{E3C95C1F-73B7-4F17-80FA-32C6F4037729}" presName="FiveNodes_4_text" presStyleLbl="node1" presStyleIdx="4" presStyleCnt="5">
        <dgm:presLayoutVars>
          <dgm:bulletEnabled val="1"/>
        </dgm:presLayoutVars>
      </dgm:prSet>
      <dgm:spPr/>
      <dgm:t>
        <a:bodyPr/>
        <a:lstStyle/>
        <a:p>
          <a:endParaRPr lang="ru-RU"/>
        </a:p>
      </dgm:t>
    </dgm:pt>
    <dgm:pt modelId="{63402688-8C43-493C-B514-5B05AE3541DD}" type="pres">
      <dgm:prSet presAssocID="{E3C95C1F-73B7-4F17-80FA-32C6F4037729}" presName="FiveNodes_5_text" presStyleLbl="node1" presStyleIdx="4" presStyleCnt="5">
        <dgm:presLayoutVars>
          <dgm:bulletEnabled val="1"/>
        </dgm:presLayoutVars>
      </dgm:prSet>
      <dgm:spPr/>
      <dgm:t>
        <a:bodyPr/>
        <a:lstStyle/>
        <a:p>
          <a:endParaRPr lang="ru-RU"/>
        </a:p>
      </dgm:t>
    </dgm:pt>
  </dgm:ptLst>
  <dgm:cxnLst>
    <dgm:cxn modelId="{F44A3B26-9C8F-4018-9B3E-87E0ACF96A2B}" type="presOf" srcId="{36451A07-2125-40D8-93FF-2DB3DF88CF9D}" destId="{8280142A-E1F6-4D94-B437-5D132FD651F0}" srcOrd="1" destOrd="0" presId="urn:microsoft.com/office/officeart/2005/8/layout/vProcess5"/>
    <dgm:cxn modelId="{2EAA1FC9-B73B-461F-8BD2-00A0FE6E6D35}" type="presOf" srcId="{3CA4BD33-AF19-48CF-A6EC-A123315EB1F8}" destId="{B83D38E3-C1C4-4F01-97EC-F109610FE3E3}" srcOrd="1" destOrd="0" presId="urn:microsoft.com/office/officeart/2005/8/layout/vProcess5"/>
    <dgm:cxn modelId="{A16AE94D-2C9F-4F78-BE24-761032640323}" type="presOf" srcId="{0061267B-D44E-4AF4-8BA4-F5AB8B1CE973}" destId="{31D79DCB-BABD-41EA-A0B6-594DAF094921}" srcOrd="1" destOrd="0" presId="urn:microsoft.com/office/officeart/2005/8/layout/vProcess5"/>
    <dgm:cxn modelId="{61B0F2F3-D249-4451-8356-6749E6E988EA}" type="presOf" srcId="{A1D11C11-2241-43EB-A9DD-D730E4ED0708}" destId="{041C7EEB-5F7C-49B1-97EB-8E3F7A7A8D81}" srcOrd="0" destOrd="0" presId="urn:microsoft.com/office/officeart/2005/8/layout/vProcess5"/>
    <dgm:cxn modelId="{4B09E05C-97D8-4442-B41D-27231E18C6BD}" srcId="{E3C95C1F-73B7-4F17-80FA-32C6F4037729}" destId="{36451A07-2125-40D8-93FF-2DB3DF88CF9D}" srcOrd="1" destOrd="0" parTransId="{BF61E9A9-B2CA-44EB-99AD-BE3C72BB2358}" sibTransId="{DAEFF291-78DC-47F3-AA80-E8715393B168}"/>
    <dgm:cxn modelId="{A9AADC52-991D-48A8-BCA8-064E78C47D0C}" type="presOf" srcId="{6417CA53-4FBF-4A8A-AE07-B31C7473F4F7}" destId="{51CF1B4C-6ED0-48F3-A8AE-68AFE645296E}" srcOrd="0" destOrd="0" presId="urn:microsoft.com/office/officeart/2005/8/layout/vProcess5"/>
    <dgm:cxn modelId="{1ABFA715-EB49-485E-A784-7419E4FEFEC2}" srcId="{E3C95C1F-73B7-4F17-80FA-32C6F4037729}" destId="{3CA4BD33-AF19-48CF-A6EC-A123315EB1F8}" srcOrd="3" destOrd="0" parTransId="{308C5E0C-8A33-4ED3-ADBF-D9D85D69F1E6}" sibTransId="{C4BFF93F-3C96-4402-846A-8056C7F8E690}"/>
    <dgm:cxn modelId="{4840E3C0-3247-460E-88F2-99822258E486}" type="presOf" srcId="{C4BFF93F-3C96-4402-846A-8056C7F8E690}" destId="{7729E947-B8E0-491C-8DA0-7EC172C23DFF}" srcOrd="0" destOrd="0" presId="urn:microsoft.com/office/officeart/2005/8/layout/vProcess5"/>
    <dgm:cxn modelId="{41F37B0B-4A7E-4214-BC3F-0F1D79C23467}" srcId="{E3C95C1F-73B7-4F17-80FA-32C6F4037729}" destId="{A4537451-7A96-4F54-A637-28B031D24BCE}" srcOrd="6" destOrd="0" parTransId="{181E1074-4EBD-4B45-8F94-D53751C21B7E}" sibTransId="{F5746690-5486-45DE-8A27-CA97AE7B2E5B}"/>
    <dgm:cxn modelId="{13DCC936-7BEB-4DE8-835E-5533A214ACC6}" srcId="{E3C95C1F-73B7-4F17-80FA-32C6F4037729}" destId="{4B7A486C-FFD1-4C2C-9851-223101DFF124}" srcOrd="7" destOrd="0" parTransId="{BD8538F4-06A4-4434-90A3-35AE13AC1F94}" sibTransId="{B19AD536-4325-4CE6-9CBB-522FD029D3C1}"/>
    <dgm:cxn modelId="{6A34BD55-81E8-422F-B4FE-07B6207FF49A}" type="presOf" srcId="{3CA4BD33-AF19-48CF-A6EC-A123315EB1F8}" destId="{D2F83D78-94D0-4C87-B1B7-3D37C19B73D8}" srcOrd="0" destOrd="0" presId="urn:microsoft.com/office/officeart/2005/8/layout/vProcess5"/>
    <dgm:cxn modelId="{1E3045C4-F82E-4200-B03C-E98EA2FBF7F2}" srcId="{E3C95C1F-73B7-4F17-80FA-32C6F4037729}" destId="{6417CA53-4FBF-4A8A-AE07-B31C7473F4F7}" srcOrd="0" destOrd="0" parTransId="{48D07DE3-B106-4AEC-87C5-FEC061AE987A}" sibTransId="{3C6B5219-0C9D-44DE-95EE-ADE3663E7EE2}"/>
    <dgm:cxn modelId="{A4B5AFD8-48F6-4CCB-B49D-9FDB48C09E48}" srcId="{E3C95C1F-73B7-4F17-80FA-32C6F4037729}" destId="{A1D11C11-2241-43EB-A9DD-D730E4ED0708}" srcOrd="4" destOrd="0" parTransId="{0541EF2C-FF0D-4F2B-9BE0-D525ED845837}" sibTransId="{524182E6-7CF7-4369-A0EB-D06FF24204FA}"/>
    <dgm:cxn modelId="{3978B46B-917A-448C-9AE2-8F7E583D11FC}" type="presOf" srcId="{C4090B67-482D-4EBB-B756-4C0A6B4832EF}" destId="{A8BF5A0C-0BAC-4C5E-BAFC-5D48BE4B8EF3}" srcOrd="0" destOrd="0" presId="urn:microsoft.com/office/officeart/2005/8/layout/vProcess5"/>
    <dgm:cxn modelId="{87FAEFEF-060F-4687-9153-1BA4DE88AE63}" type="presOf" srcId="{6417CA53-4FBF-4A8A-AE07-B31C7473F4F7}" destId="{FB80BB6E-A820-4AF0-B92F-4FCCE22B9E1C}" srcOrd="1" destOrd="0" presId="urn:microsoft.com/office/officeart/2005/8/layout/vProcess5"/>
    <dgm:cxn modelId="{DD12EB2E-3476-4335-BCF8-D6438BAABCEE}" type="presOf" srcId="{0061267B-D44E-4AF4-8BA4-F5AB8B1CE973}" destId="{6939D956-BB63-40B9-B1BA-AA3653A3C101}" srcOrd="0" destOrd="0" presId="urn:microsoft.com/office/officeart/2005/8/layout/vProcess5"/>
    <dgm:cxn modelId="{B9BC60E2-0043-4C70-A790-141D6181B10A}" srcId="{E3C95C1F-73B7-4F17-80FA-32C6F4037729}" destId="{5FABE61D-C21F-40D8-9452-CF1BC6F9D0AB}" srcOrd="8" destOrd="0" parTransId="{662CAB48-68B8-4DC8-A25C-D30119F0D975}" sibTransId="{63745136-7365-4F31-A6D2-7553E14A44C0}"/>
    <dgm:cxn modelId="{04E52472-BC11-477E-8145-EE76303F5B6F}" type="presOf" srcId="{3C6B5219-0C9D-44DE-95EE-ADE3663E7EE2}" destId="{D28A178B-8734-44E5-8023-B8B351F38917}" srcOrd="0" destOrd="0" presId="urn:microsoft.com/office/officeart/2005/8/layout/vProcess5"/>
    <dgm:cxn modelId="{0369C911-7946-47E2-AEED-90B64A067362}" type="presOf" srcId="{A1D11C11-2241-43EB-A9DD-D730E4ED0708}" destId="{63402688-8C43-493C-B514-5B05AE3541DD}" srcOrd="1" destOrd="0" presId="urn:microsoft.com/office/officeart/2005/8/layout/vProcess5"/>
    <dgm:cxn modelId="{3263683A-DC76-4DBE-9D92-A99A1C3B4A29}" srcId="{E3C95C1F-73B7-4F17-80FA-32C6F4037729}" destId="{35233FDA-0CA6-4678-8078-23050D422324}" srcOrd="5" destOrd="0" parTransId="{105DC5B1-8BBC-4ECB-8350-63529B8D3B44}" sibTransId="{95B78E5F-37A3-48D1-A246-B1448348DA12}"/>
    <dgm:cxn modelId="{BA509199-9739-45D3-A664-BB5642FA2C51}" srcId="{E3C95C1F-73B7-4F17-80FA-32C6F4037729}" destId="{0061267B-D44E-4AF4-8BA4-F5AB8B1CE973}" srcOrd="2" destOrd="0" parTransId="{104E20AE-A168-42FC-9F4A-BB85690B0966}" sibTransId="{C4090B67-482D-4EBB-B756-4C0A6B4832EF}"/>
    <dgm:cxn modelId="{E7D7017E-7AC9-476E-874E-4A1969FC87FC}" type="presOf" srcId="{DAEFF291-78DC-47F3-AA80-E8715393B168}" destId="{E9298BB6-5C88-4241-AD7D-FA6004F8A12E}" srcOrd="0" destOrd="0" presId="urn:microsoft.com/office/officeart/2005/8/layout/vProcess5"/>
    <dgm:cxn modelId="{333443EE-C0E2-44BF-A532-9B584CD41EB3}" type="presOf" srcId="{36451A07-2125-40D8-93FF-2DB3DF88CF9D}" destId="{2E2DDEC0-98DA-430C-8600-599664FA0AE7}" srcOrd="0" destOrd="0" presId="urn:microsoft.com/office/officeart/2005/8/layout/vProcess5"/>
    <dgm:cxn modelId="{A2AD8C69-33A3-42F7-B83A-EBF8C904679D}" type="presOf" srcId="{E3C95C1F-73B7-4F17-80FA-32C6F4037729}" destId="{7B7642AC-9818-4B3C-AEB4-34D9CA74901E}" srcOrd="0" destOrd="0" presId="urn:microsoft.com/office/officeart/2005/8/layout/vProcess5"/>
    <dgm:cxn modelId="{1F37393F-6661-4CE0-B96F-E97DD19D0A59}" type="presParOf" srcId="{7B7642AC-9818-4B3C-AEB4-34D9CA74901E}" destId="{62A830D0-2015-4563-9DDE-4AE23EE3D7AD}" srcOrd="0" destOrd="0" presId="urn:microsoft.com/office/officeart/2005/8/layout/vProcess5"/>
    <dgm:cxn modelId="{9107A89B-FFE9-4A0D-A2D4-D8EBA5C94D58}" type="presParOf" srcId="{7B7642AC-9818-4B3C-AEB4-34D9CA74901E}" destId="{51CF1B4C-6ED0-48F3-A8AE-68AFE645296E}" srcOrd="1" destOrd="0" presId="urn:microsoft.com/office/officeart/2005/8/layout/vProcess5"/>
    <dgm:cxn modelId="{72752ABD-9294-46E0-A880-0E02B09A8C2B}" type="presParOf" srcId="{7B7642AC-9818-4B3C-AEB4-34D9CA74901E}" destId="{2E2DDEC0-98DA-430C-8600-599664FA0AE7}" srcOrd="2" destOrd="0" presId="urn:microsoft.com/office/officeart/2005/8/layout/vProcess5"/>
    <dgm:cxn modelId="{F04AAD1F-79AE-4BB2-A969-233CC23B2B98}" type="presParOf" srcId="{7B7642AC-9818-4B3C-AEB4-34D9CA74901E}" destId="{6939D956-BB63-40B9-B1BA-AA3653A3C101}" srcOrd="3" destOrd="0" presId="urn:microsoft.com/office/officeart/2005/8/layout/vProcess5"/>
    <dgm:cxn modelId="{E73D0F75-09F1-4A9D-A05C-EFAB97AC9A9D}" type="presParOf" srcId="{7B7642AC-9818-4B3C-AEB4-34D9CA74901E}" destId="{D2F83D78-94D0-4C87-B1B7-3D37C19B73D8}" srcOrd="4" destOrd="0" presId="urn:microsoft.com/office/officeart/2005/8/layout/vProcess5"/>
    <dgm:cxn modelId="{B08DEB2E-267C-49AD-B6C3-09777E64557E}" type="presParOf" srcId="{7B7642AC-9818-4B3C-AEB4-34D9CA74901E}" destId="{041C7EEB-5F7C-49B1-97EB-8E3F7A7A8D81}" srcOrd="5" destOrd="0" presId="urn:microsoft.com/office/officeart/2005/8/layout/vProcess5"/>
    <dgm:cxn modelId="{C12E2140-8532-44C2-BC37-3C775D15A0D6}" type="presParOf" srcId="{7B7642AC-9818-4B3C-AEB4-34D9CA74901E}" destId="{D28A178B-8734-44E5-8023-B8B351F38917}" srcOrd="6" destOrd="0" presId="urn:microsoft.com/office/officeart/2005/8/layout/vProcess5"/>
    <dgm:cxn modelId="{4C1ECA68-F16A-4D62-936C-8C61FF0ECBD7}" type="presParOf" srcId="{7B7642AC-9818-4B3C-AEB4-34D9CA74901E}" destId="{E9298BB6-5C88-4241-AD7D-FA6004F8A12E}" srcOrd="7" destOrd="0" presId="urn:microsoft.com/office/officeart/2005/8/layout/vProcess5"/>
    <dgm:cxn modelId="{9DB159DC-C7B1-4648-8E28-77F3F30FBA43}" type="presParOf" srcId="{7B7642AC-9818-4B3C-AEB4-34D9CA74901E}" destId="{A8BF5A0C-0BAC-4C5E-BAFC-5D48BE4B8EF3}" srcOrd="8" destOrd="0" presId="urn:microsoft.com/office/officeart/2005/8/layout/vProcess5"/>
    <dgm:cxn modelId="{C0DEB6D5-0FDE-4D14-A7F2-1FB5FF06079F}" type="presParOf" srcId="{7B7642AC-9818-4B3C-AEB4-34D9CA74901E}" destId="{7729E947-B8E0-491C-8DA0-7EC172C23DFF}" srcOrd="9" destOrd="0" presId="urn:microsoft.com/office/officeart/2005/8/layout/vProcess5"/>
    <dgm:cxn modelId="{8484402C-F860-4FBC-B6DD-6D742B8472AB}" type="presParOf" srcId="{7B7642AC-9818-4B3C-AEB4-34D9CA74901E}" destId="{FB80BB6E-A820-4AF0-B92F-4FCCE22B9E1C}" srcOrd="10" destOrd="0" presId="urn:microsoft.com/office/officeart/2005/8/layout/vProcess5"/>
    <dgm:cxn modelId="{475EBEDE-E218-4C35-8EA3-4D4D2D651C57}" type="presParOf" srcId="{7B7642AC-9818-4B3C-AEB4-34D9CA74901E}" destId="{8280142A-E1F6-4D94-B437-5D132FD651F0}" srcOrd="11" destOrd="0" presId="urn:microsoft.com/office/officeart/2005/8/layout/vProcess5"/>
    <dgm:cxn modelId="{EC35FF9C-A025-401F-B03D-D359C410265C}" type="presParOf" srcId="{7B7642AC-9818-4B3C-AEB4-34D9CA74901E}" destId="{31D79DCB-BABD-41EA-A0B6-594DAF094921}" srcOrd="12" destOrd="0" presId="urn:microsoft.com/office/officeart/2005/8/layout/vProcess5"/>
    <dgm:cxn modelId="{43DD50A1-255E-43F1-831D-C82CB6087C19}" type="presParOf" srcId="{7B7642AC-9818-4B3C-AEB4-34D9CA74901E}" destId="{B83D38E3-C1C4-4F01-97EC-F109610FE3E3}" srcOrd="13" destOrd="0" presId="urn:microsoft.com/office/officeart/2005/8/layout/vProcess5"/>
    <dgm:cxn modelId="{50FAF1F2-F4E0-4627-A40E-221E48CBD230}" type="presParOf" srcId="{7B7642AC-9818-4B3C-AEB4-34D9CA74901E}" destId="{63402688-8C43-493C-B514-5B05AE3541DD}"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CF1B4C-6ED0-48F3-A8AE-68AFE645296E}">
      <dsp:nvSpPr>
        <dsp:cNvPr id="0" name=""/>
        <dsp:cNvSpPr/>
      </dsp:nvSpPr>
      <dsp:spPr>
        <a:xfrm>
          <a:off x="0" y="0"/>
          <a:ext cx="6571488" cy="90068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Bookman Old Style" pitchFamily="18" charset="0"/>
            </a:rPr>
            <a:t>       - Приоритетные направления развития образовательной системы Российской Федерации; Конвенцию о правах ребенка;</a:t>
          </a:r>
          <a:endParaRPr lang="ru-RU" sz="1600" b="1" kern="1200" dirty="0">
            <a:solidFill>
              <a:schemeClr val="tx1"/>
            </a:solidFill>
            <a:latin typeface="Bookman Old Style" pitchFamily="18" charset="0"/>
          </a:endParaRPr>
        </a:p>
      </dsp:txBody>
      <dsp:txXfrm>
        <a:off x="0" y="0"/>
        <a:ext cx="5546959" cy="900684"/>
      </dsp:txXfrm>
    </dsp:sp>
    <dsp:sp modelId="{2E2DDEC0-98DA-430C-8600-599664FA0AE7}">
      <dsp:nvSpPr>
        <dsp:cNvPr id="0" name=""/>
        <dsp:cNvSpPr/>
      </dsp:nvSpPr>
      <dsp:spPr>
        <a:xfrm>
          <a:off x="490728" y="1025779"/>
          <a:ext cx="6571488" cy="900684"/>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solidFill>
                <a:schemeClr val="tx1"/>
              </a:solidFill>
              <a:latin typeface="Bookman Old Style" pitchFamily="18" charset="0"/>
            </a:rPr>
            <a:t>- Законы и иные нормативные правовые акты, регламентирующие образовательную, физкультурно-спортивную деятельность; </a:t>
          </a:r>
          <a:endParaRPr lang="ru-RU" sz="1300" b="1" kern="1200" dirty="0">
            <a:solidFill>
              <a:schemeClr val="tx1"/>
            </a:solidFill>
            <a:latin typeface="Bookman Old Style" pitchFamily="18" charset="0"/>
          </a:endParaRPr>
        </a:p>
      </dsp:txBody>
      <dsp:txXfrm>
        <a:off x="490728" y="1025779"/>
        <a:ext cx="5495315" cy="900684"/>
      </dsp:txXfrm>
    </dsp:sp>
    <dsp:sp modelId="{6939D956-BB63-40B9-B1BA-AA3653A3C101}">
      <dsp:nvSpPr>
        <dsp:cNvPr id="0" name=""/>
        <dsp:cNvSpPr/>
      </dsp:nvSpPr>
      <dsp:spPr>
        <a:xfrm>
          <a:off x="981455" y="2051558"/>
          <a:ext cx="6571488" cy="900684"/>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dirty="0" smtClean="0">
            <a:solidFill>
              <a:schemeClr val="tx1"/>
            </a:solidFill>
            <a:latin typeface="Bookman Old Style" pitchFamily="18" charset="0"/>
          </a:endParaRPr>
        </a:p>
        <a:p>
          <a:pPr lvl="0" algn="l" defTabSz="711200">
            <a:lnSpc>
              <a:spcPct val="90000"/>
            </a:lnSpc>
            <a:spcBef>
              <a:spcPct val="0"/>
            </a:spcBef>
            <a:spcAft>
              <a:spcPct val="35000"/>
            </a:spcAft>
          </a:pPr>
          <a:endParaRPr lang="ru-RU" sz="1700" kern="1200" dirty="0"/>
        </a:p>
      </dsp:txBody>
      <dsp:txXfrm>
        <a:off x="981455" y="2051558"/>
        <a:ext cx="5495315" cy="900684"/>
      </dsp:txXfrm>
    </dsp:sp>
    <dsp:sp modelId="{D2F83D78-94D0-4C87-B1B7-3D37C19B73D8}">
      <dsp:nvSpPr>
        <dsp:cNvPr id="0" name=""/>
        <dsp:cNvSpPr/>
      </dsp:nvSpPr>
      <dsp:spPr>
        <a:xfrm>
          <a:off x="1472184" y="3077337"/>
          <a:ext cx="6571488" cy="900684"/>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711200">
            <a:lnSpc>
              <a:spcPct val="90000"/>
            </a:lnSpc>
            <a:spcBef>
              <a:spcPct val="0"/>
            </a:spcBef>
            <a:spcAft>
              <a:spcPct val="35000"/>
            </a:spcAft>
          </a:pPr>
          <a:endParaRPr lang="ru-RU" sz="1200" kern="1200" dirty="0"/>
        </a:p>
      </dsp:txBody>
      <dsp:txXfrm>
        <a:off x="1472184" y="3077337"/>
        <a:ext cx="5495315" cy="900684"/>
      </dsp:txXfrm>
    </dsp:sp>
    <dsp:sp modelId="{041C7EEB-5F7C-49B1-97EB-8E3F7A7A8D81}">
      <dsp:nvSpPr>
        <dsp:cNvPr id="0" name=""/>
        <dsp:cNvSpPr/>
      </dsp:nvSpPr>
      <dsp:spPr>
        <a:xfrm>
          <a:off x="1962911" y="4103116"/>
          <a:ext cx="6571488" cy="90068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ru-RU" sz="1600" b="1" kern="1200" dirty="0">
            <a:solidFill>
              <a:schemeClr val="tx1"/>
            </a:solidFill>
            <a:latin typeface="Bookman Old Style" pitchFamily="18" charset="0"/>
          </a:endParaRPr>
        </a:p>
      </dsp:txBody>
      <dsp:txXfrm>
        <a:off x="1962911" y="4103116"/>
        <a:ext cx="5495315" cy="900684"/>
      </dsp:txXfrm>
    </dsp:sp>
    <dsp:sp modelId="{D28A178B-8734-44E5-8023-B8B351F38917}">
      <dsp:nvSpPr>
        <dsp:cNvPr id="0" name=""/>
        <dsp:cNvSpPr/>
      </dsp:nvSpPr>
      <dsp:spPr>
        <a:xfrm>
          <a:off x="5986043" y="657999"/>
          <a:ext cx="585444" cy="58544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5986043" y="657999"/>
        <a:ext cx="585444" cy="585444"/>
      </dsp:txXfrm>
    </dsp:sp>
    <dsp:sp modelId="{E9298BB6-5C88-4241-AD7D-FA6004F8A12E}">
      <dsp:nvSpPr>
        <dsp:cNvPr id="0" name=""/>
        <dsp:cNvSpPr/>
      </dsp:nvSpPr>
      <dsp:spPr>
        <a:xfrm>
          <a:off x="6476771" y="1683778"/>
          <a:ext cx="585444" cy="585444"/>
        </a:xfrm>
        <a:prstGeom prst="downArrow">
          <a:avLst>
            <a:gd name="adj1" fmla="val 55000"/>
            <a:gd name="adj2" fmla="val 45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6476771" y="1683778"/>
        <a:ext cx="585444" cy="585444"/>
      </dsp:txXfrm>
    </dsp:sp>
    <dsp:sp modelId="{A8BF5A0C-0BAC-4C5E-BAFC-5D48BE4B8EF3}">
      <dsp:nvSpPr>
        <dsp:cNvPr id="0" name=""/>
        <dsp:cNvSpPr/>
      </dsp:nvSpPr>
      <dsp:spPr>
        <a:xfrm>
          <a:off x="6967499" y="2694546"/>
          <a:ext cx="585444" cy="585444"/>
        </a:xfrm>
        <a:prstGeom prst="downArrow">
          <a:avLst>
            <a:gd name="adj1" fmla="val 55000"/>
            <a:gd name="adj2" fmla="val 45000"/>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6967499" y="2694546"/>
        <a:ext cx="585444" cy="585444"/>
      </dsp:txXfrm>
    </dsp:sp>
    <dsp:sp modelId="{7729E947-B8E0-491C-8DA0-7EC172C23DFF}">
      <dsp:nvSpPr>
        <dsp:cNvPr id="0" name=""/>
        <dsp:cNvSpPr/>
      </dsp:nvSpPr>
      <dsp:spPr>
        <a:xfrm>
          <a:off x="7458227" y="3730332"/>
          <a:ext cx="585444" cy="585444"/>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7458227" y="3730332"/>
        <a:ext cx="585444" cy="5854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CF1B4C-6ED0-48F3-A8AE-68AFE645296E}">
      <dsp:nvSpPr>
        <dsp:cNvPr id="0" name=""/>
        <dsp:cNvSpPr/>
      </dsp:nvSpPr>
      <dsp:spPr>
        <a:xfrm>
          <a:off x="0" y="0"/>
          <a:ext cx="6571488" cy="90068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b="1" kern="1200" dirty="0">
            <a:solidFill>
              <a:schemeClr val="tx1"/>
            </a:solidFill>
            <a:latin typeface="Bookman Old Style" pitchFamily="18" charset="0"/>
          </a:endParaRPr>
        </a:p>
      </dsp:txBody>
      <dsp:txXfrm>
        <a:off x="0" y="0"/>
        <a:ext cx="5546959" cy="900684"/>
      </dsp:txXfrm>
    </dsp:sp>
    <dsp:sp modelId="{2E2DDEC0-98DA-430C-8600-599664FA0AE7}">
      <dsp:nvSpPr>
        <dsp:cNvPr id="0" name=""/>
        <dsp:cNvSpPr/>
      </dsp:nvSpPr>
      <dsp:spPr>
        <a:xfrm>
          <a:off x="490728" y="1025779"/>
          <a:ext cx="6571488" cy="900684"/>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300" b="1" kern="1200" dirty="0">
            <a:solidFill>
              <a:schemeClr val="tx1"/>
            </a:solidFill>
            <a:latin typeface="Bookman Old Style" pitchFamily="18" charset="0"/>
          </a:endParaRPr>
        </a:p>
      </dsp:txBody>
      <dsp:txXfrm>
        <a:off x="490728" y="1025779"/>
        <a:ext cx="5495315" cy="900684"/>
      </dsp:txXfrm>
    </dsp:sp>
    <dsp:sp modelId="{6939D956-BB63-40B9-B1BA-AA3653A3C101}">
      <dsp:nvSpPr>
        <dsp:cNvPr id="0" name=""/>
        <dsp:cNvSpPr/>
      </dsp:nvSpPr>
      <dsp:spPr>
        <a:xfrm>
          <a:off x="981455" y="2035696"/>
          <a:ext cx="6571488" cy="932406"/>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11200">
            <a:lnSpc>
              <a:spcPct val="90000"/>
            </a:lnSpc>
            <a:spcBef>
              <a:spcPct val="0"/>
            </a:spcBef>
            <a:spcAft>
              <a:spcPct val="35000"/>
            </a:spcAft>
          </a:pPr>
          <a:endParaRPr lang="ru-RU" sz="1700" kern="1200" dirty="0"/>
        </a:p>
      </dsp:txBody>
      <dsp:txXfrm>
        <a:off x="981455" y="2035696"/>
        <a:ext cx="5495315" cy="932406"/>
      </dsp:txXfrm>
    </dsp:sp>
    <dsp:sp modelId="{D2F83D78-94D0-4C87-B1B7-3D37C19B73D8}">
      <dsp:nvSpPr>
        <dsp:cNvPr id="0" name=""/>
        <dsp:cNvSpPr/>
      </dsp:nvSpPr>
      <dsp:spPr>
        <a:xfrm>
          <a:off x="1472184" y="3077337"/>
          <a:ext cx="6571488" cy="900684"/>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711200">
            <a:lnSpc>
              <a:spcPct val="90000"/>
            </a:lnSpc>
            <a:spcBef>
              <a:spcPct val="0"/>
            </a:spcBef>
            <a:spcAft>
              <a:spcPct val="35000"/>
            </a:spcAft>
          </a:pPr>
          <a:endParaRPr lang="ru-RU" sz="1200" kern="1200" dirty="0"/>
        </a:p>
      </dsp:txBody>
      <dsp:txXfrm>
        <a:off x="1472184" y="3077337"/>
        <a:ext cx="5495315" cy="900684"/>
      </dsp:txXfrm>
    </dsp:sp>
    <dsp:sp modelId="{041C7EEB-5F7C-49B1-97EB-8E3F7A7A8D81}">
      <dsp:nvSpPr>
        <dsp:cNvPr id="0" name=""/>
        <dsp:cNvSpPr/>
      </dsp:nvSpPr>
      <dsp:spPr>
        <a:xfrm>
          <a:off x="1962911" y="4103116"/>
          <a:ext cx="6571488" cy="90068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ru-RU" sz="1600" b="1" kern="1200" dirty="0">
            <a:solidFill>
              <a:schemeClr val="tx1"/>
            </a:solidFill>
            <a:latin typeface="Bookman Old Style" pitchFamily="18" charset="0"/>
          </a:endParaRPr>
        </a:p>
      </dsp:txBody>
      <dsp:txXfrm>
        <a:off x="1962911" y="4103116"/>
        <a:ext cx="5495315" cy="900684"/>
      </dsp:txXfrm>
    </dsp:sp>
    <dsp:sp modelId="{D28A178B-8734-44E5-8023-B8B351F38917}">
      <dsp:nvSpPr>
        <dsp:cNvPr id="0" name=""/>
        <dsp:cNvSpPr/>
      </dsp:nvSpPr>
      <dsp:spPr>
        <a:xfrm>
          <a:off x="5986043" y="657999"/>
          <a:ext cx="585444" cy="58544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5986043" y="657999"/>
        <a:ext cx="585444" cy="585444"/>
      </dsp:txXfrm>
    </dsp:sp>
    <dsp:sp modelId="{E9298BB6-5C88-4241-AD7D-FA6004F8A12E}">
      <dsp:nvSpPr>
        <dsp:cNvPr id="0" name=""/>
        <dsp:cNvSpPr/>
      </dsp:nvSpPr>
      <dsp:spPr>
        <a:xfrm>
          <a:off x="6476771" y="1683778"/>
          <a:ext cx="585444" cy="585444"/>
        </a:xfrm>
        <a:prstGeom prst="downArrow">
          <a:avLst>
            <a:gd name="adj1" fmla="val 55000"/>
            <a:gd name="adj2" fmla="val 45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6476771" y="1683778"/>
        <a:ext cx="585444" cy="585444"/>
      </dsp:txXfrm>
    </dsp:sp>
    <dsp:sp modelId="{A8BF5A0C-0BAC-4C5E-BAFC-5D48BE4B8EF3}">
      <dsp:nvSpPr>
        <dsp:cNvPr id="0" name=""/>
        <dsp:cNvSpPr/>
      </dsp:nvSpPr>
      <dsp:spPr>
        <a:xfrm>
          <a:off x="6967499" y="2694546"/>
          <a:ext cx="585444" cy="585444"/>
        </a:xfrm>
        <a:prstGeom prst="downArrow">
          <a:avLst>
            <a:gd name="adj1" fmla="val 55000"/>
            <a:gd name="adj2" fmla="val 45000"/>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6967499" y="2694546"/>
        <a:ext cx="585444" cy="585444"/>
      </dsp:txXfrm>
    </dsp:sp>
    <dsp:sp modelId="{7729E947-B8E0-491C-8DA0-7EC172C23DFF}">
      <dsp:nvSpPr>
        <dsp:cNvPr id="0" name=""/>
        <dsp:cNvSpPr/>
      </dsp:nvSpPr>
      <dsp:spPr>
        <a:xfrm>
          <a:off x="7458227" y="3730332"/>
          <a:ext cx="585444" cy="585444"/>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7458227" y="3730332"/>
        <a:ext cx="585444" cy="5854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7BF723-8B67-4F02-9694-215A4C4F523B}"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4E16DA-AF10-492D-ABD2-5F9525EBDB5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F723-8B67-4F02-9694-215A4C4F523B}" type="datetimeFigureOut">
              <a:rPr lang="ru-RU" smtClean="0"/>
              <a:pPr/>
              <a:t>17.01.2018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E16DA-AF10-492D-ABD2-5F9525EBDB5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13447"/>
            <a:ext cx="9144000" cy="6884894"/>
          </a:xfrm>
          <a:prstGeom prst="rect">
            <a:avLst/>
          </a:prstGeom>
          <a:solidFill>
            <a:schemeClr val="accent6">
              <a:lumMod val="75000"/>
            </a:schemeClr>
          </a:solidFill>
          <a:ln w="9525">
            <a:noFill/>
            <a:miter lim="800000"/>
            <a:headEnd/>
            <a:tailEnd/>
          </a:ln>
        </p:spPr>
      </p:pic>
      <p:sp>
        <p:nvSpPr>
          <p:cNvPr id="5" name="AutoShape 8"/>
          <p:cNvSpPr>
            <a:spLocks noChangeArrowheads="1"/>
          </p:cNvSpPr>
          <p:nvPr/>
        </p:nvSpPr>
        <p:spPr bwMode="auto">
          <a:xfrm>
            <a:off x="179512" y="188640"/>
            <a:ext cx="7200800" cy="2232248"/>
          </a:xfrm>
          <a:prstGeom prst="foldedCorner">
            <a:avLst>
              <a:gd name="adj" fmla="val 23069"/>
            </a:avLst>
          </a:prstGeom>
          <a:solidFill>
            <a:srgbClr val="FFC000"/>
          </a:solidFill>
          <a:ln w="9525">
            <a:solidFill>
              <a:schemeClr val="bg1"/>
            </a:solidFill>
            <a:round/>
            <a:headEnd/>
            <a:tailEnd/>
          </a:ln>
          <a:effectLst>
            <a:innerShdw blurRad="114300">
              <a:prstClr val="black"/>
            </a:innerShdw>
          </a:effectLst>
        </p:spPr>
        <p:txBody>
          <a:bodyPr wrap="none" anchor="ctr"/>
          <a:lstStyle/>
          <a:p>
            <a:pPr algn="ctr">
              <a:defRPr/>
            </a:pPr>
            <a:endParaRPr lang="ru-RU" b="1" u="sng" kern="10" dirty="0" smtClean="0">
              <a:ln w="9525">
                <a:solidFill>
                  <a:srgbClr val="000000"/>
                </a:solidFill>
                <a:round/>
                <a:headEnd/>
                <a:tailEnd/>
              </a:ln>
              <a:solidFill>
                <a:srgbClr val="C00000"/>
              </a:solidFill>
              <a:latin typeface="Bookman Old Style" pitchFamily="18" charset="0"/>
            </a:endParaRPr>
          </a:p>
          <a:p>
            <a:pPr algn="ctr">
              <a:defRPr/>
            </a:pPr>
            <a:endParaRPr lang="ru-RU" b="1" u="sng" kern="10" dirty="0" smtClean="0">
              <a:ln w="9525">
                <a:solidFill>
                  <a:srgbClr val="000000"/>
                </a:solidFill>
                <a:round/>
                <a:headEnd/>
                <a:tailEnd/>
              </a:ln>
              <a:solidFill>
                <a:srgbClr val="C00000"/>
              </a:solidFill>
              <a:latin typeface="Bookman Old Style" pitchFamily="18" charset="0"/>
            </a:endParaRPr>
          </a:p>
          <a:p>
            <a:pPr algn="ctr">
              <a:defRPr/>
            </a:pPr>
            <a:endParaRPr lang="ru-RU" sz="3200" b="1" u="sng" kern="10" dirty="0" smtClean="0">
              <a:ln w="9525">
                <a:solidFill>
                  <a:srgbClr val="000000"/>
                </a:solidFill>
                <a:round/>
                <a:headEnd/>
                <a:tailEnd/>
              </a:ln>
              <a:solidFill>
                <a:srgbClr val="C00000"/>
              </a:solidFill>
              <a:latin typeface="Bookman Old Style" pitchFamily="18" charset="0"/>
            </a:endParaRPr>
          </a:p>
        </p:txBody>
      </p:sp>
      <p:sp>
        <p:nvSpPr>
          <p:cNvPr id="6" name="WordArt 3"/>
          <p:cNvSpPr>
            <a:spLocks noChangeArrowheads="1" noChangeShapeType="1" noTextEdit="1"/>
          </p:cNvSpPr>
          <p:nvPr/>
        </p:nvSpPr>
        <p:spPr bwMode="auto">
          <a:xfrm>
            <a:off x="251520" y="188640"/>
            <a:ext cx="7200800" cy="1296144"/>
          </a:xfrm>
          <a:prstGeom prst="rect">
            <a:avLst/>
          </a:prstGeom>
        </p:spPr>
        <p:txBody>
          <a:bodyPr wrap="none" fromWordArt="1">
            <a:prstTxWarp prst="textDeflate">
              <a:avLst>
                <a:gd name="adj" fmla="val 18412"/>
              </a:avLst>
            </a:prstTxWarp>
          </a:bodyPr>
          <a:lstStyle/>
          <a:p>
            <a:pPr algn="ctr"/>
            <a:r>
              <a:rPr lang="ru-RU" sz="3600" kern="10" dirty="0" smtClean="0">
                <a:ln w="19050">
                  <a:solidFill>
                    <a:srgbClr val="000000"/>
                  </a:solidFill>
                  <a:round/>
                  <a:headEnd/>
                  <a:tailEnd/>
                </a:ln>
                <a:solidFill>
                  <a:srgbClr val="009900"/>
                </a:solidFill>
                <a:latin typeface="Impact"/>
              </a:rPr>
              <a:t>Тьюторское  сопровождение  </a:t>
            </a:r>
          </a:p>
          <a:p>
            <a:pPr algn="ctr"/>
            <a:r>
              <a:rPr lang="ru-RU" sz="3600" kern="10" dirty="0" smtClean="0">
                <a:ln w="19050">
                  <a:solidFill>
                    <a:srgbClr val="000000"/>
                  </a:solidFill>
                  <a:round/>
                  <a:headEnd/>
                  <a:tailEnd/>
                </a:ln>
                <a:solidFill>
                  <a:srgbClr val="009900"/>
                </a:solidFill>
                <a:latin typeface="Impact"/>
              </a:rPr>
              <a:t>как эффективная  форма</a:t>
            </a:r>
            <a:endParaRPr lang="ru-RU" sz="3600" kern="10" dirty="0">
              <a:ln w="19050">
                <a:solidFill>
                  <a:srgbClr val="000000"/>
                </a:solidFill>
                <a:round/>
                <a:headEnd/>
                <a:tailEnd/>
              </a:ln>
              <a:solidFill>
                <a:srgbClr val="009900"/>
              </a:solidFill>
              <a:latin typeface="Impact"/>
            </a:endParaRPr>
          </a:p>
        </p:txBody>
      </p:sp>
      <p:sp>
        <p:nvSpPr>
          <p:cNvPr id="7" name="WordArt 3"/>
          <p:cNvSpPr>
            <a:spLocks noChangeArrowheads="1" noChangeShapeType="1" noTextEdit="1"/>
          </p:cNvSpPr>
          <p:nvPr/>
        </p:nvSpPr>
        <p:spPr bwMode="auto">
          <a:xfrm>
            <a:off x="971600" y="1484784"/>
            <a:ext cx="5904656" cy="1008111"/>
          </a:xfrm>
          <a:prstGeom prst="rect">
            <a:avLst/>
          </a:prstGeom>
        </p:spPr>
        <p:txBody>
          <a:bodyPr wrap="none" fromWordArt="1">
            <a:prstTxWarp prst="textDeflate">
              <a:avLst>
                <a:gd name="adj" fmla="val 13237"/>
              </a:avLst>
            </a:prstTxWarp>
          </a:bodyPr>
          <a:lstStyle/>
          <a:p>
            <a:pPr algn="ctr"/>
            <a:r>
              <a:rPr lang="ru-RU" sz="3600" kern="10" dirty="0" smtClean="0">
                <a:ln w="19050">
                  <a:solidFill>
                    <a:srgbClr val="000000"/>
                  </a:solidFill>
                  <a:round/>
                  <a:headEnd/>
                  <a:tailEnd/>
                </a:ln>
                <a:solidFill>
                  <a:srgbClr val="009900"/>
                </a:solidFill>
                <a:latin typeface="Impact"/>
              </a:rPr>
              <a:t>и</a:t>
            </a:r>
            <a:r>
              <a:rPr lang="ru-RU" sz="3600" kern="10" dirty="0" smtClean="0">
                <a:ln w="19050">
                  <a:solidFill>
                    <a:srgbClr val="000000"/>
                  </a:solidFill>
                  <a:round/>
                  <a:headEnd/>
                  <a:tailEnd/>
                </a:ln>
                <a:solidFill>
                  <a:srgbClr val="009900"/>
                </a:solidFill>
                <a:latin typeface="Impact"/>
              </a:rPr>
              <a:t>ндивидуализации  работы</a:t>
            </a:r>
          </a:p>
          <a:p>
            <a:pPr algn="ctr"/>
            <a:r>
              <a:rPr lang="ru-RU" sz="3600" kern="10" dirty="0" smtClean="0">
                <a:ln w="19050">
                  <a:solidFill>
                    <a:srgbClr val="000000"/>
                  </a:solidFill>
                  <a:round/>
                  <a:headEnd/>
                  <a:tailEnd/>
                </a:ln>
                <a:solidFill>
                  <a:srgbClr val="009900"/>
                </a:solidFill>
                <a:latin typeface="Impact"/>
              </a:rPr>
              <a:t>с  детьми</a:t>
            </a:r>
            <a:endParaRPr lang="ru-RU" sz="3600" kern="10" dirty="0" smtClean="0">
              <a:ln w="19050">
                <a:solidFill>
                  <a:srgbClr val="000000"/>
                </a:solidFill>
                <a:round/>
                <a:headEnd/>
                <a:tailEnd/>
              </a:ln>
              <a:solidFill>
                <a:srgbClr val="009900"/>
              </a:solidFill>
              <a:latin typeface="Impact"/>
            </a:endParaRPr>
          </a:p>
        </p:txBody>
      </p:sp>
      <p:pic>
        <p:nvPicPr>
          <p:cNvPr id="8" name="Рисунок 7"/>
          <p:cNvPicPr/>
          <p:nvPr/>
        </p:nvPicPr>
        <p:blipFill>
          <a:blip r:embed="rId3" cstate="print"/>
          <a:srcRect l="21708" t="19168" r="27306" b="28391"/>
          <a:stretch>
            <a:fillRect/>
          </a:stretch>
        </p:blipFill>
        <p:spPr bwMode="auto">
          <a:xfrm>
            <a:off x="5759624" y="4116425"/>
            <a:ext cx="3384376" cy="2741575"/>
          </a:xfrm>
          <a:prstGeom prst="rect">
            <a:avLst/>
          </a:prstGeom>
          <a:ln>
            <a:noFill/>
          </a:ln>
          <a:effectLst>
            <a:softEdge rad="112500"/>
          </a:effectLst>
        </p:spPr>
      </p:pic>
      <p:sp>
        <p:nvSpPr>
          <p:cNvPr id="10" name="Выноска-облако 9"/>
          <p:cNvSpPr/>
          <p:nvPr/>
        </p:nvSpPr>
        <p:spPr>
          <a:xfrm>
            <a:off x="3635896" y="2420888"/>
            <a:ext cx="5256584" cy="1944216"/>
          </a:xfrm>
          <a:prstGeom prst="cloudCallout">
            <a:avLst>
              <a:gd name="adj1" fmla="val 40323"/>
              <a:gd name="adj2" fmla="val 53611"/>
            </a:avLst>
          </a:prstGeom>
          <a:solidFill>
            <a:schemeClr val="accent5">
              <a:lumMod val="20000"/>
              <a:lumOff val="80000"/>
            </a:schemeClr>
          </a:solid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00" b="1" i="1" dirty="0">
              <a:solidFill>
                <a:srgbClr val="C00000"/>
              </a:solidFill>
              <a:latin typeface="Bookman Old Style" pitchFamily="18" charset="0"/>
            </a:endParaRPr>
          </a:p>
        </p:txBody>
      </p:sp>
      <p:sp>
        <p:nvSpPr>
          <p:cNvPr id="9" name="Прямоугольник 8"/>
          <p:cNvSpPr/>
          <p:nvPr/>
        </p:nvSpPr>
        <p:spPr>
          <a:xfrm>
            <a:off x="3707904" y="2420888"/>
            <a:ext cx="5220072" cy="1631216"/>
          </a:xfrm>
          <a:prstGeom prst="rect">
            <a:avLst/>
          </a:prstGeom>
        </p:spPr>
        <p:txBody>
          <a:bodyPr wrap="square">
            <a:spAutoFit/>
          </a:bodyPr>
          <a:lstStyle/>
          <a:p>
            <a:pPr algn="ctr"/>
            <a:endParaRPr lang="ru-RU" dirty="0" smtClean="0"/>
          </a:p>
          <a:p>
            <a:pPr algn="ctr"/>
            <a:r>
              <a:rPr lang="ru-RU" sz="1600" b="1" dirty="0" smtClean="0">
                <a:latin typeface="Bookman Old Style" pitchFamily="18" charset="0"/>
              </a:rPr>
              <a:t> </a:t>
            </a:r>
            <a:r>
              <a:rPr lang="ru-RU" sz="1600" b="1" i="1" dirty="0" smtClean="0">
                <a:latin typeface="Bookman Old Style" pitchFamily="18" charset="0"/>
              </a:rPr>
              <a:t>«Если мы не можем покончить </a:t>
            </a:r>
          </a:p>
          <a:p>
            <a:pPr algn="ctr"/>
            <a:r>
              <a:rPr lang="ru-RU" sz="1600" b="1" i="1" dirty="0" smtClean="0">
                <a:latin typeface="Bookman Old Style" pitchFamily="18" charset="0"/>
              </a:rPr>
              <a:t>с нашими отличиями, мы, по крайней мере, в состоянии сделать мир местом, безопасным для многообразия» </a:t>
            </a:r>
          </a:p>
          <a:p>
            <a:pPr algn="ctr"/>
            <a:r>
              <a:rPr lang="ru-RU" sz="1600" dirty="0" smtClean="0">
                <a:solidFill>
                  <a:srgbClr val="FF0000"/>
                </a:solidFill>
                <a:latin typeface="Bookman Old Style" pitchFamily="18" charset="0"/>
              </a:rPr>
              <a:t>Джон Фицджеральд Кеннеди </a:t>
            </a:r>
            <a:endParaRPr lang="ru-RU" sz="1600" dirty="0">
              <a:solidFill>
                <a:srgbClr val="FF0000"/>
              </a:solidFill>
              <a:latin typeface="Bookman Old Style" pitchFamily="18" charset="0"/>
            </a:endParaRPr>
          </a:p>
        </p:txBody>
      </p:sp>
      <p:pic>
        <p:nvPicPr>
          <p:cNvPr id="3" name="Рисунок 2"/>
          <p:cNvPicPr/>
          <p:nvPr/>
        </p:nvPicPr>
        <p:blipFill>
          <a:blip r:embed="rId4" cstate="print">
            <a:clrChange>
              <a:clrFrom>
                <a:srgbClr val="FFFFFF"/>
              </a:clrFrom>
              <a:clrTo>
                <a:srgbClr val="FFFFFF">
                  <a:alpha val="0"/>
                </a:srgbClr>
              </a:clrTo>
            </a:clrChange>
          </a:blip>
          <a:srcRect/>
          <a:stretch>
            <a:fillRect/>
          </a:stretch>
        </p:blipFill>
        <p:spPr bwMode="auto">
          <a:xfrm>
            <a:off x="395536" y="2276872"/>
            <a:ext cx="3168352" cy="2304256"/>
          </a:xfrm>
          <a:prstGeom prst="rect">
            <a:avLst/>
          </a:prstGeom>
          <a:noFill/>
          <a:ln w="9525">
            <a:noFill/>
            <a:miter lim="800000"/>
            <a:headEnd/>
            <a:tailEnd/>
          </a:ln>
        </p:spPr>
      </p:pic>
      <p:pic>
        <p:nvPicPr>
          <p:cNvPr id="11" name="Рисунок 10"/>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179512" y="4653137"/>
            <a:ext cx="5544616" cy="2016224"/>
          </a:xfrm>
          <a:prstGeom prst="rect">
            <a:avLst/>
          </a:prstGeom>
          <a:noFill/>
          <a:ln w="9525">
            <a:noFill/>
            <a:miter lim="800000"/>
            <a:headEnd/>
            <a:tailEnd/>
          </a:ln>
        </p:spPr>
      </p:pic>
      <p:sp>
        <p:nvSpPr>
          <p:cNvPr id="12" name="Прямоугольник 11"/>
          <p:cNvSpPr/>
          <p:nvPr/>
        </p:nvSpPr>
        <p:spPr>
          <a:xfrm>
            <a:off x="0" y="4437112"/>
            <a:ext cx="5796136" cy="2523768"/>
          </a:xfrm>
          <a:prstGeom prst="rect">
            <a:avLst/>
          </a:prstGeom>
        </p:spPr>
        <p:txBody>
          <a:bodyPr wrap="square">
            <a:spAutoFit/>
          </a:bodyPr>
          <a:lstStyle/>
          <a:p>
            <a:pPr algn="ctr">
              <a:defRPr/>
            </a:pPr>
            <a:endParaRPr lang="ru-RU" sz="2000" b="1" kern="10" dirty="0">
              <a:ln w="19050">
                <a:solidFill>
                  <a:sysClr val="windowText" lastClr="000000"/>
                </a:solidFill>
                <a:round/>
                <a:headEnd/>
                <a:tailEnd/>
              </a:ln>
              <a:solidFill>
                <a:srgbClr val="00FF00"/>
              </a:solidFill>
              <a:latin typeface="Arial Black"/>
            </a:endParaRPr>
          </a:p>
          <a:p>
            <a:pPr algn="ctr">
              <a:defRPr/>
            </a:pPr>
            <a:r>
              <a:rPr lang="ru-RU" sz="2000" b="1" kern="10" dirty="0" smtClean="0">
                <a:ln w="19050">
                  <a:solidFill>
                    <a:sysClr val="windowText" lastClr="000000"/>
                  </a:solidFill>
                  <a:round/>
                  <a:headEnd/>
                  <a:tailEnd/>
                </a:ln>
                <a:solidFill>
                  <a:srgbClr val="006600"/>
                </a:solidFill>
                <a:latin typeface="Arial Black"/>
              </a:rPr>
              <a:t>Подготовила: педагог-психолог</a:t>
            </a:r>
          </a:p>
          <a:p>
            <a:pPr algn="ctr">
              <a:defRPr/>
            </a:pPr>
            <a:r>
              <a:rPr lang="ru-RU" b="1" kern="10" dirty="0" smtClean="0">
                <a:ln w="19050">
                  <a:solidFill>
                    <a:sysClr val="windowText" lastClr="000000"/>
                  </a:solidFill>
                  <a:round/>
                  <a:headEnd/>
                  <a:tailEnd/>
                </a:ln>
                <a:solidFill>
                  <a:srgbClr val="006600"/>
                </a:solidFill>
                <a:latin typeface="Arial Black"/>
              </a:rPr>
              <a:t>в</a:t>
            </a:r>
            <a:r>
              <a:rPr lang="ru-RU" b="1" kern="10" dirty="0" smtClean="0">
                <a:ln w="19050">
                  <a:solidFill>
                    <a:sysClr val="windowText" lastClr="000000"/>
                  </a:solidFill>
                  <a:round/>
                  <a:headEnd/>
                  <a:tailEnd/>
                </a:ln>
                <a:solidFill>
                  <a:srgbClr val="006600"/>
                </a:solidFill>
                <a:latin typeface="Arial Black"/>
              </a:rPr>
              <a:t>ысшей квалификационной категории</a:t>
            </a:r>
            <a:endParaRPr lang="ru-RU" b="1" kern="10" dirty="0" smtClean="0">
              <a:ln w="19050">
                <a:solidFill>
                  <a:sysClr val="windowText" lastClr="000000"/>
                </a:solidFill>
                <a:round/>
                <a:headEnd/>
                <a:tailEnd/>
              </a:ln>
              <a:solidFill>
                <a:srgbClr val="006600"/>
              </a:solidFill>
              <a:latin typeface="Arial Black"/>
            </a:endParaRPr>
          </a:p>
          <a:p>
            <a:pPr algn="ctr">
              <a:defRPr/>
            </a:pPr>
            <a:r>
              <a:rPr lang="ru-RU" sz="2000" b="1" kern="10" dirty="0" smtClean="0">
                <a:ln w="19050">
                  <a:solidFill>
                    <a:sysClr val="windowText" lastClr="000000"/>
                  </a:solidFill>
                  <a:round/>
                  <a:headEnd/>
                  <a:tailEnd/>
                </a:ln>
                <a:solidFill>
                  <a:srgbClr val="006600"/>
                </a:solidFill>
                <a:latin typeface="Arial Black"/>
              </a:rPr>
              <a:t>Бутковская Светлана Иосифовна,</a:t>
            </a:r>
          </a:p>
          <a:p>
            <a:pPr algn="ctr">
              <a:defRPr/>
            </a:pPr>
            <a:r>
              <a:rPr lang="ru-RU" sz="2000" b="1" kern="10" dirty="0" smtClean="0">
                <a:ln w="19050">
                  <a:solidFill>
                    <a:sysClr val="windowText" lastClr="000000"/>
                  </a:solidFill>
                  <a:round/>
                  <a:headEnd/>
                  <a:tailEnd/>
                </a:ln>
                <a:solidFill>
                  <a:srgbClr val="006600"/>
                </a:solidFill>
                <a:latin typeface="Arial Black"/>
              </a:rPr>
              <a:t>МОУ </a:t>
            </a:r>
            <a:r>
              <a:rPr lang="ru-RU" sz="2000" b="1" kern="10" dirty="0" smtClean="0">
                <a:ln w="19050">
                  <a:solidFill>
                    <a:sysClr val="windowText" lastClr="000000"/>
                  </a:solidFill>
                  <a:round/>
                  <a:headEnd/>
                  <a:tailEnd/>
                </a:ln>
                <a:solidFill>
                  <a:srgbClr val="006600"/>
                </a:solidFill>
                <a:latin typeface="Arial Black"/>
              </a:rPr>
              <a:t>Детского сада № 279</a:t>
            </a:r>
          </a:p>
          <a:p>
            <a:pPr algn="ctr">
              <a:defRPr/>
            </a:pPr>
            <a:r>
              <a:rPr lang="ru-RU" sz="2000" b="1" kern="10" dirty="0" smtClean="0">
                <a:ln w="19050">
                  <a:solidFill>
                    <a:sysClr val="windowText" lastClr="000000"/>
                  </a:solidFill>
                  <a:round/>
                  <a:headEnd/>
                  <a:tailEnd/>
                </a:ln>
                <a:solidFill>
                  <a:srgbClr val="006600"/>
                </a:solidFill>
                <a:latin typeface="Arial Black"/>
              </a:rPr>
              <a:t>Волгограда</a:t>
            </a:r>
          </a:p>
          <a:p>
            <a:pPr algn="ctr">
              <a:defRPr/>
            </a:pPr>
            <a:r>
              <a:rPr lang="ru-RU" sz="2000" b="1" kern="10" dirty="0" smtClean="0">
                <a:ln w="19050">
                  <a:solidFill>
                    <a:sysClr val="windowText" lastClr="000000"/>
                  </a:solidFill>
                  <a:round/>
                  <a:headEnd/>
                  <a:tailEnd/>
                </a:ln>
                <a:solidFill>
                  <a:srgbClr val="006600"/>
                </a:solidFill>
                <a:latin typeface="Arial Black"/>
              </a:rPr>
              <a:t>Красноармейского района</a:t>
            </a:r>
            <a:endParaRPr lang="ru-RU" sz="2000" b="1" kern="10" dirty="0">
              <a:ln w="19050">
                <a:solidFill>
                  <a:sysClr val="windowText" lastClr="000000"/>
                </a:solidFill>
                <a:round/>
                <a:headEnd/>
                <a:tailEnd/>
              </a:ln>
              <a:solidFill>
                <a:srgbClr val="006600"/>
              </a:solidFill>
              <a:latin typeface="Arial Black"/>
            </a:endParaRPr>
          </a:p>
          <a:p>
            <a:pPr algn="ctr">
              <a:defRPr/>
            </a:pP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sp>
        <p:nvSpPr>
          <p:cNvPr id="3" name="AutoShape 8"/>
          <p:cNvSpPr>
            <a:spLocks noChangeArrowheads="1"/>
          </p:cNvSpPr>
          <p:nvPr/>
        </p:nvSpPr>
        <p:spPr bwMode="auto">
          <a:xfrm>
            <a:off x="179512" y="188640"/>
            <a:ext cx="7200800" cy="936104"/>
          </a:xfrm>
          <a:prstGeom prst="foldedCorner">
            <a:avLst>
              <a:gd name="adj" fmla="val 23069"/>
            </a:avLst>
          </a:prstGeom>
          <a:ln>
            <a:headEnd/>
            <a:tailEnd/>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ru-RU" sz="800" b="1" dirty="0" smtClean="0">
              <a:ln w="19050">
                <a:solidFill>
                  <a:schemeClr val="tx1"/>
                </a:solidFill>
              </a:ln>
              <a:solidFill>
                <a:srgbClr val="00B0F0"/>
              </a:solidFill>
              <a:latin typeface="Bookman Old Style" pitchFamily="18" charset="0"/>
            </a:endParaRPr>
          </a:p>
          <a:p>
            <a:pPr algn="ctr">
              <a:defRPr/>
            </a:pPr>
            <a:r>
              <a:rPr lang="ru-RU" sz="2800" b="1" dirty="0" smtClean="0">
                <a:ln w="19050">
                  <a:solidFill>
                    <a:schemeClr val="tx1"/>
                  </a:solidFill>
                </a:ln>
                <a:solidFill>
                  <a:srgbClr val="00B0F0"/>
                </a:solidFill>
                <a:latin typeface="Bookman Old Style" pitchFamily="18" charset="0"/>
              </a:rPr>
              <a:t>НАПРАВЛЕНИЯ</a:t>
            </a:r>
          </a:p>
          <a:p>
            <a:pPr algn="ctr">
              <a:defRPr/>
            </a:pPr>
            <a:r>
              <a:rPr lang="ru-RU" sz="2800" b="1" dirty="0" smtClean="0">
                <a:ln w="19050">
                  <a:solidFill>
                    <a:schemeClr val="tx1"/>
                  </a:solidFill>
                </a:ln>
                <a:solidFill>
                  <a:srgbClr val="00B0F0"/>
                </a:solidFill>
                <a:latin typeface="Bookman Old Style" pitchFamily="18" charset="0"/>
              </a:rPr>
              <a:t>тьюторского  сопровождения</a:t>
            </a:r>
            <a:endParaRPr lang="ru-RU" sz="2800" b="1" dirty="0">
              <a:ln w="19050">
                <a:solidFill>
                  <a:schemeClr val="tx1"/>
                </a:solidFill>
              </a:ln>
              <a:solidFill>
                <a:srgbClr val="00B0F0"/>
              </a:solidFill>
              <a:latin typeface="Bookman Old Style" pitchFamily="18" charset="0"/>
            </a:endParaRPr>
          </a:p>
        </p:txBody>
      </p:sp>
      <p:pic>
        <p:nvPicPr>
          <p:cNvPr id="5" name="Picture 17" descr="MC900432586[1]"/>
          <p:cNvPicPr>
            <a:picLocks noChangeAspect="1" noChangeArrowheads="1"/>
          </p:cNvPicPr>
          <p:nvPr/>
        </p:nvPicPr>
        <p:blipFill>
          <a:blip r:embed="rId3" cstate="print"/>
          <a:srcRect/>
          <a:stretch>
            <a:fillRect/>
          </a:stretch>
        </p:blipFill>
        <p:spPr bwMode="auto">
          <a:xfrm>
            <a:off x="6804248" y="0"/>
            <a:ext cx="762000" cy="762000"/>
          </a:xfrm>
          <a:prstGeom prst="rect">
            <a:avLst/>
          </a:prstGeom>
          <a:noFill/>
        </p:spPr>
      </p:pic>
      <p:pic>
        <p:nvPicPr>
          <p:cNvPr id="6" name="Picture 17" descr="MC900432586[1]"/>
          <p:cNvPicPr>
            <a:picLocks noChangeAspect="1" noChangeArrowheads="1"/>
          </p:cNvPicPr>
          <p:nvPr/>
        </p:nvPicPr>
        <p:blipFill>
          <a:blip r:embed="rId3" cstate="print"/>
          <a:srcRect/>
          <a:stretch>
            <a:fillRect/>
          </a:stretch>
        </p:blipFill>
        <p:spPr bwMode="auto">
          <a:xfrm>
            <a:off x="179512" y="0"/>
            <a:ext cx="762000" cy="762000"/>
          </a:xfrm>
          <a:prstGeom prst="rect">
            <a:avLst/>
          </a:prstGeom>
          <a:noFill/>
        </p:spPr>
      </p:pic>
      <p:graphicFrame>
        <p:nvGraphicFramePr>
          <p:cNvPr id="8" name="Таблица 7"/>
          <p:cNvGraphicFramePr>
            <a:graphicFrameLocks noGrp="1"/>
          </p:cNvGraphicFramePr>
          <p:nvPr/>
        </p:nvGraphicFramePr>
        <p:xfrm>
          <a:off x="179512" y="1484785"/>
          <a:ext cx="8784976" cy="5184575"/>
        </p:xfrm>
        <a:graphic>
          <a:graphicData uri="http://schemas.openxmlformats.org/drawingml/2006/table">
            <a:tbl>
              <a:tblPr>
                <a:tableStyleId>{08FB837D-C827-4EFA-A057-4D05807E0F7C}</a:tableStyleId>
              </a:tblPr>
              <a:tblGrid>
                <a:gridCol w="2520280"/>
                <a:gridCol w="6264696"/>
              </a:tblGrid>
              <a:tr h="397697">
                <a:tc>
                  <a:txBody>
                    <a:bodyPr/>
                    <a:lstStyle/>
                    <a:p>
                      <a:pPr algn="ctr">
                        <a:lnSpc>
                          <a:spcPct val="115000"/>
                        </a:lnSpc>
                        <a:spcAft>
                          <a:spcPts val="0"/>
                        </a:spcAft>
                      </a:pPr>
                      <a:r>
                        <a:rPr lang="ru-RU" sz="2000" b="1" dirty="0" smtClean="0">
                          <a:latin typeface="Bookman Old Style" pitchFamily="18" charset="0"/>
                          <a:ea typeface="Calibri"/>
                          <a:cs typeface="Times New Roman"/>
                        </a:rPr>
                        <a:t>Направление</a:t>
                      </a:r>
                      <a:endParaRPr lang="ru-RU" sz="200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00B0F0"/>
                    </a:solidFill>
                  </a:tcPr>
                </a:tc>
                <a:tc>
                  <a:txBody>
                    <a:bodyPr/>
                    <a:lstStyle/>
                    <a:p>
                      <a:pPr algn="ctr">
                        <a:lnSpc>
                          <a:spcPct val="115000"/>
                        </a:lnSpc>
                        <a:spcAft>
                          <a:spcPts val="0"/>
                        </a:spcAft>
                      </a:pPr>
                      <a:r>
                        <a:rPr lang="ru-RU" sz="2000" b="1" dirty="0" smtClean="0">
                          <a:latin typeface="Bookman Old Style" pitchFamily="18" charset="0"/>
                          <a:ea typeface="Calibri"/>
                          <a:cs typeface="Times New Roman"/>
                        </a:rPr>
                        <a:t>Включает:</a:t>
                      </a:r>
                      <a:endParaRPr lang="ru-RU" sz="200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00B0F0"/>
                    </a:solidFill>
                  </a:tcPr>
                </a:tc>
              </a:tr>
              <a:tr h="2872680">
                <a:tc>
                  <a:txBody>
                    <a:bodyPr/>
                    <a:lstStyle/>
                    <a:p>
                      <a:pPr algn="ctr">
                        <a:lnSpc>
                          <a:spcPct val="115000"/>
                        </a:lnSpc>
                        <a:spcAft>
                          <a:spcPts val="0"/>
                        </a:spcAft>
                      </a:pPr>
                      <a:r>
                        <a:rPr lang="ru-RU" sz="1800" b="1" i="1" kern="1200" baseline="0" dirty="0" err="1" smtClean="0">
                          <a:solidFill>
                            <a:schemeClr val="dk1"/>
                          </a:solidFill>
                          <a:latin typeface="Bookman Old Style" pitchFamily="18" charset="0"/>
                          <a:ea typeface="+mn-ea"/>
                          <a:cs typeface="+mn-cs"/>
                        </a:rPr>
                        <a:t>Диагностико-оценочное</a:t>
                      </a:r>
                      <a:endParaRPr lang="ru-RU" sz="2000" b="1" i="1" dirty="0" smtClean="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c>
                  <a:txBody>
                    <a:bodyPr/>
                    <a:lstStyle/>
                    <a:p>
                      <a:pPr algn="ctr">
                        <a:lnSpc>
                          <a:spcPct val="115000"/>
                        </a:lnSpc>
                        <a:spcAft>
                          <a:spcPts val="0"/>
                        </a:spcAft>
                      </a:pPr>
                      <a:endParaRPr lang="ru-RU" sz="2000" b="1" i="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r>
              <a:tr h="1914198">
                <a:tc>
                  <a:txBody>
                    <a:bodyPr/>
                    <a:lstStyle/>
                    <a:p>
                      <a:pPr algn="ctr">
                        <a:lnSpc>
                          <a:spcPct val="115000"/>
                        </a:lnSpc>
                        <a:spcAft>
                          <a:spcPts val="0"/>
                        </a:spcAft>
                      </a:pPr>
                      <a:r>
                        <a:rPr lang="ru-RU" sz="1800" b="1" i="1" kern="1200" baseline="0" dirty="0" smtClean="0">
                          <a:solidFill>
                            <a:schemeClr val="dk1"/>
                          </a:solidFill>
                          <a:latin typeface="Bookman Old Style" pitchFamily="18" charset="0"/>
                          <a:ea typeface="+mn-ea"/>
                          <a:cs typeface="+mn-cs"/>
                        </a:rPr>
                        <a:t>Проектировочное</a:t>
                      </a:r>
                      <a:endParaRPr lang="ru-RU" sz="2000" b="1" i="1" dirty="0" smtClean="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c>
                  <a:txBody>
                    <a:bodyPr/>
                    <a:lstStyle/>
                    <a:p>
                      <a:pPr algn="ctr">
                        <a:lnSpc>
                          <a:spcPct val="115000"/>
                        </a:lnSpc>
                        <a:spcAft>
                          <a:spcPts val="0"/>
                        </a:spcAft>
                      </a:pPr>
                      <a:r>
                        <a:rPr lang="ru-RU" sz="1500" b="1" kern="1200" baseline="0" dirty="0" smtClean="0">
                          <a:solidFill>
                            <a:schemeClr val="dk1"/>
                          </a:solidFill>
                          <a:latin typeface="Bookman Old Style" pitchFamily="18" charset="0"/>
                          <a:ea typeface="+mn-ea"/>
                          <a:cs typeface="+mn-cs"/>
                        </a:rPr>
                        <a:t>Тьютор основывается на данных вышеуказанного направления и предусматривает разработку средств и процедур тьюторского сопровождения учащихся, в соответствии с их индивидуальными особенностями. При реализации данного направления определяются виды и объем необходимой коррекционной помощи, периодичности ее оказания. </a:t>
                      </a:r>
                      <a:endParaRPr lang="ru-RU" sz="1500" b="1" i="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r>
            </a:tbl>
          </a:graphicData>
        </a:graphic>
      </p:graphicFrame>
      <p:sp>
        <p:nvSpPr>
          <p:cNvPr id="9" name="Прямоугольник 8"/>
          <p:cNvSpPr/>
          <p:nvPr/>
        </p:nvSpPr>
        <p:spPr>
          <a:xfrm>
            <a:off x="2627784" y="1916832"/>
            <a:ext cx="6264696" cy="2862322"/>
          </a:xfrm>
          <a:prstGeom prst="rect">
            <a:avLst/>
          </a:prstGeom>
        </p:spPr>
        <p:txBody>
          <a:bodyPr wrap="square">
            <a:spAutoFit/>
          </a:bodyPr>
          <a:lstStyle/>
          <a:p>
            <a:pPr algn="ctr"/>
            <a:r>
              <a:rPr lang="ru-RU" sz="1500" b="1" dirty="0" smtClean="0">
                <a:latin typeface="Bookman Old Style" pitchFamily="18" charset="0"/>
              </a:rPr>
              <a:t>При выборе адекватной стратегии при разработке и исполнении индивидуальной образовательной программы детей с ОВЗ, тьютору нужно определить образовательные потребности, имеющиеся особенности нарушений в развитии, а также особенности личности, собрать все необходимые сведения о семье ребенка и условиях его воспитания. Помимо этого, тьютор отслеживает динамику полученных учащимися знаний, затруднения, которые сопутствуют процессу обучения, для того, чтобы внести, если это необходимо, коррективы в индивидуальную образовательную программу.</a:t>
            </a:r>
            <a:endParaRPr lang="ru-RU" sz="1500" b="1" i="1"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sp>
        <p:nvSpPr>
          <p:cNvPr id="3" name="AutoShape 8"/>
          <p:cNvSpPr>
            <a:spLocks noChangeArrowheads="1"/>
          </p:cNvSpPr>
          <p:nvPr/>
        </p:nvSpPr>
        <p:spPr bwMode="auto">
          <a:xfrm>
            <a:off x="179512" y="188640"/>
            <a:ext cx="7200800" cy="936104"/>
          </a:xfrm>
          <a:prstGeom prst="foldedCorner">
            <a:avLst>
              <a:gd name="adj" fmla="val 23069"/>
            </a:avLst>
          </a:prstGeom>
          <a:ln>
            <a:headEnd/>
            <a:tailEnd/>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ru-RU" sz="800" b="1" dirty="0" smtClean="0">
              <a:ln w="19050">
                <a:solidFill>
                  <a:schemeClr val="tx1"/>
                </a:solidFill>
              </a:ln>
              <a:solidFill>
                <a:srgbClr val="00B0F0"/>
              </a:solidFill>
              <a:latin typeface="Bookman Old Style" pitchFamily="18" charset="0"/>
            </a:endParaRPr>
          </a:p>
          <a:p>
            <a:pPr algn="ctr">
              <a:defRPr/>
            </a:pPr>
            <a:r>
              <a:rPr lang="ru-RU" sz="2800" b="1" dirty="0" smtClean="0">
                <a:ln w="19050">
                  <a:solidFill>
                    <a:schemeClr val="tx1"/>
                  </a:solidFill>
                </a:ln>
                <a:solidFill>
                  <a:srgbClr val="00B0F0"/>
                </a:solidFill>
                <a:latin typeface="Bookman Old Style" pitchFamily="18" charset="0"/>
              </a:rPr>
              <a:t>НАПРАВЛЕНИЯ</a:t>
            </a:r>
          </a:p>
          <a:p>
            <a:pPr algn="ctr">
              <a:defRPr/>
            </a:pPr>
            <a:r>
              <a:rPr lang="ru-RU" sz="2800" b="1" dirty="0" smtClean="0">
                <a:ln w="19050">
                  <a:solidFill>
                    <a:schemeClr val="tx1"/>
                  </a:solidFill>
                </a:ln>
                <a:solidFill>
                  <a:srgbClr val="00B0F0"/>
                </a:solidFill>
                <a:latin typeface="Bookman Old Style" pitchFamily="18" charset="0"/>
              </a:rPr>
              <a:t>тьюторского  сопровождения</a:t>
            </a:r>
            <a:endParaRPr lang="ru-RU" sz="2800" b="1" dirty="0">
              <a:ln w="19050">
                <a:solidFill>
                  <a:schemeClr val="tx1"/>
                </a:solidFill>
              </a:ln>
              <a:solidFill>
                <a:srgbClr val="00B0F0"/>
              </a:solidFill>
              <a:latin typeface="Bookman Old Style" pitchFamily="18" charset="0"/>
            </a:endParaRPr>
          </a:p>
        </p:txBody>
      </p:sp>
      <p:pic>
        <p:nvPicPr>
          <p:cNvPr id="5" name="Picture 17" descr="MC900432586[1]"/>
          <p:cNvPicPr>
            <a:picLocks noChangeAspect="1" noChangeArrowheads="1"/>
          </p:cNvPicPr>
          <p:nvPr/>
        </p:nvPicPr>
        <p:blipFill>
          <a:blip r:embed="rId3" cstate="print"/>
          <a:srcRect/>
          <a:stretch>
            <a:fillRect/>
          </a:stretch>
        </p:blipFill>
        <p:spPr bwMode="auto">
          <a:xfrm>
            <a:off x="6804248" y="0"/>
            <a:ext cx="762000" cy="762000"/>
          </a:xfrm>
          <a:prstGeom prst="rect">
            <a:avLst/>
          </a:prstGeom>
          <a:noFill/>
        </p:spPr>
      </p:pic>
      <p:pic>
        <p:nvPicPr>
          <p:cNvPr id="6" name="Picture 17" descr="MC900432586[1]"/>
          <p:cNvPicPr>
            <a:picLocks noChangeAspect="1" noChangeArrowheads="1"/>
          </p:cNvPicPr>
          <p:nvPr/>
        </p:nvPicPr>
        <p:blipFill>
          <a:blip r:embed="rId3" cstate="print"/>
          <a:srcRect/>
          <a:stretch>
            <a:fillRect/>
          </a:stretch>
        </p:blipFill>
        <p:spPr bwMode="auto">
          <a:xfrm>
            <a:off x="179512" y="0"/>
            <a:ext cx="762000" cy="762000"/>
          </a:xfrm>
          <a:prstGeom prst="rect">
            <a:avLst/>
          </a:prstGeom>
          <a:noFill/>
        </p:spPr>
      </p:pic>
      <p:graphicFrame>
        <p:nvGraphicFramePr>
          <p:cNvPr id="8" name="Таблица 7"/>
          <p:cNvGraphicFramePr>
            <a:graphicFrameLocks noGrp="1"/>
          </p:cNvGraphicFramePr>
          <p:nvPr/>
        </p:nvGraphicFramePr>
        <p:xfrm>
          <a:off x="179512" y="1484785"/>
          <a:ext cx="8784976" cy="5184575"/>
        </p:xfrm>
        <a:graphic>
          <a:graphicData uri="http://schemas.openxmlformats.org/drawingml/2006/table">
            <a:tbl>
              <a:tblPr>
                <a:tableStyleId>{08FB837D-C827-4EFA-A057-4D05807E0F7C}</a:tableStyleId>
              </a:tblPr>
              <a:tblGrid>
                <a:gridCol w="2664296"/>
                <a:gridCol w="6120680"/>
              </a:tblGrid>
              <a:tr h="397697">
                <a:tc>
                  <a:txBody>
                    <a:bodyPr/>
                    <a:lstStyle/>
                    <a:p>
                      <a:pPr algn="ctr">
                        <a:lnSpc>
                          <a:spcPct val="115000"/>
                        </a:lnSpc>
                        <a:spcAft>
                          <a:spcPts val="0"/>
                        </a:spcAft>
                      </a:pPr>
                      <a:r>
                        <a:rPr lang="ru-RU" sz="2000" b="1" dirty="0" smtClean="0">
                          <a:latin typeface="Bookman Old Style" pitchFamily="18" charset="0"/>
                          <a:ea typeface="Calibri"/>
                          <a:cs typeface="Times New Roman"/>
                        </a:rPr>
                        <a:t>Направление</a:t>
                      </a:r>
                      <a:endParaRPr lang="ru-RU" sz="200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00B0F0"/>
                    </a:solidFill>
                  </a:tcPr>
                </a:tc>
                <a:tc>
                  <a:txBody>
                    <a:bodyPr/>
                    <a:lstStyle/>
                    <a:p>
                      <a:pPr algn="ctr">
                        <a:lnSpc>
                          <a:spcPct val="115000"/>
                        </a:lnSpc>
                        <a:spcAft>
                          <a:spcPts val="0"/>
                        </a:spcAft>
                      </a:pPr>
                      <a:r>
                        <a:rPr lang="ru-RU" sz="2000" b="1" dirty="0" smtClean="0">
                          <a:latin typeface="Bookman Old Style" pitchFamily="18" charset="0"/>
                          <a:ea typeface="Calibri"/>
                          <a:cs typeface="Times New Roman"/>
                        </a:rPr>
                        <a:t>Включает:</a:t>
                      </a:r>
                      <a:endParaRPr lang="ru-RU" sz="200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00B0F0"/>
                    </a:solidFill>
                  </a:tcPr>
                </a:tc>
              </a:tr>
              <a:tr h="2872680">
                <a:tc>
                  <a:txBody>
                    <a:bodyPr/>
                    <a:lstStyle/>
                    <a:p>
                      <a:pPr algn="ctr">
                        <a:lnSpc>
                          <a:spcPct val="115000"/>
                        </a:lnSpc>
                        <a:spcAft>
                          <a:spcPts val="0"/>
                        </a:spcAft>
                      </a:pPr>
                      <a:r>
                        <a:rPr lang="ru-RU" sz="1800" b="1" i="1" kern="1200" baseline="0" dirty="0" smtClean="0">
                          <a:solidFill>
                            <a:schemeClr val="dk1"/>
                          </a:solidFill>
                          <a:latin typeface="Bookman Old Style" pitchFamily="18" charset="0"/>
                          <a:ea typeface="+mn-ea"/>
                          <a:cs typeface="+mn-cs"/>
                        </a:rPr>
                        <a:t>Консультативное</a:t>
                      </a:r>
                      <a:endParaRPr lang="ru-RU" sz="2000" b="1" i="1" dirty="0" smtClean="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c>
                  <a:txBody>
                    <a:bodyPr/>
                    <a:lstStyle/>
                    <a:p>
                      <a:pPr algn="ctr">
                        <a:lnSpc>
                          <a:spcPct val="115000"/>
                        </a:lnSpc>
                        <a:spcAft>
                          <a:spcPts val="0"/>
                        </a:spcAft>
                      </a:pPr>
                      <a:endParaRPr lang="ru-RU" sz="2000" b="1" i="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r>
              <a:tr h="1914198">
                <a:tc>
                  <a:txBody>
                    <a:bodyPr/>
                    <a:lstStyle/>
                    <a:p>
                      <a:pPr algn="ctr">
                        <a:lnSpc>
                          <a:spcPct val="115000"/>
                        </a:lnSpc>
                        <a:spcAft>
                          <a:spcPts val="0"/>
                        </a:spcAft>
                      </a:pPr>
                      <a:r>
                        <a:rPr lang="ru-RU" sz="1800" b="1" i="1" kern="1200" baseline="0" dirty="0" smtClean="0">
                          <a:solidFill>
                            <a:schemeClr val="dk1"/>
                          </a:solidFill>
                          <a:latin typeface="Bookman Old Style" pitchFamily="18" charset="0"/>
                          <a:ea typeface="+mn-ea"/>
                          <a:cs typeface="+mn-cs"/>
                        </a:rPr>
                        <a:t>Информационно-просветительское </a:t>
                      </a:r>
                      <a:endParaRPr lang="ru-RU" sz="2000" b="1" i="1" dirty="0" smtClean="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c>
                  <a:txBody>
                    <a:bodyPr/>
                    <a:lstStyle/>
                    <a:p>
                      <a:pPr algn="ctr">
                        <a:lnSpc>
                          <a:spcPct val="115000"/>
                        </a:lnSpc>
                        <a:spcAft>
                          <a:spcPts val="0"/>
                        </a:spcAft>
                      </a:pPr>
                      <a:endParaRPr lang="ru-RU" sz="1500" b="1" i="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r>
            </a:tbl>
          </a:graphicData>
        </a:graphic>
      </p:graphicFrame>
      <p:sp>
        <p:nvSpPr>
          <p:cNvPr id="9" name="Прямоугольник 8"/>
          <p:cNvSpPr/>
          <p:nvPr/>
        </p:nvSpPr>
        <p:spPr>
          <a:xfrm>
            <a:off x="2771800" y="1844824"/>
            <a:ext cx="6192688" cy="1246495"/>
          </a:xfrm>
          <a:prstGeom prst="rect">
            <a:avLst/>
          </a:prstGeom>
        </p:spPr>
        <p:txBody>
          <a:bodyPr wrap="square">
            <a:spAutoFit/>
          </a:bodyPr>
          <a:lstStyle/>
          <a:p>
            <a:pPr algn="ctr"/>
            <a:r>
              <a:rPr lang="ru-RU" sz="1500" b="1" dirty="0" smtClean="0">
                <a:latin typeface="Bookman Old Style" pitchFamily="18" charset="0"/>
              </a:rPr>
              <a:t>Тьютор проводит консультативную работу с детьми в течение всего процесса обучения, по содержанию  и по способам обучения. Выполняя функцию наставника, тьютор выступает в роли образца, демонстрируя успешные поведенческие модели.</a:t>
            </a:r>
            <a:endParaRPr lang="ru-RU" sz="1500" b="1" i="1" dirty="0">
              <a:latin typeface="Bookman Old Style" pitchFamily="18" charset="0"/>
            </a:endParaRPr>
          </a:p>
        </p:txBody>
      </p:sp>
      <p:sp>
        <p:nvSpPr>
          <p:cNvPr id="10" name="Прямоугольник 9"/>
          <p:cNvSpPr/>
          <p:nvPr/>
        </p:nvSpPr>
        <p:spPr>
          <a:xfrm>
            <a:off x="2699792" y="2996952"/>
            <a:ext cx="6264696" cy="1133324"/>
          </a:xfrm>
          <a:prstGeom prst="rect">
            <a:avLst/>
          </a:prstGeom>
        </p:spPr>
        <p:txBody>
          <a:bodyPr wrap="square">
            <a:spAutoFit/>
          </a:bodyPr>
          <a:lstStyle/>
          <a:p>
            <a:pPr algn="ctr">
              <a:lnSpc>
                <a:spcPct val="115000"/>
              </a:lnSpc>
              <a:spcAft>
                <a:spcPts val="0"/>
              </a:spcAft>
            </a:pPr>
            <a:r>
              <a:rPr lang="ru-RU" sz="1500" b="1" dirty="0" smtClean="0">
                <a:solidFill>
                  <a:schemeClr val="dk1"/>
                </a:solidFill>
                <a:latin typeface="Bookman Old Style" pitchFamily="18" charset="0"/>
              </a:rPr>
              <a:t>Осуществляет также консультирование педагогов по вопросам выбора индивидуально ориентированных методов и приемов работы с детьми с ОВЗ, исходя из ограничений в здоровье и развитии детей. </a:t>
            </a:r>
            <a:endParaRPr lang="ru-RU" sz="1500" b="1" dirty="0">
              <a:latin typeface="Bookman Old Style" pitchFamily="18" charset="0"/>
              <a:ea typeface="Calibri"/>
              <a:cs typeface="Times New Roman"/>
            </a:endParaRPr>
          </a:p>
        </p:txBody>
      </p:sp>
      <p:sp>
        <p:nvSpPr>
          <p:cNvPr id="11" name="Прямоугольник 10"/>
          <p:cNvSpPr/>
          <p:nvPr/>
        </p:nvSpPr>
        <p:spPr>
          <a:xfrm>
            <a:off x="2699792" y="4005064"/>
            <a:ext cx="6264696" cy="784830"/>
          </a:xfrm>
          <a:prstGeom prst="rect">
            <a:avLst/>
          </a:prstGeom>
        </p:spPr>
        <p:txBody>
          <a:bodyPr wrap="square">
            <a:spAutoFit/>
          </a:bodyPr>
          <a:lstStyle/>
          <a:p>
            <a:pPr algn="ctr"/>
            <a:r>
              <a:rPr lang="ru-RU" sz="1500" b="1" dirty="0" smtClean="0">
                <a:latin typeface="Bookman Old Style" pitchFamily="18" charset="0"/>
              </a:rPr>
              <a:t>Проводит консультирование семьи по вопросам определения стратегии обучения и воспитания, устранения учебных затруднений. </a:t>
            </a:r>
            <a:endParaRPr lang="ru-RU" sz="1500" b="1" dirty="0">
              <a:latin typeface="Bookman Old Style" pitchFamily="18" charset="0"/>
            </a:endParaRPr>
          </a:p>
        </p:txBody>
      </p:sp>
      <p:sp>
        <p:nvSpPr>
          <p:cNvPr id="12" name="Прямоугольник 11"/>
          <p:cNvSpPr/>
          <p:nvPr/>
        </p:nvSpPr>
        <p:spPr>
          <a:xfrm>
            <a:off x="2843808" y="4869160"/>
            <a:ext cx="6120680" cy="1708160"/>
          </a:xfrm>
          <a:prstGeom prst="rect">
            <a:avLst/>
          </a:prstGeom>
        </p:spPr>
        <p:txBody>
          <a:bodyPr wrap="square">
            <a:spAutoFit/>
          </a:bodyPr>
          <a:lstStyle/>
          <a:p>
            <a:pPr algn="ctr"/>
            <a:r>
              <a:rPr lang="ru-RU" sz="1500" b="1" dirty="0" smtClean="0">
                <a:latin typeface="Bookman Old Style" pitchFamily="18" charset="0"/>
              </a:rPr>
              <a:t>Тьютор принимает участие в работе педагогических, методических советов, в подготовке и проведении родительских собраний, оздоровительных, воспитательных и других мероприятиях с целью ознакомления педагогов с индивидуально-типологическими, возрастными и специфическими особенностями детей с ОВЗ. </a:t>
            </a:r>
            <a:endParaRPr lang="ru-RU" sz="1500" b="1"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sp>
        <p:nvSpPr>
          <p:cNvPr id="3" name="AutoShape 8"/>
          <p:cNvSpPr>
            <a:spLocks noChangeArrowheads="1"/>
          </p:cNvSpPr>
          <p:nvPr/>
        </p:nvSpPr>
        <p:spPr bwMode="auto">
          <a:xfrm>
            <a:off x="179512" y="188640"/>
            <a:ext cx="7200800" cy="936104"/>
          </a:xfrm>
          <a:prstGeom prst="foldedCorner">
            <a:avLst>
              <a:gd name="adj" fmla="val 23069"/>
            </a:avLst>
          </a:prstGeom>
          <a:ln>
            <a:headEnd/>
            <a:tailEnd/>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ru-RU" sz="800" b="1" dirty="0" smtClean="0">
              <a:ln w="19050">
                <a:solidFill>
                  <a:schemeClr val="tx1"/>
                </a:solidFill>
              </a:ln>
              <a:solidFill>
                <a:srgbClr val="00B0F0"/>
              </a:solidFill>
              <a:latin typeface="Bookman Old Style" pitchFamily="18" charset="0"/>
            </a:endParaRPr>
          </a:p>
          <a:p>
            <a:pPr algn="ctr">
              <a:defRPr/>
            </a:pPr>
            <a:r>
              <a:rPr lang="ru-RU" sz="2800" b="1" dirty="0" smtClean="0">
                <a:ln w="19050">
                  <a:solidFill>
                    <a:schemeClr val="tx1"/>
                  </a:solidFill>
                </a:ln>
                <a:solidFill>
                  <a:srgbClr val="00B0F0"/>
                </a:solidFill>
                <a:latin typeface="Bookman Old Style" pitchFamily="18" charset="0"/>
              </a:rPr>
              <a:t>НАПРАВЛЕНИЯ</a:t>
            </a:r>
          </a:p>
          <a:p>
            <a:pPr algn="ctr">
              <a:defRPr/>
            </a:pPr>
            <a:r>
              <a:rPr lang="ru-RU" sz="2800" b="1" dirty="0" smtClean="0">
                <a:ln w="19050">
                  <a:solidFill>
                    <a:schemeClr val="tx1"/>
                  </a:solidFill>
                </a:ln>
                <a:solidFill>
                  <a:srgbClr val="00B0F0"/>
                </a:solidFill>
                <a:latin typeface="Bookman Old Style" pitchFamily="18" charset="0"/>
              </a:rPr>
              <a:t>тьюторского  сопровождения</a:t>
            </a:r>
            <a:endParaRPr lang="ru-RU" sz="2800" b="1" dirty="0">
              <a:ln w="19050">
                <a:solidFill>
                  <a:schemeClr val="tx1"/>
                </a:solidFill>
              </a:ln>
              <a:solidFill>
                <a:srgbClr val="00B0F0"/>
              </a:solidFill>
              <a:latin typeface="Bookman Old Style" pitchFamily="18" charset="0"/>
            </a:endParaRPr>
          </a:p>
        </p:txBody>
      </p:sp>
      <p:pic>
        <p:nvPicPr>
          <p:cNvPr id="5" name="Picture 17" descr="MC900432586[1]"/>
          <p:cNvPicPr>
            <a:picLocks noChangeAspect="1" noChangeArrowheads="1"/>
          </p:cNvPicPr>
          <p:nvPr/>
        </p:nvPicPr>
        <p:blipFill>
          <a:blip r:embed="rId3" cstate="print"/>
          <a:srcRect/>
          <a:stretch>
            <a:fillRect/>
          </a:stretch>
        </p:blipFill>
        <p:spPr bwMode="auto">
          <a:xfrm>
            <a:off x="6804248" y="0"/>
            <a:ext cx="762000" cy="762000"/>
          </a:xfrm>
          <a:prstGeom prst="rect">
            <a:avLst/>
          </a:prstGeom>
          <a:noFill/>
        </p:spPr>
      </p:pic>
      <p:pic>
        <p:nvPicPr>
          <p:cNvPr id="6" name="Picture 17" descr="MC900432586[1]"/>
          <p:cNvPicPr>
            <a:picLocks noChangeAspect="1" noChangeArrowheads="1"/>
          </p:cNvPicPr>
          <p:nvPr/>
        </p:nvPicPr>
        <p:blipFill>
          <a:blip r:embed="rId3" cstate="print"/>
          <a:srcRect/>
          <a:stretch>
            <a:fillRect/>
          </a:stretch>
        </p:blipFill>
        <p:spPr bwMode="auto">
          <a:xfrm>
            <a:off x="179512" y="0"/>
            <a:ext cx="762000" cy="762000"/>
          </a:xfrm>
          <a:prstGeom prst="rect">
            <a:avLst/>
          </a:prstGeom>
          <a:noFill/>
        </p:spPr>
      </p:pic>
      <p:graphicFrame>
        <p:nvGraphicFramePr>
          <p:cNvPr id="8" name="Таблица 7"/>
          <p:cNvGraphicFramePr>
            <a:graphicFrameLocks noGrp="1"/>
          </p:cNvGraphicFramePr>
          <p:nvPr/>
        </p:nvGraphicFramePr>
        <p:xfrm>
          <a:off x="179512" y="1484785"/>
          <a:ext cx="8784976" cy="4320479"/>
        </p:xfrm>
        <a:graphic>
          <a:graphicData uri="http://schemas.openxmlformats.org/drawingml/2006/table">
            <a:tbl>
              <a:tblPr>
                <a:tableStyleId>{08FB837D-C827-4EFA-A057-4D05807E0F7C}</a:tableStyleId>
              </a:tblPr>
              <a:tblGrid>
                <a:gridCol w="2664296"/>
                <a:gridCol w="6120680"/>
              </a:tblGrid>
              <a:tr h="397697">
                <a:tc>
                  <a:txBody>
                    <a:bodyPr/>
                    <a:lstStyle/>
                    <a:p>
                      <a:pPr algn="ctr">
                        <a:lnSpc>
                          <a:spcPct val="115000"/>
                        </a:lnSpc>
                        <a:spcAft>
                          <a:spcPts val="0"/>
                        </a:spcAft>
                      </a:pPr>
                      <a:r>
                        <a:rPr lang="ru-RU" sz="2000" b="1" dirty="0" smtClean="0">
                          <a:latin typeface="Bookman Old Style" pitchFamily="18" charset="0"/>
                          <a:ea typeface="Calibri"/>
                          <a:cs typeface="Times New Roman"/>
                        </a:rPr>
                        <a:t>Направление</a:t>
                      </a:r>
                      <a:endParaRPr lang="ru-RU" sz="200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00B0F0"/>
                    </a:solidFill>
                  </a:tcPr>
                </a:tc>
                <a:tc>
                  <a:txBody>
                    <a:bodyPr/>
                    <a:lstStyle/>
                    <a:p>
                      <a:pPr algn="ctr">
                        <a:lnSpc>
                          <a:spcPct val="115000"/>
                        </a:lnSpc>
                        <a:spcAft>
                          <a:spcPts val="0"/>
                        </a:spcAft>
                      </a:pPr>
                      <a:r>
                        <a:rPr lang="ru-RU" sz="2000" b="1" dirty="0" smtClean="0">
                          <a:latin typeface="Bookman Old Style" pitchFamily="18" charset="0"/>
                          <a:ea typeface="Calibri"/>
                          <a:cs typeface="Times New Roman"/>
                        </a:rPr>
                        <a:t>Включает:</a:t>
                      </a:r>
                      <a:endParaRPr lang="ru-RU" sz="200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00B0F0"/>
                    </a:solidFill>
                  </a:tcPr>
                </a:tc>
              </a:tr>
              <a:tr h="1618526">
                <a:tc>
                  <a:txBody>
                    <a:bodyPr/>
                    <a:lstStyle/>
                    <a:p>
                      <a:pPr algn="ctr">
                        <a:lnSpc>
                          <a:spcPct val="115000"/>
                        </a:lnSpc>
                        <a:spcAft>
                          <a:spcPts val="0"/>
                        </a:spcAft>
                      </a:pPr>
                      <a:r>
                        <a:rPr lang="ru-RU" sz="1800" b="1" i="1" kern="1200" baseline="0" dirty="0" smtClean="0">
                          <a:solidFill>
                            <a:schemeClr val="dk1"/>
                          </a:solidFill>
                          <a:latin typeface="Bookman Old Style" pitchFamily="18" charset="0"/>
                          <a:ea typeface="+mn-ea"/>
                          <a:cs typeface="+mn-cs"/>
                        </a:rPr>
                        <a:t>Реализация индивидуальной образовательной программы </a:t>
                      </a:r>
                      <a:endParaRPr lang="ru-RU" sz="2000" b="1" i="1" dirty="0" smtClean="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c>
                  <a:txBody>
                    <a:bodyPr/>
                    <a:lstStyle/>
                    <a:p>
                      <a:pPr algn="ctr">
                        <a:lnSpc>
                          <a:spcPct val="115000"/>
                        </a:lnSpc>
                        <a:spcAft>
                          <a:spcPts val="0"/>
                        </a:spcAft>
                      </a:pPr>
                      <a:endParaRPr lang="ru-RU" sz="2000" b="1" i="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r>
              <a:tr h="2304256">
                <a:tc>
                  <a:txBody>
                    <a:bodyPr/>
                    <a:lstStyle/>
                    <a:p>
                      <a:pPr algn="ctr">
                        <a:lnSpc>
                          <a:spcPct val="115000"/>
                        </a:lnSpc>
                        <a:spcAft>
                          <a:spcPts val="0"/>
                        </a:spcAft>
                      </a:pPr>
                      <a:r>
                        <a:rPr lang="ru-RU" sz="1800" b="1" i="1" kern="1200" baseline="0" dirty="0" smtClean="0">
                          <a:solidFill>
                            <a:schemeClr val="dk1"/>
                          </a:solidFill>
                          <a:latin typeface="Bookman Old Style" pitchFamily="18" charset="0"/>
                          <a:ea typeface="+mn-ea"/>
                          <a:cs typeface="+mn-cs"/>
                        </a:rPr>
                        <a:t>Реализация коррекционно-развивающих задач</a:t>
                      </a:r>
                      <a:endParaRPr lang="ru-RU" sz="2000" b="1" i="1" dirty="0" smtClean="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c>
                  <a:txBody>
                    <a:bodyPr/>
                    <a:lstStyle/>
                    <a:p>
                      <a:pPr algn="ctr">
                        <a:lnSpc>
                          <a:spcPct val="115000"/>
                        </a:lnSpc>
                        <a:spcAft>
                          <a:spcPts val="0"/>
                        </a:spcAft>
                      </a:pPr>
                      <a:endParaRPr lang="ru-RU" sz="1500" b="1" i="0" dirty="0">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FF00"/>
                    </a:solidFill>
                  </a:tcPr>
                </a:tc>
              </a:tr>
            </a:tbl>
          </a:graphicData>
        </a:graphic>
      </p:graphicFrame>
      <p:sp>
        <p:nvSpPr>
          <p:cNvPr id="9" name="Прямоугольник 8"/>
          <p:cNvSpPr/>
          <p:nvPr/>
        </p:nvSpPr>
        <p:spPr>
          <a:xfrm>
            <a:off x="2771800" y="1844824"/>
            <a:ext cx="6192688" cy="1569660"/>
          </a:xfrm>
          <a:prstGeom prst="rect">
            <a:avLst/>
          </a:prstGeom>
        </p:spPr>
        <p:txBody>
          <a:bodyPr wrap="square">
            <a:spAutoFit/>
          </a:bodyPr>
          <a:lstStyle/>
          <a:p>
            <a:pPr algn="ctr"/>
            <a:r>
              <a:rPr lang="ru-RU" sz="1600" b="1" dirty="0" smtClean="0">
                <a:latin typeface="Bookman Old Style" pitchFamily="18" charset="0"/>
              </a:rPr>
              <a:t>В реализацию индивидуальной образовательной программы ребенка с ОВЗ входит координация различных программ обучения «особого» ребенка, таких как: коррекционные занятия, анализ хода реализации индивидуальной образовательной программы.</a:t>
            </a:r>
            <a:endParaRPr lang="ru-RU" sz="1500" b="1" i="1" dirty="0">
              <a:latin typeface="Bookman Old Style" pitchFamily="18" charset="0"/>
            </a:endParaRPr>
          </a:p>
        </p:txBody>
      </p:sp>
      <p:sp>
        <p:nvSpPr>
          <p:cNvPr id="13" name="Прямоугольник 12"/>
          <p:cNvSpPr/>
          <p:nvPr/>
        </p:nvSpPr>
        <p:spPr>
          <a:xfrm>
            <a:off x="2915816" y="3501008"/>
            <a:ext cx="5976664" cy="2369880"/>
          </a:xfrm>
          <a:prstGeom prst="rect">
            <a:avLst/>
          </a:prstGeom>
        </p:spPr>
        <p:txBody>
          <a:bodyPr wrap="square">
            <a:spAutoFit/>
          </a:bodyPr>
          <a:lstStyle/>
          <a:p>
            <a:pPr algn="ctr"/>
            <a:r>
              <a:rPr lang="ru-RU" sz="1600" b="1" dirty="0" smtClean="0">
                <a:latin typeface="Bookman Old Style" pitchFamily="18" charset="0"/>
              </a:rPr>
              <a:t>Реализация коррекционно-развивающих задач предполагает выбор оптимальных для развития ребенка с ограниченными возможностями здоровья коррекционных программ, методик, методов и приемов обучения в соответствии с его особыми образовательными потребностями, а также организацию и проведение индивидуальных и групповых коррекционно-развивающих занятий. </a:t>
            </a:r>
            <a:endParaRPr lang="ru-RU" sz="1600" b="1" dirty="0">
              <a:latin typeface="Bookman Old Style" pitchFamily="18" charset="0"/>
            </a:endParaRPr>
          </a:p>
        </p:txBody>
      </p:sp>
      <p:pic>
        <p:nvPicPr>
          <p:cNvPr id="14" name="Picture 2"/>
          <p:cNvPicPr>
            <a:picLocks noChangeAspect="1" noChangeArrowheads="1"/>
          </p:cNvPicPr>
          <p:nvPr/>
        </p:nvPicPr>
        <p:blipFill>
          <a:blip r:embed="rId4" cstate="print"/>
          <a:srcRect/>
          <a:stretch>
            <a:fillRect/>
          </a:stretch>
        </p:blipFill>
        <p:spPr bwMode="auto">
          <a:xfrm>
            <a:off x="2411760" y="5733256"/>
            <a:ext cx="4205635" cy="11247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5" name="Рисунок 4"/>
          <p:cNvPicPr/>
          <p:nvPr/>
        </p:nvPicPr>
        <p:blipFill>
          <a:blip r:embed="rId3" cstate="print"/>
          <a:srcRect l="1773" t="14606"/>
          <a:stretch>
            <a:fillRect/>
          </a:stretch>
        </p:blipFill>
        <p:spPr bwMode="auto">
          <a:xfrm>
            <a:off x="4751512" y="0"/>
            <a:ext cx="4392488" cy="2808312"/>
          </a:xfrm>
          <a:prstGeom prst="rect">
            <a:avLst/>
          </a:prstGeom>
          <a:ln>
            <a:noFill/>
          </a:ln>
          <a:effectLst>
            <a:softEdge rad="112500"/>
          </a:effectLst>
        </p:spPr>
      </p:pic>
      <p:pic>
        <p:nvPicPr>
          <p:cNvPr id="7" name="Рисунок 6"/>
          <p:cNvPicPr/>
          <p:nvPr/>
        </p:nvPicPr>
        <p:blipFill>
          <a:blip r:embed="rId4" cstate="print"/>
          <a:srcRect l="17956" t="3943" r="22942" b="5714"/>
          <a:stretch>
            <a:fillRect/>
          </a:stretch>
        </p:blipFill>
        <p:spPr bwMode="auto">
          <a:xfrm>
            <a:off x="251520" y="3501008"/>
            <a:ext cx="1728192" cy="1728192"/>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0" y="0"/>
            <a:ext cx="4788024" cy="523220"/>
          </a:xfrm>
          <a:prstGeom prst="rect">
            <a:avLst/>
          </a:prstGeom>
        </p:spPr>
        <p:txBody>
          <a:bodyPr wrap="square">
            <a:spAutoFit/>
          </a:bodyPr>
          <a:lstStyle/>
          <a:p>
            <a:pPr algn="ctr">
              <a:defRPr/>
            </a:pPr>
            <a:r>
              <a:rPr lang="ru-RU" sz="2800" b="1" dirty="0" smtClean="0">
                <a:ln w="19050">
                  <a:solidFill>
                    <a:schemeClr val="tx1"/>
                  </a:solidFill>
                </a:ln>
                <a:solidFill>
                  <a:srgbClr val="FF0000"/>
                </a:solidFill>
                <a:latin typeface="Bookman Old Style" pitchFamily="18" charset="0"/>
              </a:rPr>
              <a:t>ДЕТИ  С  АУТИЗМОМ</a:t>
            </a:r>
            <a:endParaRPr lang="ru-RU" sz="2800" b="1" dirty="0">
              <a:ln w="19050">
                <a:solidFill>
                  <a:schemeClr val="tx1"/>
                </a:solidFill>
              </a:ln>
              <a:solidFill>
                <a:srgbClr val="FF0000"/>
              </a:solidFill>
              <a:latin typeface="Bookman Old Style" pitchFamily="18" charset="0"/>
            </a:endParaRPr>
          </a:p>
        </p:txBody>
      </p:sp>
      <p:sp>
        <p:nvSpPr>
          <p:cNvPr id="9" name="Прямоугольник 8"/>
          <p:cNvSpPr/>
          <p:nvPr/>
        </p:nvSpPr>
        <p:spPr>
          <a:xfrm>
            <a:off x="0" y="404664"/>
            <a:ext cx="4860032" cy="923330"/>
          </a:xfrm>
          <a:prstGeom prst="rect">
            <a:avLst/>
          </a:prstGeom>
        </p:spPr>
        <p:txBody>
          <a:bodyPr wrap="square">
            <a:spAutoFit/>
          </a:bodyPr>
          <a:lstStyle/>
          <a:p>
            <a:pPr algn="ctr"/>
            <a:r>
              <a:rPr lang="ru-RU" b="1" dirty="0" smtClean="0">
                <a:latin typeface="Bookman Old Style" pitchFamily="18" charset="0"/>
                <a:cs typeface="Vrinda" pitchFamily="34" charset="0"/>
              </a:rPr>
              <a:t>Тьюторское сопровождение детей с аутизмом  осуществляется в несколько этапов. </a:t>
            </a:r>
            <a:endParaRPr lang="ru-RU" b="1" dirty="0">
              <a:latin typeface="Bookman Old Style" pitchFamily="18" charset="0"/>
              <a:cs typeface="Vrinda" pitchFamily="34" charset="0"/>
            </a:endParaRPr>
          </a:p>
        </p:txBody>
      </p:sp>
      <p:sp>
        <p:nvSpPr>
          <p:cNvPr id="11" name="Прямоугольник с двумя скругленными противолежащими углами 10"/>
          <p:cNvSpPr/>
          <p:nvPr/>
        </p:nvSpPr>
        <p:spPr>
          <a:xfrm>
            <a:off x="179512" y="1340768"/>
            <a:ext cx="4536504" cy="2016224"/>
          </a:xfrm>
          <a:prstGeom prst="round2DiagRect">
            <a:avLst/>
          </a:prstGeom>
          <a:solidFill>
            <a:schemeClr val="accent2">
              <a:lumMod val="60000"/>
              <a:lumOff val="40000"/>
            </a:schemeClr>
          </a:solidFill>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12" name="Прямоугольник 11"/>
          <p:cNvSpPr/>
          <p:nvPr/>
        </p:nvSpPr>
        <p:spPr>
          <a:xfrm>
            <a:off x="179512" y="1340768"/>
            <a:ext cx="4572000" cy="2062103"/>
          </a:xfrm>
          <a:prstGeom prst="rect">
            <a:avLst/>
          </a:prstGeom>
        </p:spPr>
        <p:txBody>
          <a:bodyPr>
            <a:spAutoFit/>
          </a:bodyPr>
          <a:lstStyle/>
          <a:p>
            <a:pPr algn="ctr"/>
            <a:r>
              <a:rPr lang="ru-RU" sz="1600" b="1" i="1" dirty="0" smtClean="0">
                <a:latin typeface="Bookman Old Style" pitchFamily="18" charset="0"/>
              </a:rPr>
              <a:t>Необходимо оценить, какими навыками обладает ребёнок, как он проявляет себя в индивидуальных занятиях и в групповых, научить следовать социальным правилам, соблюдать распорядок дня и воспринимать сенсорные раздражители. </a:t>
            </a:r>
            <a:endParaRPr lang="ru-RU" sz="1600" b="1" i="1" dirty="0">
              <a:latin typeface="Bookman Old Style" pitchFamily="18" charset="0"/>
            </a:endParaRPr>
          </a:p>
        </p:txBody>
      </p:sp>
      <p:pic>
        <p:nvPicPr>
          <p:cNvPr id="3" name="Рисунок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22037" y="2204864"/>
            <a:ext cx="4521963" cy="1368151"/>
          </a:xfrm>
          <a:prstGeom prst="rect">
            <a:avLst/>
          </a:prstGeom>
          <a:noFill/>
          <a:ln w="9525">
            <a:noFill/>
            <a:miter lim="800000"/>
            <a:headEnd/>
            <a:tailEnd/>
          </a:ln>
        </p:spPr>
      </p:pic>
      <p:sp>
        <p:nvSpPr>
          <p:cNvPr id="13" name="Прямоугольник с двумя скругленными противолежащими углами 12"/>
          <p:cNvSpPr/>
          <p:nvPr/>
        </p:nvSpPr>
        <p:spPr>
          <a:xfrm>
            <a:off x="2267744" y="3573016"/>
            <a:ext cx="6624736" cy="864096"/>
          </a:xfrm>
          <a:prstGeom prst="round2DiagRect">
            <a:avLst/>
          </a:prstGeom>
          <a:solidFill>
            <a:schemeClr val="accent2">
              <a:lumMod val="60000"/>
              <a:lumOff val="40000"/>
            </a:schemeClr>
          </a:solidFill>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10" name="Прямоугольник 9"/>
          <p:cNvSpPr/>
          <p:nvPr/>
        </p:nvSpPr>
        <p:spPr>
          <a:xfrm>
            <a:off x="2267744" y="3573016"/>
            <a:ext cx="6624736" cy="830997"/>
          </a:xfrm>
          <a:prstGeom prst="rect">
            <a:avLst/>
          </a:prstGeom>
        </p:spPr>
        <p:txBody>
          <a:bodyPr wrap="square">
            <a:spAutoFit/>
          </a:bodyPr>
          <a:lstStyle/>
          <a:p>
            <a:pPr algn="ctr"/>
            <a:r>
              <a:rPr lang="ru-RU" sz="1600" b="1" i="1" dirty="0" smtClean="0">
                <a:latin typeface="Bookman Old Style" pitchFamily="18" charset="0"/>
              </a:rPr>
              <a:t>Оценить, насколько он может взаимодействовать с другими людьми, как реагирует на просьбы и обращается ли за помощью сам. </a:t>
            </a:r>
            <a:endParaRPr lang="ru-RU" sz="1600" b="1" i="1" dirty="0">
              <a:latin typeface="Bookman Old Style" pitchFamily="18" charset="0"/>
            </a:endParaRPr>
          </a:p>
        </p:txBody>
      </p:sp>
      <p:sp>
        <p:nvSpPr>
          <p:cNvPr id="14" name="Прямоугольник 13"/>
          <p:cNvSpPr/>
          <p:nvPr/>
        </p:nvSpPr>
        <p:spPr>
          <a:xfrm>
            <a:off x="1979712" y="4437112"/>
            <a:ext cx="6912768" cy="877163"/>
          </a:xfrm>
          <a:prstGeom prst="rect">
            <a:avLst/>
          </a:prstGeom>
        </p:spPr>
        <p:txBody>
          <a:bodyPr wrap="square">
            <a:spAutoFit/>
          </a:bodyPr>
          <a:lstStyle/>
          <a:p>
            <a:pPr algn="ctr"/>
            <a:r>
              <a:rPr lang="ru-RU" sz="1700" b="1" dirty="0" smtClean="0">
                <a:solidFill>
                  <a:srgbClr val="C00000"/>
                </a:solidFill>
                <a:latin typeface="Bookman Old Style" pitchFamily="18" charset="0"/>
              </a:rPr>
              <a:t>Дети с таким диагнозом сложнее воспринимают окружающую среду, им труднее усваивать обучающий материал, но это не повод лишать их образования. </a:t>
            </a:r>
            <a:endParaRPr lang="ru-RU" sz="1700" b="1" dirty="0">
              <a:solidFill>
                <a:srgbClr val="C00000"/>
              </a:solidFill>
              <a:latin typeface="Bookman Old Style" pitchFamily="18" charset="0"/>
            </a:endParaRPr>
          </a:p>
        </p:txBody>
      </p:sp>
      <p:sp>
        <p:nvSpPr>
          <p:cNvPr id="16" name="Прямоугольник с двумя скругленными противолежащими углами 15"/>
          <p:cNvSpPr/>
          <p:nvPr/>
        </p:nvSpPr>
        <p:spPr>
          <a:xfrm>
            <a:off x="179512" y="5301208"/>
            <a:ext cx="8784976" cy="1368152"/>
          </a:xfrm>
          <a:prstGeom prst="round2DiagRect">
            <a:avLst/>
          </a:prstGeom>
          <a:solidFill>
            <a:schemeClr val="accent2">
              <a:lumMod val="60000"/>
              <a:lumOff val="40000"/>
            </a:schemeClr>
          </a:solidFill>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17" name="Прямоугольник 16"/>
          <p:cNvSpPr/>
          <p:nvPr/>
        </p:nvSpPr>
        <p:spPr>
          <a:xfrm>
            <a:off x="179512" y="5301208"/>
            <a:ext cx="8730208" cy="1477328"/>
          </a:xfrm>
          <a:prstGeom prst="rect">
            <a:avLst/>
          </a:prstGeom>
        </p:spPr>
        <p:txBody>
          <a:bodyPr wrap="square">
            <a:spAutoFit/>
          </a:bodyPr>
          <a:lstStyle/>
          <a:p>
            <a:pPr algn="ctr"/>
            <a:r>
              <a:rPr lang="ru-RU" sz="1500" b="1" i="1" dirty="0" smtClean="0">
                <a:latin typeface="Bookman Old Style" pitchFamily="18" charset="0"/>
              </a:rPr>
              <a:t>В таких случаях тьюторское сопровождение расширяет свои границы. Наставнику требуется составить не только подробный план обучения, но и подробный план диагностики личности ребёнка, а также следить за изменениями поведения подопечного на протяжении всего процесса обучения и взаимодействия. Без всех этих составляющих результата просто невозможно будет достичь. </a:t>
            </a:r>
            <a:endParaRPr lang="ru-RU" sz="1500" b="1" i="1"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sp>
        <p:nvSpPr>
          <p:cNvPr id="3" name="Прямоугольник 2"/>
          <p:cNvSpPr/>
          <p:nvPr/>
        </p:nvSpPr>
        <p:spPr>
          <a:xfrm>
            <a:off x="323528" y="0"/>
            <a:ext cx="7164288" cy="523220"/>
          </a:xfrm>
          <a:prstGeom prst="rect">
            <a:avLst/>
          </a:prstGeom>
        </p:spPr>
        <p:txBody>
          <a:bodyPr wrap="square">
            <a:spAutoFit/>
          </a:bodyPr>
          <a:lstStyle/>
          <a:p>
            <a:pPr algn="ctr">
              <a:defRPr/>
            </a:pPr>
            <a:r>
              <a:rPr lang="ru-RU" sz="2800" b="1" dirty="0" smtClean="0">
                <a:ln w="19050">
                  <a:solidFill>
                    <a:schemeClr val="tx1"/>
                  </a:solidFill>
                </a:ln>
                <a:solidFill>
                  <a:srgbClr val="FF0000"/>
                </a:solidFill>
                <a:latin typeface="Bookman Old Style" pitchFamily="18" charset="0"/>
              </a:rPr>
              <a:t>ДЕТИ  С  ОГРАНИЧЕНИЕМ  СЛУХА</a:t>
            </a:r>
            <a:endParaRPr lang="ru-RU" sz="2800" b="1" dirty="0">
              <a:ln w="19050">
                <a:solidFill>
                  <a:schemeClr val="tx1"/>
                </a:solidFill>
              </a:ln>
              <a:solidFill>
                <a:srgbClr val="FF0000"/>
              </a:solidFill>
              <a:latin typeface="Bookman Old Style" pitchFamily="18" charset="0"/>
            </a:endParaRPr>
          </a:p>
        </p:txBody>
      </p:sp>
      <p:pic>
        <p:nvPicPr>
          <p:cNvPr id="5" name="Рисунок 4"/>
          <p:cNvPicPr/>
          <p:nvPr/>
        </p:nvPicPr>
        <p:blipFill>
          <a:blip r:embed="rId3" cstate="print"/>
          <a:srcRect l="6300" r="21251"/>
          <a:stretch>
            <a:fillRect/>
          </a:stretch>
        </p:blipFill>
        <p:spPr bwMode="auto">
          <a:xfrm>
            <a:off x="6300192" y="4221088"/>
            <a:ext cx="2843808" cy="2636912"/>
          </a:xfrm>
          <a:prstGeom prst="rect">
            <a:avLst/>
          </a:prstGeom>
          <a:ln>
            <a:noFill/>
          </a:ln>
          <a:effectLst>
            <a:softEdge rad="112500"/>
          </a:effectLst>
        </p:spPr>
      </p:pic>
      <p:sp>
        <p:nvSpPr>
          <p:cNvPr id="6" name="Прямоугольник с двумя скругленными противолежащими углами 5"/>
          <p:cNvSpPr/>
          <p:nvPr/>
        </p:nvSpPr>
        <p:spPr>
          <a:xfrm>
            <a:off x="3419872" y="2060848"/>
            <a:ext cx="5472608" cy="1800200"/>
          </a:xfrm>
          <a:prstGeom prst="round2DiagRect">
            <a:avLst/>
          </a:prstGeom>
          <a:solidFill>
            <a:schemeClr val="tx2">
              <a:lumMod val="40000"/>
              <a:lumOff val="60000"/>
            </a:schemeClr>
          </a:solidFill>
          <a:ln>
            <a:solidFill>
              <a:schemeClr val="accent1"/>
            </a:solidFill>
          </a:ln>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7" name="Прямоугольник 6"/>
          <p:cNvSpPr/>
          <p:nvPr/>
        </p:nvSpPr>
        <p:spPr>
          <a:xfrm>
            <a:off x="0" y="476672"/>
            <a:ext cx="7524328" cy="1477328"/>
          </a:xfrm>
          <a:prstGeom prst="rect">
            <a:avLst/>
          </a:prstGeom>
        </p:spPr>
        <p:txBody>
          <a:bodyPr wrap="square">
            <a:spAutoFit/>
          </a:bodyPr>
          <a:lstStyle/>
          <a:p>
            <a:pPr algn="ctr"/>
            <a:r>
              <a:rPr lang="ru-RU" b="1" dirty="0" smtClean="0">
                <a:latin typeface="Bookman Old Style" pitchFamily="18" charset="0"/>
              </a:rPr>
              <a:t>Обучение  и общение в детском саду и в школе является важным этапом в жизни каждого человека. Отсюда начинается развитие и составление будущей модели жизни, поэтому посещать образовательные учреждения так важно. </a:t>
            </a:r>
            <a:endParaRPr lang="ru-RU" b="1" dirty="0">
              <a:latin typeface="Bookman Old Style" pitchFamily="18" charset="0"/>
            </a:endParaRPr>
          </a:p>
        </p:txBody>
      </p:sp>
      <p:pic>
        <p:nvPicPr>
          <p:cNvPr id="8" name="Рисунок 7"/>
          <p:cNvPicPr/>
          <p:nvPr/>
        </p:nvPicPr>
        <p:blipFill>
          <a:blip r:embed="rId4" cstate="print"/>
          <a:srcRect l="8571" r="18000" b="19313"/>
          <a:stretch>
            <a:fillRect/>
          </a:stretch>
        </p:blipFill>
        <p:spPr bwMode="auto">
          <a:xfrm>
            <a:off x="251520" y="1844824"/>
            <a:ext cx="2952328" cy="2160240"/>
          </a:xfrm>
          <a:prstGeom prst="rect">
            <a:avLst/>
          </a:prstGeom>
          <a:ln>
            <a:noFill/>
          </a:ln>
          <a:effectLst>
            <a:softEdge rad="112500"/>
          </a:effectLst>
        </p:spPr>
      </p:pic>
      <p:sp>
        <p:nvSpPr>
          <p:cNvPr id="9" name="Прямоугольник с двумя скругленными противолежащими углами 8"/>
          <p:cNvSpPr/>
          <p:nvPr/>
        </p:nvSpPr>
        <p:spPr>
          <a:xfrm>
            <a:off x="251520" y="4005064"/>
            <a:ext cx="6048672" cy="2664296"/>
          </a:xfrm>
          <a:prstGeom prst="round2DiagRect">
            <a:avLst/>
          </a:prstGeom>
          <a:solidFill>
            <a:schemeClr val="tx2">
              <a:lumMod val="40000"/>
              <a:lumOff val="60000"/>
            </a:schemeClr>
          </a:solidFill>
          <a:ln>
            <a:solidFill>
              <a:schemeClr val="accent1"/>
            </a:solidFill>
          </a:ln>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10" name="Прямоугольник 9"/>
          <p:cNvSpPr/>
          <p:nvPr/>
        </p:nvSpPr>
        <p:spPr>
          <a:xfrm>
            <a:off x="3347864" y="2060848"/>
            <a:ext cx="5472608" cy="1846659"/>
          </a:xfrm>
          <a:prstGeom prst="rect">
            <a:avLst/>
          </a:prstGeom>
        </p:spPr>
        <p:txBody>
          <a:bodyPr wrap="square">
            <a:spAutoFit/>
          </a:bodyPr>
          <a:lstStyle/>
          <a:p>
            <a:pPr algn="ctr"/>
            <a:r>
              <a:rPr lang="ru-RU" b="1" i="1" dirty="0" smtClean="0">
                <a:solidFill>
                  <a:srgbClr val="C00000"/>
                </a:solidFill>
                <a:latin typeface="Bookman Old Style" pitchFamily="18" charset="0"/>
              </a:rPr>
              <a:t>Тьюторское сопровождение </a:t>
            </a:r>
            <a:r>
              <a:rPr lang="ru-RU" sz="1600" b="1" i="1" dirty="0" smtClean="0">
                <a:latin typeface="Bookman Old Style" pitchFamily="18" charset="0"/>
              </a:rPr>
              <a:t>детей с нарушением слуха начинается со знакомства наставника со своим подопечным. Тьютору просто необходимо провести беседу с родителями ребёнка, выяснить его сильные и слабые стороны, изучить его специфическую сторону болезни. </a:t>
            </a:r>
            <a:endParaRPr lang="ru-RU" sz="1600" b="1" i="1" dirty="0">
              <a:latin typeface="Bookman Old Style" pitchFamily="18" charset="0"/>
            </a:endParaRPr>
          </a:p>
        </p:txBody>
      </p:sp>
      <p:sp>
        <p:nvSpPr>
          <p:cNvPr id="11" name="Прямоугольник 10"/>
          <p:cNvSpPr/>
          <p:nvPr/>
        </p:nvSpPr>
        <p:spPr>
          <a:xfrm>
            <a:off x="251520" y="3933056"/>
            <a:ext cx="6030416" cy="2800767"/>
          </a:xfrm>
          <a:prstGeom prst="rect">
            <a:avLst/>
          </a:prstGeom>
        </p:spPr>
        <p:txBody>
          <a:bodyPr wrap="square">
            <a:spAutoFit/>
          </a:bodyPr>
          <a:lstStyle/>
          <a:p>
            <a:pPr algn="ctr"/>
            <a:r>
              <a:rPr lang="ru-RU" sz="1600" b="1" i="1" dirty="0" smtClean="0">
                <a:latin typeface="Bookman Old Style" pitchFamily="18" charset="0"/>
              </a:rPr>
              <a:t>Только после этого нужно переходить к составлению плана по сопровождению ребёнка. Сам процесс взаимодействия должен строиться на модели того, что тьютор не является главным, он лишь помогает ребёнку выбрать цель и достигать результатов. Одновременно с этим специалист помогает выстраивать общение с одноклассниками и учителями. Такой ребёнок, как правило, не очень контактен, и ему трудно находиться в социальной среде, но тьютор должен помочь преодолеть данные барьеры. </a:t>
            </a:r>
            <a:endParaRPr lang="ru-RU" sz="1600" b="1" i="1" dirty="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3" name="Рисунок 2"/>
          <p:cNvPicPr/>
          <p:nvPr/>
        </p:nvPicPr>
        <p:blipFill>
          <a:blip r:embed="rId3" cstate="print">
            <a:lum bright="-10000" contrast="20000"/>
          </a:blip>
          <a:srcRect/>
          <a:stretch>
            <a:fillRect/>
          </a:stretch>
        </p:blipFill>
        <p:spPr bwMode="auto">
          <a:xfrm>
            <a:off x="6300192" y="0"/>
            <a:ext cx="2843808" cy="1916832"/>
          </a:xfrm>
          <a:prstGeom prst="rect">
            <a:avLst/>
          </a:prstGeom>
          <a:ln>
            <a:noFill/>
          </a:ln>
          <a:effectLst>
            <a:softEdge rad="112500"/>
          </a:effectLst>
        </p:spPr>
      </p:pic>
      <p:sp>
        <p:nvSpPr>
          <p:cNvPr id="5" name="Прямоугольник 4"/>
          <p:cNvSpPr/>
          <p:nvPr/>
        </p:nvSpPr>
        <p:spPr>
          <a:xfrm>
            <a:off x="323528" y="0"/>
            <a:ext cx="5976664" cy="523220"/>
          </a:xfrm>
          <a:prstGeom prst="rect">
            <a:avLst/>
          </a:prstGeom>
        </p:spPr>
        <p:txBody>
          <a:bodyPr wrap="square">
            <a:spAutoFit/>
          </a:bodyPr>
          <a:lstStyle/>
          <a:p>
            <a:pPr algn="ctr">
              <a:defRPr/>
            </a:pPr>
            <a:r>
              <a:rPr lang="ru-RU" sz="2800" b="1" dirty="0" smtClean="0">
                <a:ln w="19050">
                  <a:solidFill>
                    <a:schemeClr val="tx1"/>
                  </a:solidFill>
                </a:ln>
                <a:solidFill>
                  <a:srgbClr val="FF0000"/>
                </a:solidFill>
                <a:latin typeface="Bookman Old Style" pitchFamily="18" charset="0"/>
              </a:rPr>
              <a:t>ДЕТИ  ГРУППЫ  РИСКА</a:t>
            </a:r>
            <a:endParaRPr lang="ru-RU" sz="2800" b="1" dirty="0">
              <a:ln w="19050">
                <a:solidFill>
                  <a:schemeClr val="tx1"/>
                </a:solidFill>
              </a:ln>
              <a:solidFill>
                <a:srgbClr val="FF0000"/>
              </a:solidFill>
              <a:latin typeface="Bookman Old Style" pitchFamily="18" charset="0"/>
            </a:endParaRPr>
          </a:p>
        </p:txBody>
      </p:sp>
      <p:sp>
        <p:nvSpPr>
          <p:cNvPr id="7" name="Прямоугольник с двумя скругленными противолежащими углами 6"/>
          <p:cNvSpPr/>
          <p:nvPr/>
        </p:nvSpPr>
        <p:spPr>
          <a:xfrm>
            <a:off x="179512" y="548680"/>
            <a:ext cx="5976664" cy="1296144"/>
          </a:xfrm>
          <a:prstGeom prst="round2DiagRect">
            <a:avLst/>
          </a:prstGeom>
          <a:solidFill>
            <a:schemeClr val="accent3"/>
          </a:solidFill>
          <a:ln>
            <a:solidFill>
              <a:schemeClr val="accent3">
                <a:lumMod val="50000"/>
              </a:schemeClr>
            </a:solidFill>
          </a:ln>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8" name="Прямоугольник с двумя скругленными противолежащими углами 7"/>
          <p:cNvSpPr/>
          <p:nvPr/>
        </p:nvSpPr>
        <p:spPr>
          <a:xfrm>
            <a:off x="3203848" y="1916832"/>
            <a:ext cx="5760640" cy="4680520"/>
          </a:xfrm>
          <a:prstGeom prst="round2DiagRect">
            <a:avLst/>
          </a:prstGeom>
          <a:solidFill>
            <a:schemeClr val="accent3"/>
          </a:solidFill>
          <a:ln>
            <a:solidFill>
              <a:schemeClr val="accent3">
                <a:lumMod val="50000"/>
              </a:schemeClr>
            </a:solidFill>
          </a:ln>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9" name="Прямоугольник 8"/>
          <p:cNvSpPr/>
          <p:nvPr/>
        </p:nvSpPr>
        <p:spPr>
          <a:xfrm>
            <a:off x="179512" y="548680"/>
            <a:ext cx="6318448" cy="1323439"/>
          </a:xfrm>
          <a:prstGeom prst="rect">
            <a:avLst/>
          </a:prstGeom>
        </p:spPr>
        <p:txBody>
          <a:bodyPr wrap="square">
            <a:spAutoFit/>
          </a:bodyPr>
          <a:lstStyle/>
          <a:p>
            <a:pPr algn="ctr"/>
            <a:r>
              <a:rPr lang="ru-RU" sz="1600" b="1" i="1" dirty="0" smtClean="0">
                <a:latin typeface="Bookman Old Style" pitchFamily="18" charset="0"/>
              </a:rPr>
              <a:t>Тьюторское сопровождение детей группы риска является очень трудной задачей. Педагоги относятся к таким детям с апатией, </a:t>
            </a:r>
          </a:p>
          <a:p>
            <a:pPr algn="ctr"/>
            <a:r>
              <a:rPr lang="ru-RU" sz="1600" b="1" i="1" dirty="0" smtClean="0">
                <a:latin typeface="Bookman Old Style" pitchFamily="18" charset="0"/>
              </a:rPr>
              <a:t>наказывают их, ругают, вызывая тем самым </a:t>
            </a:r>
          </a:p>
          <a:p>
            <a:pPr algn="ctr"/>
            <a:r>
              <a:rPr lang="ru-RU" sz="1600" b="1" i="1" dirty="0" smtClean="0">
                <a:latin typeface="Bookman Old Style" pitchFamily="18" charset="0"/>
              </a:rPr>
              <a:t>ещё большие отклонения у ребёнка. </a:t>
            </a:r>
            <a:endParaRPr lang="ru-RU" sz="1600" b="1" i="1" dirty="0">
              <a:latin typeface="Bookman Old Style" pitchFamily="18" charset="0"/>
            </a:endParaRPr>
          </a:p>
        </p:txBody>
      </p:sp>
      <p:pic>
        <p:nvPicPr>
          <p:cNvPr id="70659" name="Picture 3"/>
          <p:cNvPicPr>
            <a:picLocks noChangeAspect="1" noChangeArrowheads="1"/>
          </p:cNvPicPr>
          <p:nvPr/>
        </p:nvPicPr>
        <p:blipFill>
          <a:blip r:embed="rId4" cstate="print"/>
          <a:srcRect l="6705" t="9681" r="8371" b="1841"/>
          <a:stretch>
            <a:fillRect/>
          </a:stretch>
        </p:blipFill>
        <p:spPr bwMode="auto">
          <a:xfrm>
            <a:off x="0" y="1844824"/>
            <a:ext cx="3131840" cy="5013176"/>
          </a:xfrm>
          <a:prstGeom prst="rect">
            <a:avLst/>
          </a:prstGeom>
          <a:ln>
            <a:noFill/>
          </a:ln>
          <a:effectLst>
            <a:softEdge rad="112500"/>
          </a:effectLst>
        </p:spPr>
      </p:pic>
      <p:sp>
        <p:nvSpPr>
          <p:cNvPr id="12" name="Прямоугольник 11"/>
          <p:cNvSpPr/>
          <p:nvPr/>
        </p:nvSpPr>
        <p:spPr>
          <a:xfrm>
            <a:off x="3275856" y="1988840"/>
            <a:ext cx="5616624" cy="4657879"/>
          </a:xfrm>
          <a:prstGeom prst="rect">
            <a:avLst/>
          </a:prstGeom>
        </p:spPr>
        <p:txBody>
          <a:bodyPr wrap="square">
            <a:spAutoFit/>
          </a:bodyPr>
          <a:lstStyle/>
          <a:p>
            <a:pPr algn="ctr"/>
            <a:r>
              <a:rPr lang="ru-RU" b="1" i="1" dirty="0" smtClean="0">
                <a:solidFill>
                  <a:srgbClr val="C00000"/>
                </a:solidFill>
                <a:latin typeface="Bookman Old Style" pitchFamily="18" charset="0"/>
              </a:rPr>
              <a:t>Однако зачастую причины девиантного поведения таятся намного глубже. </a:t>
            </a:r>
          </a:p>
          <a:p>
            <a:pPr algn="ctr"/>
            <a:r>
              <a:rPr lang="ru-RU" sz="1600" b="1" i="1" dirty="0" smtClean="0">
                <a:latin typeface="Bookman Old Style" pitchFamily="18" charset="0"/>
              </a:rPr>
              <a:t>Родители самостоятельно уклоняются от воспитательного процесса или выбирают агрессивную модель воспитания, что влечет за собой плохие последствия. Разве может малолетний человек самостоятельно принимать правильные важные решения? Его просто толкают на то, чтобы он демонстрировал ненормальное поведение. Это своеобразный крик о помощи, который необходимо услышать. </a:t>
            </a:r>
          </a:p>
          <a:p>
            <a:pPr algn="ctr"/>
            <a:r>
              <a:rPr lang="ru-RU" sz="1600" b="1" i="1" dirty="0" smtClean="0">
                <a:latin typeface="Bookman Old Style" pitchFamily="18" charset="0"/>
              </a:rPr>
              <a:t>Услышать и помочь. </a:t>
            </a:r>
          </a:p>
          <a:p>
            <a:pPr algn="ctr"/>
            <a:r>
              <a:rPr lang="ru-RU" sz="1600" b="1" i="1" dirty="0" smtClean="0">
                <a:latin typeface="Bookman Old Style" pitchFamily="18" charset="0"/>
              </a:rPr>
              <a:t>Тьютор же и является тем самым «спасательным кругом», выступая наставником, другом, союзником. </a:t>
            </a:r>
          </a:p>
          <a:p>
            <a:pPr algn="ctr"/>
            <a:r>
              <a:rPr lang="ru-RU" sz="1600" b="1" i="1" dirty="0" smtClean="0">
                <a:latin typeface="Bookman Old Style" pitchFamily="18" charset="0"/>
              </a:rPr>
              <a:t>И такую помощь обязательно оценит ребёнок из группы риска.</a:t>
            </a:r>
            <a:endParaRPr lang="ru-RU" sz="1600" b="1" i="1" dirty="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3" name="Picture 2"/>
          <p:cNvPicPr>
            <a:picLocks noChangeAspect="1" noChangeArrowheads="1"/>
          </p:cNvPicPr>
          <p:nvPr/>
        </p:nvPicPr>
        <p:blipFill>
          <a:blip r:embed="rId3" cstate="print"/>
          <a:srcRect t="22280"/>
          <a:stretch>
            <a:fillRect/>
          </a:stretch>
        </p:blipFill>
        <p:spPr bwMode="auto">
          <a:xfrm>
            <a:off x="0" y="0"/>
            <a:ext cx="2483768" cy="2316450"/>
          </a:xfrm>
          <a:prstGeom prst="rect">
            <a:avLst/>
          </a:prstGeom>
          <a:ln>
            <a:noFill/>
          </a:ln>
          <a:effectLst>
            <a:softEdge rad="112500"/>
          </a:effectLst>
        </p:spPr>
      </p:pic>
      <p:sp>
        <p:nvSpPr>
          <p:cNvPr id="5" name="Прямоугольник 4"/>
          <p:cNvSpPr/>
          <p:nvPr/>
        </p:nvSpPr>
        <p:spPr>
          <a:xfrm>
            <a:off x="2339752" y="0"/>
            <a:ext cx="5976664" cy="523220"/>
          </a:xfrm>
          <a:prstGeom prst="rect">
            <a:avLst/>
          </a:prstGeom>
        </p:spPr>
        <p:txBody>
          <a:bodyPr wrap="square">
            <a:spAutoFit/>
          </a:bodyPr>
          <a:lstStyle/>
          <a:p>
            <a:pPr algn="ctr">
              <a:defRPr/>
            </a:pPr>
            <a:r>
              <a:rPr lang="ru-RU" sz="2800" b="1" dirty="0" smtClean="0">
                <a:ln w="19050">
                  <a:solidFill>
                    <a:schemeClr val="tx1"/>
                  </a:solidFill>
                </a:ln>
                <a:solidFill>
                  <a:srgbClr val="FF0000"/>
                </a:solidFill>
                <a:latin typeface="Bookman Old Style" pitchFamily="18" charset="0"/>
              </a:rPr>
              <a:t>ОДАРЕННЫЕ  ДЕТИ</a:t>
            </a:r>
            <a:endParaRPr lang="ru-RU" sz="2800" b="1" dirty="0">
              <a:ln w="19050">
                <a:solidFill>
                  <a:schemeClr val="tx1"/>
                </a:solidFill>
              </a:ln>
              <a:solidFill>
                <a:srgbClr val="FF0000"/>
              </a:solidFill>
              <a:latin typeface="Bookman Old Style" pitchFamily="18" charset="0"/>
            </a:endParaRPr>
          </a:p>
        </p:txBody>
      </p:sp>
      <p:pic>
        <p:nvPicPr>
          <p:cNvPr id="71682" name="Picture 2"/>
          <p:cNvPicPr>
            <a:picLocks noChangeAspect="1" noChangeArrowheads="1"/>
          </p:cNvPicPr>
          <p:nvPr/>
        </p:nvPicPr>
        <p:blipFill>
          <a:blip r:embed="rId4" cstate="print"/>
          <a:srcRect/>
          <a:stretch>
            <a:fillRect/>
          </a:stretch>
        </p:blipFill>
        <p:spPr bwMode="auto">
          <a:xfrm>
            <a:off x="5691225" y="3520818"/>
            <a:ext cx="3452775" cy="3337182"/>
          </a:xfrm>
          <a:prstGeom prst="rect">
            <a:avLst/>
          </a:prstGeom>
          <a:ln>
            <a:noFill/>
          </a:ln>
          <a:effectLst>
            <a:softEdge rad="112500"/>
          </a:effectLst>
        </p:spPr>
      </p:pic>
      <p:sp>
        <p:nvSpPr>
          <p:cNvPr id="6" name="Прямоугольник 5"/>
          <p:cNvSpPr/>
          <p:nvPr/>
        </p:nvSpPr>
        <p:spPr>
          <a:xfrm>
            <a:off x="2411760" y="404664"/>
            <a:ext cx="5256584" cy="1923604"/>
          </a:xfrm>
          <a:prstGeom prst="rect">
            <a:avLst/>
          </a:prstGeom>
        </p:spPr>
        <p:txBody>
          <a:bodyPr wrap="square">
            <a:spAutoFit/>
          </a:bodyPr>
          <a:lstStyle/>
          <a:p>
            <a:pPr algn="ctr"/>
            <a:r>
              <a:rPr lang="ru-RU" sz="1700" b="1" dirty="0" smtClean="0">
                <a:solidFill>
                  <a:srgbClr val="C00000"/>
                </a:solidFill>
                <a:latin typeface="Bookman Old Style" pitchFamily="18" charset="0"/>
              </a:rPr>
              <a:t>Тьюторское сопровождение одарённых детей — это бессмысленно? Многие считают именно так. Зачем одарённому ребёнку помощь тьютора? Ответ на этот вопрос очень прост: такие дети, как ни странно, очень часто сталкиваются с непониманием педагогов. </a:t>
            </a:r>
            <a:endParaRPr lang="ru-RU" sz="1700" b="1" dirty="0">
              <a:solidFill>
                <a:srgbClr val="C00000"/>
              </a:solidFill>
              <a:latin typeface="Bookman Old Style" pitchFamily="18" charset="0"/>
            </a:endParaRPr>
          </a:p>
        </p:txBody>
      </p:sp>
      <p:sp>
        <p:nvSpPr>
          <p:cNvPr id="7" name="Прямоугольник с двумя скругленными противолежащими углами 6"/>
          <p:cNvSpPr/>
          <p:nvPr/>
        </p:nvSpPr>
        <p:spPr>
          <a:xfrm>
            <a:off x="179512" y="2348880"/>
            <a:ext cx="8712968" cy="1152128"/>
          </a:xfrm>
          <a:prstGeom prst="round2DiagRect">
            <a:avLst/>
          </a:prstGeom>
          <a:solidFill>
            <a:srgbClr val="FF99FF"/>
          </a:solidFill>
          <a:ln>
            <a:solidFill>
              <a:srgbClr val="FF6699"/>
            </a:solidFill>
          </a:ln>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8" name="Прямоугольник с двумя скругленными противолежащими углами 7"/>
          <p:cNvSpPr/>
          <p:nvPr/>
        </p:nvSpPr>
        <p:spPr>
          <a:xfrm>
            <a:off x="251520" y="3717032"/>
            <a:ext cx="5328592" cy="2952328"/>
          </a:xfrm>
          <a:prstGeom prst="round2DiagRect">
            <a:avLst/>
          </a:prstGeom>
          <a:solidFill>
            <a:srgbClr val="FF99FF"/>
          </a:solidFill>
          <a:ln>
            <a:solidFill>
              <a:srgbClr val="FF6699"/>
            </a:solidFill>
          </a:ln>
          <a:scene3d>
            <a:camera prst="orthographicFront">
              <a:rot lat="0" lon="0" rev="0"/>
            </a:camera>
            <a:lightRig rig="threePt" dir="t">
              <a:rot lat="0" lon="0" rev="1200000"/>
            </a:lightRig>
          </a:scene3d>
          <a:sp3d>
            <a:bevelT w="63500" h="25400" prst="artDeco"/>
          </a:sp3d>
        </p:spPr>
        <p:style>
          <a:lnRef idx="0">
            <a:schemeClr val="accent2"/>
          </a:lnRef>
          <a:fillRef idx="1002">
            <a:schemeClr val="lt1"/>
          </a:fillRef>
          <a:effectRef idx="3">
            <a:schemeClr val="accent2"/>
          </a:effectRef>
          <a:fontRef idx="minor">
            <a:schemeClr val="lt1"/>
          </a:fontRef>
        </p:style>
        <p:txBody>
          <a:bodyPr anchor="ctr"/>
          <a:lstStyle/>
          <a:p>
            <a:pPr algn="ctr">
              <a:defRPr/>
            </a:pPr>
            <a:endParaRPr lang="ru-RU" sz="2400" b="1" i="1" dirty="0">
              <a:ln w="19050">
                <a:solidFill>
                  <a:sysClr val="windowText" lastClr="000000"/>
                </a:solidFill>
                <a:round/>
                <a:headEnd/>
                <a:tailEnd/>
              </a:ln>
              <a:solidFill>
                <a:srgbClr val="C00000"/>
              </a:solidFill>
              <a:latin typeface="Constantia" pitchFamily="18" charset="0"/>
            </a:endParaRPr>
          </a:p>
        </p:txBody>
      </p:sp>
      <p:sp>
        <p:nvSpPr>
          <p:cNvPr id="9" name="Прямоугольник 8"/>
          <p:cNvSpPr/>
          <p:nvPr/>
        </p:nvSpPr>
        <p:spPr>
          <a:xfrm>
            <a:off x="251520" y="2348880"/>
            <a:ext cx="8640960" cy="1138773"/>
          </a:xfrm>
          <a:prstGeom prst="rect">
            <a:avLst/>
          </a:prstGeom>
        </p:spPr>
        <p:txBody>
          <a:bodyPr wrap="square">
            <a:spAutoFit/>
          </a:bodyPr>
          <a:lstStyle/>
          <a:p>
            <a:pPr algn="ctr"/>
            <a:r>
              <a:rPr lang="ru-RU" sz="1700" b="1" i="1" dirty="0" smtClean="0">
                <a:latin typeface="Bookman Old Style" pitchFamily="18" charset="0"/>
              </a:rPr>
              <a:t>И вместо того чтобы создавать для ребёнка индивидуальную программу обучения, педагоги просто заваливают его заданиями. При таком подходе таланты ребёнка можно не только не развить, но и полностью загубить. </a:t>
            </a:r>
            <a:endParaRPr lang="ru-RU" sz="1700" b="1" i="1" dirty="0">
              <a:latin typeface="Bookman Old Style" pitchFamily="18" charset="0"/>
            </a:endParaRPr>
          </a:p>
        </p:txBody>
      </p:sp>
      <p:sp>
        <p:nvSpPr>
          <p:cNvPr id="10" name="Прямоугольник 9"/>
          <p:cNvSpPr/>
          <p:nvPr/>
        </p:nvSpPr>
        <p:spPr>
          <a:xfrm>
            <a:off x="251520" y="3645024"/>
            <a:ext cx="5310336" cy="3118996"/>
          </a:xfrm>
          <a:prstGeom prst="rect">
            <a:avLst/>
          </a:prstGeom>
        </p:spPr>
        <p:txBody>
          <a:bodyPr wrap="square">
            <a:spAutoFit/>
          </a:bodyPr>
          <a:lstStyle/>
          <a:p>
            <a:pPr algn="ctr"/>
            <a:r>
              <a:rPr lang="ru-RU" sz="1600" b="1" i="1" dirty="0" smtClean="0">
                <a:latin typeface="Bookman Old Style" pitchFamily="18" charset="0"/>
              </a:rPr>
              <a:t>Тьюторское сопровождение здесь играет огромную роль. Необходимо не только налаживать отношения между учениками и учителями, но и поддерживать и помогать развивать дар ребёнка. Ведь если происходит угнетение, то откуда же взяться развитию? Если происходит высмеивание талантов, то пропадает желание быть талантливым. А ведь современное общество так сильно нуждается в одарённых детях, в их мыслях и открытиях. </a:t>
            </a:r>
            <a:endParaRPr lang="ru-RU" sz="1600" b="1" i="1"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3" name="Рисунок 2"/>
          <p:cNvPicPr/>
          <p:nvPr/>
        </p:nvPicPr>
        <p:blipFill>
          <a:blip r:embed="rId3" cstate="print">
            <a:lum bright="-10000" contrast="30000"/>
          </a:blip>
          <a:srcRect l="3226" r="5376"/>
          <a:stretch>
            <a:fillRect/>
          </a:stretch>
        </p:blipFill>
        <p:spPr bwMode="auto">
          <a:xfrm>
            <a:off x="323528" y="0"/>
            <a:ext cx="6984776" cy="1916832"/>
          </a:xfrm>
          <a:prstGeom prst="rect">
            <a:avLst/>
          </a:prstGeom>
          <a:ln>
            <a:noFill/>
          </a:ln>
          <a:effectLst>
            <a:softEdge rad="112500"/>
          </a:effectLst>
        </p:spPr>
      </p:pic>
      <p:sp>
        <p:nvSpPr>
          <p:cNvPr id="5" name="Лента лицом вверх 4"/>
          <p:cNvSpPr/>
          <p:nvPr/>
        </p:nvSpPr>
        <p:spPr>
          <a:xfrm>
            <a:off x="179512" y="2060848"/>
            <a:ext cx="7704856" cy="4608512"/>
          </a:xfrm>
          <a:prstGeom prst="ribbon2">
            <a:avLst>
              <a:gd name="adj1" fmla="val 4012"/>
              <a:gd name="adj2" fmla="val 75000"/>
            </a:avLst>
          </a:prstGeom>
          <a:solidFill>
            <a:srgbClr val="FFFF0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200" i="1" kern="10" dirty="0">
              <a:ln w="9525">
                <a:solidFill>
                  <a:srgbClr val="000000"/>
                </a:solidFill>
                <a:round/>
                <a:headEnd/>
                <a:tailEnd/>
              </a:ln>
              <a:solidFill>
                <a:srgbClr val="0066FF"/>
              </a:solidFill>
              <a:effectLst>
                <a:outerShdw dist="35921" dir="2700000" algn="ctr" rotWithShape="0">
                  <a:srgbClr val="808080">
                    <a:alpha val="80000"/>
                  </a:srgbClr>
                </a:outerShdw>
              </a:effectLst>
              <a:latin typeface="Arial Black"/>
            </a:endParaRPr>
          </a:p>
        </p:txBody>
      </p:sp>
      <p:sp>
        <p:nvSpPr>
          <p:cNvPr id="6" name="Прямоугольник 5"/>
          <p:cNvSpPr/>
          <p:nvPr/>
        </p:nvSpPr>
        <p:spPr>
          <a:xfrm>
            <a:off x="1187624" y="1988840"/>
            <a:ext cx="5742384" cy="4668331"/>
          </a:xfrm>
          <a:prstGeom prst="rect">
            <a:avLst/>
          </a:prstGeom>
        </p:spPr>
        <p:txBody>
          <a:bodyPr wrap="square">
            <a:spAutoFit/>
          </a:bodyPr>
          <a:lstStyle/>
          <a:p>
            <a:pPr algn="ctr"/>
            <a:r>
              <a:rPr lang="ru-RU" b="1" dirty="0" smtClean="0">
                <a:solidFill>
                  <a:srgbClr val="C00000"/>
                </a:solidFill>
                <a:latin typeface="Bookman Old Style" pitchFamily="18" charset="0"/>
              </a:rPr>
              <a:t>Тьюторское сопровождение </a:t>
            </a:r>
            <a:r>
              <a:rPr lang="ru-RU" sz="1600" b="1" dirty="0" smtClean="0">
                <a:latin typeface="Bookman Old Style" pitchFamily="18" charset="0"/>
              </a:rPr>
              <a:t>не просто помогает детям учиться и получать знания, но и показывает, что этот процесс может быть интересным. Дети – это ещё маленькие люди, которые самостоятельно не могут научиться толерантности, принятию не таких, как они. Бытует мнение, что детская жестокость не знает границ. Но данная жестокость рождается не от злости, а от незнания. Тьюторское сопровождение подразумевает общение с одноклассниками своего подопечного. Наставник объясняет и разъясняет проблему, указывая не на слабые стороны, а подчёркивая сильные. Лишь зная особенности ребёнка, можно уверенно выбирать модель индивидуального обучения, которая так необходима детям с ограниченными возможностями здоровья. </a:t>
            </a:r>
            <a:endParaRPr lang="ru-RU" sz="1600" b="1" dirty="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graphicFrame>
        <p:nvGraphicFramePr>
          <p:cNvPr id="5" name="Схема 4"/>
          <p:cNvGraphicFramePr/>
          <p:nvPr/>
        </p:nvGraphicFramePr>
        <p:xfrm>
          <a:off x="304800" y="1397000"/>
          <a:ext cx="8534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clrChange>
              <a:clrFrom>
                <a:srgbClr val="FFFFFF"/>
              </a:clrFrom>
              <a:clrTo>
                <a:srgbClr val="FFFFFF">
                  <a:alpha val="0"/>
                </a:srgbClr>
              </a:clrTo>
            </a:clrChange>
            <a:lum bright="-10000" contrast="20000"/>
          </a:blip>
          <a:srcRect/>
          <a:stretch>
            <a:fillRect/>
          </a:stretch>
        </p:blipFill>
        <p:spPr bwMode="auto">
          <a:xfrm>
            <a:off x="0" y="0"/>
            <a:ext cx="2195513" cy="1612900"/>
          </a:xfrm>
          <a:prstGeom prst="rect">
            <a:avLst/>
          </a:prstGeom>
          <a:noFill/>
          <a:ln w="9525">
            <a:noFill/>
            <a:miter lim="800000"/>
            <a:headEnd/>
            <a:tailEnd/>
          </a:ln>
        </p:spPr>
      </p:pic>
      <p:sp>
        <p:nvSpPr>
          <p:cNvPr id="8" name="Прямоугольник 7"/>
          <p:cNvSpPr/>
          <p:nvPr/>
        </p:nvSpPr>
        <p:spPr>
          <a:xfrm>
            <a:off x="1979712" y="0"/>
            <a:ext cx="5328592" cy="1077218"/>
          </a:xfrm>
          <a:prstGeom prst="rect">
            <a:avLst/>
          </a:prstGeom>
        </p:spPr>
        <p:txBody>
          <a:bodyPr wrap="square">
            <a:spAutoFit/>
          </a:bodyPr>
          <a:lstStyle/>
          <a:p>
            <a:pPr marL="514350" indent="-514350" algn="ctr">
              <a:defRPr/>
            </a:pPr>
            <a:r>
              <a:rPr lang="ru-RU" sz="3600" b="1" i="1" dirty="0" smtClean="0">
                <a:ln>
                  <a:solidFill>
                    <a:schemeClr val="tx1"/>
                  </a:solidFill>
                </a:ln>
                <a:solidFill>
                  <a:srgbClr val="FF0000"/>
                </a:solidFill>
                <a:latin typeface="Bookman Old Style" pitchFamily="18" charset="0"/>
              </a:rPr>
              <a:t>ТЬЮТОР</a:t>
            </a:r>
            <a:r>
              <a:rPr lang="ru-RU" sz="2800" b="1" i="1" dirty="0" smtClean="0">
                <a:ln>
                  <a:solidFill>
                    <a:schemeClr val="tx1"/>
                  </a:solidFill>
                </a:ln>
                <a:solidFill>
                  <a:srgbClr val="FF0000"/>
                </a:solidFill>
                <a:latin typeface="Bookman Old Style" pitchFamily="18" charset="0"/>
              </a:rPr>
              <a:t>  </a:t>
            </a:r>
          </a:p>
          <a:p>
            <a:pPr marL="514350" indent="-514350" algn="ctr">
              <a:defRPr/>
            </a:pPr>
            <a:r>
              <a:rPr lang="ru-RU" sz="2800" b="1" i="1" dirty="0" smtClean="0">
                <a:ln>
                  <a:solidFill>
                    <a:schemeClr val="tx1"/>
                  </a:solidFill>
                </a:ln>
                <a:solidFill>
                  <a:srgbClr val="FF0000"/>
                </a:solidFill>
                <a:latin typeface="Bookman Old Style" pitchFamily="18" charset="0"/>
              </a:rPr>
              <a:t>ДОЛЖЕН ЗНАТЬ:</a:t>
            </a:r>
            <a:endParaRPr lang="ru-RU" sz="2800" i="1" dirty="0">
              <a:ln>
                <a:solidFill>
                  <a:schemeClr val="tx1"/>
                </a:solidFill>
              </a:ln>
              <a:solidFill>
                <a:srgbClr val="FF0000"/>
              </a:solidFill>
              <a:latin typeface="Bookman Old Style" pitchFamily="18" charset="0"/>
            </a:endParaRPr>
          </a:p>
        </p:txBody>
      </p:sp>
      <p:sp>
        <p:nvSpPr>
          <p:cNvPr id="9" name="Прямоугольник 8"/>
          <p:cNvSpPr/>
          <p:nvPr/>
        </p:nvSpPr>
        <p:spPr>
          <a:xfrm>
            <a:off x="1259632" y="3356992"/>
            <a:ext cx="6480720" cy="1015663"/>
          </a:xfrm>
          <a:prstGeom prst="rect">
            <a:avLst/>
          </a:prstGeom>
        </p:spPr>
        <p:txBody>
          <a:bodyPr wrap="square">
            <a:spAutoFit/>
          </a:bodyPr>
          <a:lstStyle/>
          <a:p>
            <a:pPr algn="ctr"/>
            <a:r>
              <a:rPr lang="ru-RU" sz="1500" b="1" dirty="0" smtClean="0">
                <a:latin typeface="Bookman Old Style" pitchFamily="18" charset="0"/>
              </a:rPr>
              <a:t>- Основы педагогики, детской, возрастной и социальной психологии; психологию отношений, индивидуальные и возрастные особенности детей, возрастную физиологию, детскую гигиену; </a:t>
            </a:r>
            <a:endParaRPr lang="ru-RU" sz="1500" b="1" dirty="0">
              <a:latin typeface="Bookman Old Style" pitchFamily="18" charset="0"/>
            </a:endParaRPr>
          </a:p>
        </p:txBody>
      </p:sp>
      <p:sp>
        <p:nvSpPr>
          <p:cNvPr id="10" name="Прямоугольник 9"/>
          <p:cNvSpPr/>
          <p:nvPr/>
        </p:nvSpPr>
        <p:spPr>
          <a:xfrm>
            <a:off x="1763688" y="4437112"/>
            <a:ext cx="6696744" cy="584775"/>
          </a:xfrm>
          <a:prstGeom prst="rect">
            <a:avLst/>
          </a:prstGeom>
        </p:spPr>
        <p:txBody>
          <a:bodyPr wrap="square">
            <a:spAutoFit/>
          </a:bodyPr>
          <a:lstStyle/>
          <a:p>
            <a:pPr algn="ctr"/>
            <a:r>
              <a:rPr lang="ru-RU" sz="1600" b="1" dirty="0" smtClean="0">
                <a:latin typeface="Bookman Old Style" pitchFamily="18" charset="0"/>
              </a:rPr>
              <a:t>- Методы и формы мониторинга деятельности обучающихся; педагогическую этику;</a:t>
            </a:r>
            <a:endParaRPr lang="ru-RU" sz="1600" b="1" dirty="0">
              <a:latin typeface="Bookman Old Style" pitchFamily="18" charset="0"/>
            </a:endParaRPr>
          </a:p>
        </p:txBody>
      </p:sp>
      <p:sp>
        <p:nvSpPr>
          <p:cNvPr id="11" name="Прямоугольник 10"/>
          <p:cNvSpPr/>
          <p:nvPr/>
        </p:nvSpPr>
        <p:spPr>
          <a:xfrm>
            <a:off x="1763688" y="4941168"/>
            <a:ext cx="6408712" cy="338554"/>
          </a:xfrm>
          <a:prstGeom prst="rect">
            <a:avLst/>
          </a:prstGeom>
        </p:spPr>
        <p:txBody>
          <a:bodyPr wrap="square">
            <a:spAutoFit/>
          </a:bodyPr>
          <a:lstStyle/>
          <a:p>
            <a:pPr algn="ctr"/>
            <a:r>
              <a:rPr lang="ru-RU" sz="1600" b="1" dirty="0" smtClean="0">
                <a:latin typeface="Bookman Old Style" pitchFamily="18" charset="0"/>
              </a:rPr>
              <a:t>методы управления образовательными системами; </a:t>
            </a:r>
            <a:endParaRPr lang="ru-RU" sz="1600" b="1" dirty="0">
              <a:latin typeface="Bookman Old Style" pitchFamily="18" charset="0"/>
            </a:endParaRPr>
          </a:p>
        </p:txBody>
      </p:sp>
      <p:sp>
        <p:nvSpPr>
          <p:cNvPr id="80897" name="Rectangle 1"/>
          <p:cNvSpPr>
            <a:spLocks noChangeArrowheads="1"/>
          </p:cNvSpPr>
          <p:nvPr/>
        </p:nvSpPr>
        <p:spPr bwMode="auto">
          <a:xfrm>
            <a:off x="2267744" y="5517232"/>
            <a:ext cx="64807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1600" b="1" dirty="0" smtClean="0">
                <a:latin typeface="Bookman Old Style" pitchFamily="18" charset="0"/>
                <a:ea typeface="Calibri" pitchFamily="34" charset="0"/>
                <a:cs typeface="Times New Roman" pitchFamily="18" charset="0"/>
              </a:rPr>
              <a:t>- Т</a:t>
            </a:r>
            <a:r>
              <a:rPr kumimoji="0" lang="ru-RU" sz="16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ехнологии диагностики причин конфликтных ситуаций, их профилактики и разрешения; </a:t>
            </a:r>
            <a:endParaRPr kumimoji="0" lang="ru-RU" sz="1600" b="1"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основы экологии, экономики, права, социологии; </a:t>
            </a:r>
            <a:endParaRPr kumimoji="0" lang="ru-RU" sz="1600" b="1" i="0" u="none" strike="noStrike" cap="none" normalizeH="0" baseline="0" dirty="0" smtClean="0">
              <a:ln>
                <a:noFill/>
              </a:ln>
              <a:solidFill>
                <a:schemeClr val="tx1"/>
              </a:solidFill>
              <a:effectLst/>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graphicFrame>
        <p:nvGraphicFramePr>
          <p:cNvPr id="5" name="Схема 4"/>
          <p:cNvGraphicFramePr/>
          <p:nvPr/>
        </p:nvGraphicFramePr>
        <p:xfrm>
          <a:off x="304800" y="1397000"/>
          <a:ext cx="8534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1979712" y="0"/>
            <a:ext cx="5328592" cy="1077218"/>
          </a:xfrm>
          <a:prstGeom prst="rect">
            <a:avLst/>
          </a:prstGeom>
        </p:spPr>
        <p:txBody>
          <a:bodyPr wrap="square">
            <a:spAutoFit/>
          </a:bodyPr>
          <a:lstStyle/>
          <a:p>
            <a:pPr marL="514350" indent="-514350" algn="ctr">
              <a:defRPr/>
            </a:pPr>
            <a:r>
              <a:rPr lang="ru-RU" sz="3600" b="1" i="1" dirty="0" smtClean="0">
                <a:ln>
                  <a:solidFill>
                    <a:schemeClr val="tx1"/>
                  </a:solidFill>
                </a:ln>
                <a:solidFill>
                  <a:srgbClr val="FF0000"/>
                </a:solidFill>
                <a:latin typeface="Bookman Old Style" pitchFamily="18" charset="0"/>
              </a:rPr>
              <a:t>ТЬЮТОР</a:t>
            </a:r>
            <a:r>
              <a:rPr lang="ru-RU" sz="2800" b="1" i="1" dirty="0" smtClean="0">
                <a:ln>
                  <a:solidFill>
                    <a:schemeClr val="tx1"/>
                  </a:solidFill>
                </a:ln>
                <a:solidFill>
                  <a:srgbClr val="FF0000"/>
                </a:solidFill>
                <a:latin typeface="Bookman Old Style" pitchFamily="18" charset="0"/>
              </a:rPr>
              <a:t>  </a:t>
            </a:r>
          </a:p>
          <a:p>
            <a:pPr marL="514350" indent="-514350" algn="ctr">
              <a:defRPr/>
            </a:pPr>
            <a:r>
              <a:rPr lang="ru-RU" sz="2800" b="1" i="1" dirty="0" smtClean="0">
                <a:ln>
                  <a:solidFill>
                    <a:schemeClr val="tx1"/>
                  </a:solidFill>
                </a:ln>
                <a:solidFill>
                  <a:srgbClr val="FF0000"/>
                </a:solidFill>
                <a:latin typeface="Bookman Old Style" pitchFamily="18" charset="0"/>
              </a:rPr>
              <a:t>ДОЛЖЕН ЗНАТЬ:</a:t>
            </a:r>
            <a:endParaRPr lang="ru-RU" sz="2800" i="1" dirty="0">
              <a:ln>
                <a:solidFill>
                  <a:schemeClr val="tx1"/>
                </a:solidFill>
              </a:ln>
              <a:solidFill>
                <a:srgbClr val="FF0000"/>
              </a:solidFill>
              <a:latin typeface="Bookman Old Style" pitchFamily="18" charset="0"/>
            </a:endParaRPr>
          </a:p>
        </p:txBody>
      </p:sp>
      <p:sp>
        <p:nvSpPr>
          <p:cNvPr id="10" name="Прямоугольник 9"/>
          <p:cNvSpPr/>
          <p:nvPr/>
        </p:nvSpPr>
        <p:spPr>
          <a:xfrm>
            <a:off x="2339752" y="5589240"/>
            <a:ext cx="6408712" cy="338554"/>
          </a:xfrm>
          <a:prstGeom prst="rect">
            <a:avLst/>
          </a:prstGeom>
        </p:spPr>
        <p:txBody>
          <a:bodyPr wrap="square">
            <a:spAutoFit/>
          </a:bodyPr>
          <a:lstStyle/>
          <a:p>
            <a:pPr algn="ctr"/>
            <a:r>
              <a:rPr lang="ru-RU" sz="1600" b="1" dirty="0" smtClean="0">
                <a:latin typeface="Bookman Old Style" pitchFamily="18" charset="0"/>
              </a:rPr>
              <a:t> </a:t>
            </a:r>
            <a:endParaRPr lang="ru-RU" sz="1600" b="1" dirty="0">
              <a:latin typeface="Bookman Old Style" pitchFamily="18" charset="0"/>
            </a:endParaRPr>
          </a:p>
        </p:txBody>
      </p:sp>
      <p:sp>
        <p:nvSpPr>
          <p:cNvPr id="74753" name="Rectangle 1"/>
          <p:cNvSpPr>
            <a:spLocks noChangeArrowheads="1"/>
          </p:cNvSpPr>
          <p:nvPr/>
        </p:nvSpPr>
        <p:spPr bwMode="auto">
          <a:xfrm>
            <a:off x="2267744" y="5543073"/>
            <a:ext cx="65527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Правила внутреннего трудового распорядка образовательного учреждения; правила по охране труда и пожарной безопасности.</a:t>
            </a:r>
            <a:endParaRPr kumimoji="0" lang="ru-RU" sz="1600" b="1"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74754" name="Rectangle 2"/>
          <p:cNvSpPr>
            <a:spLocks noChangeArrowheads="1"/>
          </p:cNvSpPr>
          <p:nvPr/>
        </p:nvSpPr>
        <p:spPr bwMode="auto">
          <a:xfrm>
            <a:off x="1835696" y="4486037"/>
            <a:ext cx="64442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Основы работы с текстовыми редакторами, электронными таблицами, электронной почтой и браузерами, мультимедийным оборудованием; </a:t>
            </a:r>
            <a:endParaRPr kumimoji="0" lang="ru-RU" sz="1600" b="1"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11" name="Прямоугольник 10"/>
          <p:cNvSpPr/>
          <p:nvPr/>
        </p:nvSpPr>
        <p:spPr>
          <a:xfrm>
            <a:off x="1043608" y="3356992"/>
            <a:ext cx="6768752" cy="1077218"/>
          </a:xfrm>
          <a:prstGeom prst="rect">
            <a:avLst/>
          </a:prstGeom>
        </p:spPr>
        <p:txBody>
          <a:bodyPr wrap="square">
            <a:spAutoFit/>
          </a:bodyPr>
          <a:lstStyle/>
          <a:p>
            <a:pPr algn="ctr"/>
            <a:r>
              <a:rPr lang="ru-RU" sz="1600" b="1" dirty="0" smtClean="0">
                <a:latin typeface="Bookman Old Style" pitchFamily="18" charset="0"/>
              </a:rPr>
              <a:t>- Теорию и методику воспитательной работы, организации свободного времени обучающихся; технологии открытого образования и </a:t>
            </a:r>
            <a:r>
              <a:rPr lang="ru-RU" sz="1600" b="1" dirty="0" err="1" smtClean="0">
                <a:latin typeface="Bookman Old Style" pitchFamily="18" charset="0"/>
              </a:rPr>
              <a:t>тьюторские</a:t>
            </a:r>
            <a:r>
              <a:rPr lang="ru-RU" sz="1600" b="1" dirty="0" smtClean="0">
                <a:latin typeface="Bookman Old Style" pitchFamily="18" charset="0"/>
              </a:rPr>
              <a:t> технологии; </a:t>
            </a:r>
            <a:endParaRPr lang="ru-RU" sz="1600" b="1" dirty="0">
              <a:latin typeface="Bookman Old Style" pitchFamily="18" charset="0"/>
            </a:endParaRPr>
          </a:p>
        </p:txBody>
      </p:sp>
      <p:sp>
        <p:nvSpPr>
          <p:cNvPr id="12" name="Прямоугольник 11"/>
          <p:cNvSpPr/>
          <p:nvPr/>
        </p:nvSpPr>
        <p:spPr>
          <a:xfrm>
            <a:off x="683568" y="2420888"/>
            <a:ext cx="6624736" cy="830997"/>
          </a:xfrm>
          <a:prstGeom prst="rect">
            <a:avLst/>
          </a:prstGeom>
        </p:spPr>
        <p:txBody>
          <a:bodyPr wrap="square">
            <a:spAutoFit/>
          </a:bodyPr>
          <a:lstStyle/>
          <a:p>
            <a:pPr algn="ctr"/>
            <a:r>
              <a:rPr lang="ru-RU" sz="1600" b="1" dirty="0" smtClean="0">
                <a:latin typeface="Bookman Old Style" pitchFamily="18" charset="0"/>
              </a:rPr>
              <a:t>- Современные педагогические технологии продуктивного, дифференцированного, развивающего обучения, реализации </a:t>
            </a:r>
            <a:r>
              <a:rPr lang="ru-RU" sz="1600" b="1" dirty="0" err="1" smtClean="0">
                <a:latin typeface="Bookman Old Style" pitchFamily="18" charset="0"/>
              </a:rPr>
              <a:t>компетентностного</a:t>
            </a:r>
            <a:r>
              <a:rPr lang="ru-RU" sz="1600" b="1" dirty="0" smtClean="0">
                <a:latin typeface="Bookman Old Style" pitchFamily="18" charset="0"/>
              </a:rPr>
              <a:t> подхода; </a:t>
            </a:r>
            <a:endParaRPr lang="ru-RU" sz="1600" b="1" dirty="0">
              <a:latin typeface="Bookman Old Style" pitchFamily="18" charset="0"/>
            </a:endParaRPr>
          </a:p>
        </p:txBody>
      </p:sp>
      <p:sp>
        <p:nvSpPr>
          <p:cNvPr id="13" name="Прямоугольник 12"/>
          <p:cNvSpPr/>
          <p:nvPr/>
        </p:nvSpPr>
        <p:spPr>
          <a:xfrm>
            <a:off x="395536" y="1412776"/>
            <a:ext cx="6480720" cy="830997"/>
          </a:xfrm>
          <a:prstGeom prst="rect">
            <a:avLst/>
          </a:prstGeom>
        </p:spPr>
        <p:txBody>
          <a:bodyPr wrap="square">
            <a:spAutoFit/>
          </a:bodyPr>
          <a:lstStyle/>
          <a:p>
            <a:pPr algn="ctr"/>
            <a:r>
              <a:rPr lang="ru-RU" sz="1600" b="1" dirty="0" smtClean="0">
                <a:latin typeface="Bookman Old Style" pitchFamily="18" charset="0"/>
              </a:rPr>
              <a:t>методы установления контактов с обучающимися разного возраста и их родителями (лицами, их заменяющими), коллегами по работе; </a:t>
            </a:r>
            <a:endParaRPr lang="ru-RU" sz="1600" b="1" dirty="0">
              <a:latin typeface="Bookman Old Style" pitchFamily="18" charset="0"/>
            </a:endParaRPr>
          </a:p>
        </p:txBody>
      </p:sp>
      <p:pic>
        <p:nvPicPr>
          <p:cNvPr id="6" name="Picture 2"/>
          <p:cNvPicPr>
            <a:picLocks noChangeAspect="1" noChangeArrowheads="1"/>
          </p:cNvPicPr>
          <p:nvPr/>
        </p:nvPicPr>
        <p:blipFill>
          <a:blip r:embed="rId8" cstate="print">
            <a:clrChange>
              <a:clrFrom>
                <a:srgbClr val="FFFFFF"/>
              </a:clrFrom>
              <a:clrTo>
                <a:srgbClr val="FFFFFF">
                  <a:alpha val="0"/>
                </a:srgbClr>
              </a:clrTo>
            </a:clrChange>
            <a:lum bright="-10000" contrast="20000"/>
          </a:blip>
          <a:srcRect/>
          <a:stretch>
            <a:fillRect/>
          </a:stretch>
        </p:blipFill>
        <p:spPr bwMode="auto">
          <a:xfrm>
            <a:off x="0" y="0"/>
            <a:ext cx="2195513"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26894"/>
            <a:ext cx="9144000" cy="6884894"/>
          </a:xfrm>
          <a:prstGeom prst="rect">
            <a:avLst/>
          </a:prstGeom>
          <a:solidFill>
            <a:schemeClr val="accent6">
              <a:lumMod val="75000"/>
            </a:schemeClr>
          </a:solidFill>
          <a:ln w="9525">
            <a:noFill/>
            <a:miter lim="800000"/>
            <a:headEnd/>
            <a:tailEnd/>
          </a:ln>
        </p:spPr>
      </p:pic>
      <p:pic>
        <p:nvPicPr>
          <p:cNvPr id="3" name="Рисунок 2"/>
          <p:cNvPicPr/>
          <p:nvPr/>
        </p:nvPicPr>
        <p:blipFill>
          <a:blip r:embed="rId3" cstate="print"/>
          <a:srcRect/>
          <a:stretch>
            <a:fillRect/>
          </a:stretch>
        </p:blipFill>
        <p:spPr bwMode="auto">
          <a:xfrm>
            <a:off x="6012160" y="3645024"/>
            <a:ext cx="3131840" cy="3212976"/>
          </a:xfrm>
          <a:prstGeom prst="rect">
            <a:avLst/>
          </a:prstGeom>
          <a:ln>
            <a:noFill/>
          </a:ln>
          <a:effectLst>
            <a:softEdge rad="112500"/>
          </a:effectLst>
        </p:spPr>
      </p:pic>
      <p:sp>
        <p:nvSpPr>
          <p:cNvPr id="5" name="Скругленный прямоугольник 4"/>
          <p:cNvSpPr/>
          <p:nvPr/>
        </p:nvSpPr>
        <p:spPr>
          <a:xfrm>
            <a:off x="179512" y="188640"/>
            <a:ext cx="7272808" cy="3384376"/>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w="28575">
            <a:solidFill>
              <a:srgbClr val="0070C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srgbClr val="002060"/>
              </a:solidFill>
              <a:latin typeface="Constantia" pitchFamily="18" charset="0"/>
            </a:endParaRPr>
          </a:p>
        </p:txBody>
      </p:sp>
      <p:sp>
        <p:nvSpPr>
          <p:cNvPr id="6" name="Пятиугольник 5"/>
          <p:cNvSpPr/>
          <p:nvPr/>
        </p:nvSpPr>
        <p:spPr>
          <a:xfrm>
            <a:off x="179512" y="3717032"/>
            <a:ext cx="5904656" cy="2952328"/>
          </a:xfrm>
          <a:prstGeom prst="homePlate">
            <a:avLst>
              <a:gd name="adj" fmla="val 50909"/>
            </a:avLst>
          </a:prstGeom>
          <a:solidFill>
            <a:schemeClr val="accent6">
              <a:lumMod val="60000"/>
              <a:lumOff val="40000"/>
            </a:schemeClr>
          </a:solidFill>
          <a:ln>
            <a:solidFill>
              <a:schemeClr val="accent6">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2000" b="1" dirty="0" smtClean="0">
              <a:solidFill>
                <a:schemeClr val="tx1"/>
              </a:solidFill>
              <a:latin typeface="Constantia" pitchFamily="18" charset="0"/>
            </a:endParaRPr>
          </a:p>
          <a:p>
            <a:pPr algn="ctr"/>
            <a:endParaRPr lang="ru-RU" sz="2200" b="1" dirty="0" smtClean="0">
              <a:solidFill>
                <a:srgbClr val="C00000"/>
              </a:solidFill>
              <a:latin typeface="Bookman Old Style" pitchFamily="18" charset="0"/>
            </a:endParaRPr>
          </a:p>
          <a:p>
            <a:pPr algn="ctr"/>
            <a:endParaRPr lang="ru-RU" sz="2000" b="1" dirty="0" smtClean="0">
              <a:solidFill>
                <a:schemeClr val="tx1"/>
              </a:solidFill>
              <a:latin typeface="Constantia" pitchFamily="18" charset="0"/>
            </a:endParaRPr>
          </a:p>
          <a:p>
            <a:pPr algn="ctr"/>
            <a:endParaRPr lang="ru-RU" sz="2000" b="1" dirty="0">
              <a:solidFill>
                <a:schemeClr val="tx1"/>
              </a:solidFill>
              <a:latin typeface="Constantia" pitchFamily="18" charset="0"/>
            </a:endParaRPr>
          </a:p>
        </p:txBody>
      </p:sp>
      <p:sp>
        <p:nvSpPr>
          <p:cNvPr id="7" name="Прямоугольник 6"/>
          <p:cNvSpPr/>
          <p:nvPr/>
        </p:nvSpPr>
        <p:spPr>
          <a:xfrm>
            <a:off x="179512" y="-171400"/>
            <a:ext cx="7272808" cy="2031325"/>
          </a:xfrm>
          <a:prstGeom prst="rect">
            <a:avLst/>
          </a:prstGeom>
        </p:spPr>
        <p:txBody>
          <a:bodyPr wrap="square">
            <a:spAutoFit/>
          </a:bodyPr>
          <a:lstStyle/>
          <a:p>
            <a:endParaRPr lang="ru-RU" dirty="0" smtClean="0"/>
          </a:p>
          <a:p>
            <a:pPr algn="ctr"/>
            <a:r>
              <a:rPr lang="ru-RU" b="1" dirty="0" smtClean="0">
                <a:latin typeface="Bookman Old Style" pitchFamily="18" charset="0"/>
              </a:rPr>
              <a:t> Изменения, происходящие на сегодняшний день в системе образования, развитие практики инклюзивного образования обеспечивает равные права, как на получение образования, так и на его доступность для детей с ограниченными возможностями здоровья. </a:t>
            </a:r>
            <a:endParaRPr lang="ru-RU" b="1" dirty="0">
              <a:latin typeface="Bookman Old Style" pitchFamily="18" charset="0"/>
            </a:endParaRPr>
          </a:p>
        </p:txBody>
      </p:sp>
      <p:sp>
        <p:nvSpPr>
          <p:cNvPr id="8" name="Прямоугольник 7"/>
          <p:cNvSpPr/>
          <p:nvPr/>
        </p:nvSpPr>
        <p:spPr>
          <a:xfrm>
            <a:off x="0" y="3501008"/>
            <a:ext cx="5220072" cy="2031325"/>
          </a:xfrm>
          <a:prstGeom prst="rect">
            <a:avLst/>
          </a:prstGeom>
        </p:spPr>
        <p:txBody>
          <a:bodyPr wrap="square">
            <a:spAutoFit/>
          </a:bodyPr>
          <a:lstStyle/>
          <a:p>
            <a:endParaRPr lang="ru-RU" dirty="0" smtClean="0"/>
          </a:p>
          <a:p>
            <a:pPr algn="ctr"/>
            <a:r>
              <a:rPr lang="ru-RU" dirty="0" smtClean="0"/>
              <a:t> </a:t>
            </a:r>
            <a:r>
              <a:rPr lang="ru-RU" b="1" i="1" dirty="0" smtClean="0">
                <a:latin typeface="Bookman Old Style" pitchFamily="18" charset="0"/>
              </a:rPr>
              <a:t>Для успешного обучения детей            с ОВЗ по индивидуальной образовательной программе необходимо осуществлять комплексное  сопровождение  процесса обучения. </a:t>
            </a:r>
            <a:endParaRPr lang="ru-RU" b="1" i="1" dirty="0">
              <a:latin typeface="Bookman Old Style" pitchFamily="18" charset="0"/>
            </a:endParaRPr>
          </a:p>
        </p:txBody>
      </p:sp>
      <p:sp>
        <p:nvSpPr>
          <p:cNvPr id="9" name="Прямоугольник 8"/>
          <p:cNvSpPr/>
          <p:nvPr/>
        </p:nvSpPr>
        <p:spPr>
          <a:xfrm>
            <a:off x="179512" y="1772816"/>
            <a:ext cx="7272808" cy="1815882"/>
          </a:xfrm>
          <a:prstGeom prst="rect">
            <a:avLst/>
          </a:prstGeom>
        </p:spPr>
        <p:txBody>
          <a:bodyPr wrap="square">
            <a:spAutoFit/>
          </a:bodyPr>
          <a:lstStyle/>
          <a:p>
            <a:pPr algn="ctr"/>
            <a:r>
              <a:rPr lang="ru-RU" sz="2000" b="1" dirty="0" smtClean="0">
                <a:solidFill>
                  <a:srgbClr val="C00000"/>
                </a:solidFill>
                <a:latin typeface="Bookman Old Style" pitchFamily="18" charset="0"/>
              </a:rPr>
              <a:t>По данным  НИИ детства </a:t>
            </a:r>
          </a:p>
          <a:p>
            <a:pPr algn="ctr"/>
            <a:r>
              <a:rPr lang="ru-RU" sz="2000" b="1" dirty="0" smtClean="0">
                <a:solidFill>
                  <a:srgbClr val="C00000"/>
                </a:solidFill>
                <a:latin typeface="Bookman Old Style" pitchFamily="18" charset="0"/>
              </a:rPr>
              <a:t>в России ежегодно:</a:t>
            </a:r>
          </a:p>
          <a:p>
            <a:pPr algn="ctr">
              <a:buFontTx/>
              <a:buChar char="-"/>
            </a:pPr>
            <a:r>
              <a:rPr lang="ru-RU" b="1" dirty="0" smtClean="0">
                <a:latin typeface="Bookman Old Style" pitchFamily="18" charset="0"/>
              </a:rPr>
              <a:t>рождается 5-8% детей с наследственной патологией;</a:t>
            </a:r>
          </a:p>
          <a:p>
            <a:pPr algn="ctr">
              <a:buFontTx/>
              <a:buChar char="-"/>
            </a:pPr>
            <a:r>
              <a:rPr lang="ru-RU" b="1" dirty="0" smtClean="0">
                <a:latin typeface="Bookman Old Style" pitchFamily="18" charset="0"/>
              </a:rPr>
              <a:t> 8-10% детей имеют приобретенную патологию;</a:t>
            </a:r>
          </a:p>
          <a:p>
            <a:pPr algn="ctr">
              <a:buFontTx/>
              <a:buChar char="-"/>
            </a:pPr>
            <a:r>
              <a:rPr lang="ru-RU" b="1" dirty="0" smtClean="0">
                <a:latin typeface="Bookman Old Style" pitchFamily="18" charset="0"/>
              </a:rPr>
              <a:t> 4-5% составляют дети-инвалиды; </a:t>
            </a:r>
          </a:p>
          <a:p>
            <a:pPr algn="ctr">
              <a:buFontTx/>
              <a:buChar char="-"/>
            </a:pPr>
            <a:r>
              <a:rPr lang="ru-RU" b="1" dirty="0" smtClean="0">
                <a:latin typeface="Bookman Old Style" pitchFamily="18" charset="0"/>
              </a:rPr>
              <a:t> 20% детей имеют стертые нарушения развития.</a:t>
            </a:r>
          </a:p>
        </p:txBody>
      </p:sp>
      <p:sp>
        <p:nvSpPr>
          <p:cNvPr id="10" name="Прямоугольник 9"/>
          <p:cNvSpPr/>
          <p:nvPr/>
        </p:nvSpPr>
        <p:spPr>
          <a:xfrm>
            <a:off x="179512" y="5445224"/>
            <a:ext cx="4968552" cy="1231106"/>
          </a:xfrm>
          <a:prstGeom prst="rect">
            <a:avLst/>
          </a:prstGeom>
        </p:spPr>
        <p:txBody>
          <a:bodyPr wrap="square">
            <a:spAutoFit/>
          </a:bodyPr>
          <a:lstStyle/>
          <a:p>
            <a:pPr algn="ctr"/>
            <a:r>
              <a:rPr lang="ru-RU" b="1" i="1" dirty="0" smtClean="0">
                <a:solidFill>
                  <a:srgbClr val="C00000"/>
                </a:solidFill>
                <a:latin typeface="Bookman Old Style" pitchFamily="18" charset="0"/>
              </a:rPr>
              <a:t>Важной составляющей комплексного сопровождения является </a:t>
            </a:r>
          </a:p>
          <a:p>
            <a:pPr algn="ctr"/>
            <a:r>
              <a:rPr lang="ru-RU" sz="2000" b="1" i="1" dirty="0" smtClean="0">
                <a:solidFill>
                  <a:srgbClr val="C00000"/>
                </a:solidFill>
                <a:latin typeface="Bookman Old Style" pitchFamily="18" charset="0"/>
              </a:rPr>
              <a:t>тьюторская служба</a:t>
            </a:r>
            <a:r>
              <a:rPr lang="ru-RU" b="1" i="1" dirty="0" smtClean="0">
                <a:solidFill>
                  <a:srgbClr val="C00000"/>
                </a:solidFill>
                <a:latin typeface="Bookman Old Style" pitchFamily="18" charset="0"/>
              </a:rPr>
              <a:t>. </a:t>
            </a:r>
            <a:endParaRPr lang="ru-RU" b="1" i="1" dirty="0">
              <a:solidFill>
                <a:srgbClr val="C00000"/>
              </a:solidFill>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3" name="Рисунок 2"/>
          <p:cNvPicPr/>
          <p:nvPr/>
        </p:nvPicPr>
        <p:blipFill>
          <a:blip r:embed="rId3" cstate="print">
            <a:lum bright="-10000"/>
          </a:blip>
          <a:srcRect l="4210" t="3818" r="5279" b="17917"/>
          <a:stretch>
            <a:fillRect/>
          </a:stretch>
        </p:blipFill>
        <p:spPr bwMode="auto">
          <a:xfrm>
            <a:off x="179512" y="0"/>
            <a:ext cx="3096344" cy="2952328"/>
          </a:xfrm>
          <a:prstGeom prst="rect">
            <a:avLst/>
          </a:prstGeom>
          <a:noFill/>
          <a:ln w="9525">
            <a:noFill/>
            <a:miter lim="800000"/>
            <a:headEnd/>
            <a:tailEnd/>
          </a:ln>
        </p:spPr>
      </p:pic>
      <p:pic>
        <p:nvPicPr>
          <p:cNvPr id="5" name="Рисунок 4"/>
          <p:cNvPicPr/>
          <p:nvPr/>
        </p:nvPicPr>
        <p:blipFill>
          <a:blip r:embed="rId3" cstate="print">
            <a:lum bright="-10000"/>
          </a:blip>
          <a:srcRect t="87810" r="2105" b="4554"/>
          <a:stretch>
            <a:fillRect/>
          </a:stretch>
        </p:blipFill>
        <p:spPr bwMode="auto">
          <a:xfrm>
            <a:off x="0" y="2924944"/>
            <a:ext cx="3348956" cy="288032"/>
          </a:xfrm>
          <a:prstGeom prst="rect">
            <a:avLst/>
          </a:prstGeom>
          <a:noFill/>
          <a:ln w="9525">
            <a:noFill/>
            <a:miter lim="800000"/>
            <a:headEnd/>
            <a:tailEnd/>
          </a:ln>
        </p:spPr>
      </p:pic>
      <p:pic>
        <p:nvPicPr>
          <p:cNvPr id="6" name="Рисунок 5"/>
          <p:cNvPicPr/>
          <p:nvPr/>
        </p:nvPicPr>
        <p:blipFill>
          <a:blip r:embed="rId4" cstate="print">
            <a:lum bright="-20000" contrast="30000"/>
          </a:blip>
          <a:srcRect/>
          <a:stretch>
            <a:fillRect/>
          </a:stretch>
        </p:blipFill>
        <p:spPr bwMode="auto">
          <a:xfrm>
            <a:off x="5724128" y="3861048"/>
            <a:ext cx="3253048" cy="2817535"/>
          </a:xfrm>
          <a:prstGeom prst="rect">
            <a:avLst/>
          </a:prstGeom>
          <a:noFill/>
          <a:ln w="9525">
            <a:noFill/>
            <a:miter lim="800000"/>
            <a:headEnd/>
            <a:tailEnd/>
          </a:ln>
        </p:spPr>
      </p:pic>
      <p:sp>
        <p:nvSpPr>
          <p:cNvPr id="7" name="AutoShape 8"/>
          <p:cNvSpPr>
            <a:spLocks noChangeArrowheads="1"/>
          </p:cNvSpPr>
          <p:nvPr/>
        </p:nvSpPr>
        <p:spPr bwMode="auto">
          <a:xfrm>
            <a:off x="3275856" y="188640"/>
            <a:ext cx="5616624" cy="3456384"/>
          </a:xfrm>
          <a:prstGeom prst="foldedCorner">
            <a:avLst>
              <a:gd name="adj" fmla="val 23069"/>
            </a:avLst>
          </a:prstGeom>
          <a:solidFill>
            <a:srgbClr val="00B0F0"/>
          </a:solidFill>
          <a:ln w="9525">
            <a:solidFill>
              <a:schemeClr val="bg1"/>
            </a:solidFill>
            <a:round/>
            <a:headEnd/>
            <a:tailEnd/>
          </a:ln>
          <a:effectLst>
            <a:innerShdw blurRad="63500" dist="50800" dir="16200000">
              <a:prstClr val="black">
                <a:alpha val="50000"/>
              </a:prstClr>
            </a:innerShdw>
          </a:effectLst>
        </p:spPr>
        <p:txBody>
          <a:bodyPr wrap="none" anchor="ctr"/>
          <a:lstStyle/>
          <a:p>
            <a:pPr lvl="0" algn="ctr" defTabSz="889000">
              <a:lnSpc>
                <a:spcPct val="90000"/>
              </a:lnSpc>
              <a:spcBef>
                <a:spcPct val="0"/>
              </a:spcBef>
              <a:spcAft>
                <a:spcPct val="35000"/>
              </a:spcAft>
            </a:pPr>
            <a:endParaRPr lang="ru-RU" sz="2400" b="1" dirty="0" smtClean="0">
              <a:latin typeface="Constantia" pitchFamily="18" charset="0"/>
            </a:endParaRPr>
          </a:p>
        </p:txBody>
      </p:sp>
      <p:sp>
        <p:nvSpPr>
          <p:cNvPr id="8" name="AutoShape 8"/>
          <p:cNvSpPr>
            <a:spLocks noChangeArrowheads="1"/>
          </p:cNvSpPr>
          <p:nvPr/>
        </p:nvSpPr>
        <p:spPr bwMode="auto">
          <a:xfrm>
            <a:off x="179512" y="3717032"/>
            <a:ext cx="5400600" cy="2952328"/>
          </a:xfrm>
          <a:prstGeom prst="foldedCorner">
            <a:avLst>
              <a:gd name="adj" fmla="val 23069"/>
            </a:avLst>
          </a:prstGeom>
          <a:solidFill>
            <a:srgbClr val="FF66FF"/>
          </a:solidFill>
          <a:ln w="9525">
            <a:solidFill>
              <a:schemeClr val="bg1"/>
            </a:solidFill>
            <a:round/>
            <a:headEnd/>
            <a:tailEnd/>
          </a:ln>
          <a:effectLst>
            <a:innerShdw blurRad="63500" dist="50800" dir="16200000">
              <a:prstClr val="black">
                <a:alpha val="50000"/>
              </a:prstClr>
            </a:innerShdw>
          </a:effectLst>
        </p:spPr>
        <p:txBody>
          <a:bodyPr wrap="none" anchor="ctr"/>
          <a:lstStyle/>
          <a:p>
            <a:pPr lvl="0" algn="ctr" defTabSz="889000">
              <a:lnSpc>
                <a:spcPct val="90000"/>
              </a:lnSpc>
              <a:spcBef>
                <a:spcPct val="0"/>
              </a:spcBef>
              <a:spcAft>
                <a:spcPct val="35000"/>
              </a:spcAft>
            </a:pPr>
            <a:endParaRPr lang="ru-RU" sz="2400" b="1" dirty="0" smtClean="0">
              <a:latin typeface="Constantia" pitchFamily="18" charset="0"/>
            </a:endParaRPr>
          </a:p>
        </p:txBody>
      </p:sp>
      <p:pic>
        <p:nvPicPr>
          <p:cNvPr id="9" name="Picture 17" descr="MC900432586[1]"/>
          <p:cNvPicPr>
            <a:picLocks noChangeAspect="1" noChangeArrowheads="1"/>
          </p:cNvPicPr>
          <p:nvPr/>
        </p:nvPicPr>
        <p:blipFill>
          <a:blip r:embed="rId5" cstate="print"/>
          <a:srcRect/>
          <a:stretch>
            <a:fillRect/>
          </a:stretch>
        </p:blipFill>
        <p:spPr bwMode="auto">
          <a:xfrm>
            <a:off x="3203848" y="0"/>
            <a:ext cx="762000" cy="762000"/>
          </a:xfrm>
          <a:prstGeom prst="rect">
            <a:avLst/>
          </a:prstGeom>
          <a:noFill/>
        </p:spPr>
      </p:pic>
      <p:pic>
        <p:nvPicPr>
          <p:cNvPr id="10" name="Picture 17" descr="MC900432586[1]"/>
          <p:cNvPicPr>
            <a:picLocks noChangeAspect="1" noChangeArrowheads="1"/>
          </p:cNvPicPr>
          <p:nvPr/>
        </p:nvPicPr>
        <p:blipFill>
          <a:blip r:embed="rId5" cstate="print"/>
          <a:srcRect/>
          <a:stretch>
            <a:fillRect/>
          </a:stretch>
        </p:blipFill>
        <p:spPr bwMode="auto">
          <a:xfrm>
            <a:off x="8382000" y="0"/>
            <a:ext cx="762000" cy="762000"/>
          </a:xfrm>
          <a:prstGeom prst="rect">
            <a:avLst/>
          </a:prstGeom>
          <a:noFill/>
        </p:spPr>
      </p:pic>
      <p:pic>
        <p:nvPicPr>
          <p:cNvPr id="11" name="Picture 17" descr="MC900432586[1]"/>
          <p:cNvPicPr>
            <a:picLocks noChangeAspect="1" noChangeArrowheads="1"/>
          </p:cNvPicPr>
          <p:nvPr/>
        </p:nvPicPr>
        <p:blipFill>
          <a:blip r:embed="rId5" cstate="print"/>
          <a:srcRect/>
          <a:stretch>
            <a:fillRect/>
          </a:stretch>
        </p:blipFill>
        <p:spPr bwMode="auto">
          <a:xfrm>
            <a:off x="179512" y="3429000"/>
            <a:ext cx="762000" cy="762000"/>
          </a:xfrm>
          <a:prstGeom prst="rect">
            <a:avLst/>
          </a:prstGeom>
          <a:noFill/>
        </p:spPr>
      </p:pic>
      <p:pic>
        <p:nvPicPr>
          <p:cNvPr id="12" name="Picture 17" descr="MC900432586[1]"/>
          <p:cNvPicPr>
            <a:picLocks noChangeAspect="1" noChangeArrowheads="1"/>
          </p:cNvPicPr>
          <p:nvPr/>
        </p:nvPicPr>
        <p:blipFill>
          <a:blip r:embed="rId5" cstate="print"/>
          <a:srcRect/>
          <a:stretch>
            <a:fillRect/>
          </a:stretch>
        </p:blipFill>
        <p:spPr bwMode="auto">
          <a:xfrm>
            <a:off x="5076056" y="3429000"/>
            <a:ext cx="762000" cy="762000"/>
          </a:xfrm>
          <a:prstGeom prst="rect">
            <a:avLst/>
          </a:prstGeom>
          <a:noFill/>
        </p:spPr>
      </p:pic>
      <p:pic>
        <p:nvPicPr>
          <p:cNvPr id="13" name="Рисунок 12"/>
          <p:cNvPicPr/>
          <p:nvPr/>
        </p:nvPicPr>
        <p:blipFill>
          <a:blip r:embed="rId6" cstate="print">
            <a:clrChange>
              <a:clrFrom>
                <a:srgbClr val="FFFFFF"/>
              </a:clrFrom>
              <a:clrTo>
                <a:srgbClr val="FFFFFF">
                  <a:alpha val="0"/>
                </a:srgbClr>
              </a:clrTo>
            </a:clrChange>
          </a:blip>
          <a:srcRect l="10818" r="8179"/>
          <a:stretch>
            <a:fillRect/>
          </a:stretch>
        </p:blipFill>
        <p:spPr bwMode="auto">
          <a:xfrm>
            <a:off x="3347864" y="2996952"/>
            <a:ext cx="769625" cy="525179"/>
          </a:xfrm>
          <a:prstGeom prst="rect">
            <a:avLst/>
          </a:prstGeom>
          <a:noFill/>
          <a:ln w="9525">
            <a:noFill/>
            <a:miter lim="800000"/>
            <a:headEnd/>
            <a:tailEnd/>
          </a:ln>
        </p:spPr>
      </p:pic>
      <p:pic>
        <p:nvPicPr>
          <p:cNvPr id="14" name="Рисунок 13"/>
          <p:cNvPicPr/>
          <p:nvPr/>
        </p:nvPicPr>
        <p:blipFill>
          <a:blip r:embed="rId6" cstate="print">
            <a:clrChange>
              <a:clrFrom>
                <a:srgbClr val="FFFFFF"/>
              </a:clrFrom>
              <a:clrTo>
                <a:srgbClr val="FFFFFF">
                  <a:alpha val="0"/>
                </a:srgbClr>
              </a:clrTo>
            </a:clrChange>
          </a:blip>
          <a:srcRect l="10818" r="8179"/>
          <a:stretch>
            <a:fillRect/>
          </a:stretch>
        </p:blipFill>
        <p:spPr bwMode="auto">
          <a:xfrm>
            <a:off x="251520" y="6021288"/>
            <a:ext cx="769625" cy="525179"/>
          </a:xfrm>
          <a:prstGeom prst="rect">
            <a:avLst/>
          </a:prstGeom>
          <a:noFill/>
          <a:ln w="9525">
            <a:noFill/>
            <a:miter lim="800000"/>
            <a:headEnd/>
            <a:tailEnd/>
          </a:ln>
        </p:spPr>
      </p:pic>
      <p:sp>
        <p:nvSpPr>
          <p:cNvPr id="15" name="Прямоугольник 14"/>
          <p:cNvSpPr/>
          <p:nvPr/>
        </p:nvSpPr>
        <p:spPr>
          <a:xfrm>
            <a:off x="3347864" y="260648"/>
            <a:ext cx="5400600" cy="3323987"/>
          </a:xfrm>
          <a:prstGeom prst="rect">
            <a:avLst/>
          </a:prstGeom>
        </p:spPr>
        <p:txBody>
          <a:bodyPr wrap="square">
            <a:spAutoFit/>
          </a:bodyPr>
          <a:lstStyle/>
          <a:p>
            <a:pPr algn="ctr"/>
            <a:r>
              <a:rPr lang="ru-RU" sz="1600" b="1" i="1" dirty="0" smtClean="0">
                <a:latin typeface="Bookman Old Style" pitchFamily="18" charset="0"/>
              </a:rPr>
              <a:t>Тьюторское сопровождение в инклюзивном образовании детей является важным фактором. Практика отхождения детей с ОВЗ от обучения в специальных образовательных учрежденьях пока не развита полностью, но вполне возможна. При обучении в обычных образовательных учреждениях происходит двойной процесс. Во-первых, дети с ограничениями учатся быть и жить в социуме. Во-вторых, обычные детки учатся взаимодействию с не такими, как они, учатся проявлять терпимость,        уважение и понимани</a:t>
            </a:r>
            <a:r>
              <a:rPr lang="ru-RU" dirty="0" smtClean="0"/>
              <a:t>е. </a:t>
            </a:r>
            <a:endParaRPr lang="ru-RU" dirty="0"/>
          </a:p>
        </p:txBody>
      </p:sp>
      <p:sp>
        <p:nvSpPr>
          <p:cNvPr id="16" name="Прямоугольник 15"/>
          <p:cNvSpPr/>
          <p:nvPr/>
        </p:nvSpPr>
        <p:spPr>
          <a:xfrm>
            <a:off x="179512" y="3861048"/>
            <a:ext cx="5400600" cy="2716128"/>
          </a:xfrm>
          <a:prstGeom prst="rect">
            <a:avLst/>
          </a:prstGeom>
        </p:spPr>
        <p:txBody>
          <a:bodyPr wrap="square">
            <a:spAutoFit/>
          </a:bodyPr>
          <a:lstStyle/>
          <a:p>
            <a:pPr algn="ctr"/>
            <a:r>
              <a:rPr lang="ru-RU" sz="1550" b="1" dirty="0" smtClean="0">
                <a:latin typeface="Bookman Old Style" pitchFamily="18" charset="0"/>
              </a:rPr>
              <a:t>А для того чтобы подобные процессы происходили без психологической травмы и для одних, и для других, создаётся тьюторское сопровождение. Только специально обученные люди, с уравновешенным характером и пониманием проблемы, могут выступать в роли наставников. Именно таким способом возможно стереть границу между необычными и обычными детьми, показывая, что все люди равны и заслуживают </a:t>
            </a:r>
          </a:p>
          <a:p>
            <a:pPr algn="ctr"/>
            <a:r>
              <a:rPr lang="ru-RU" sz="1550" b="1" dirty="0" smtClean="0">
                <a:latin typeface="Bookman Old Style" pitchFamily="18" charset="0"/>
              </a:rPr>
              <a:t>понимания и принятия обществом. </a:t>
            </a:r>
            <a:endParaRPr lang="ru-RU" sz="1550" b="1"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5" name="Рисунок 4"/>
          <p:cNvPicPr/>
          <p:nvPr/>
        </p:nvPicPr>
        <p:blipFill>
          <a:blip r:embed="rId3" cstate="print">
            <a:lum bright="-10000" contrast="10000"/>
          </a:blip>
          <a:srcRect l="47538" r="20154"/>
          <a:stretch>
            <a:fillRect/>
          </a:stretch>
        </p:blipFill>
        <p:spPr bwMode="auto">
          <a:xfrm>
            <a:off x="0" y="0"/>
            <a:ext cx="2179762" cy="1988840"/>
          </a:xfrm>
          <a:prstGeom prst="rect">
            <a:avLst/>
          </a:prstGeom>
          <a:ln>
            <a:noFill/>
          </a:ln>
          <a:effectLst>
            <a:softEdge rad="112500"/>
          </a:effectLst>
        </p:spPr>
      </p:pic>
      <p:pic>
        <p:nvPicPr>
          <p:cNvPr id="7" name="Рисунок 10"/>
          <p:cNvPicPr>
            <a:picLocks noChangeAspect="1" noChangeArrowheads="1"/>
          </p:cNvPicPr>
          <p:nvPr/>
        </p:nvPicPr>
        <p:blipFill>
          <a:blip r:embed="rId4" cstate="print"/>
          <a:srcRect/>
          <a:stretch>
            <a:fillRect/>
          </a:stretch>
        </p:blipFill>
        <p:spPr bwMode="auto">
          <a:xfrm>
            <a:off x="2123728" y="188640"/>
            <a:ext cx="5256584" cy="2520280"/>
          </a:xfrm>
          <a:prstGeom prst="rect">
            <a:avLst/>
          </a:prstGeom>
          <a:noFill/>
          <a:ln w="9525">
            <a:noFill/>
            <a:miter lim="800000"/>
            <a:headEnd/>
            <a:tailEnd/>
          </a:ln>
        </p:spPr>
      </p:pic>
      <p:pic>
        <p:nvPicPr>
          <p:cNvPr id="8" name="Picture 5"/>
          <p:cNvPicPr>
            <a:picLocks noChangeAspect="1" noChangeArrowheads="1"/>
          </p:cNvPicPr>
          <p:nvPr/>
        </p:nvPicPr>
        <p:blipFill>
          <a:blip r:embed="rId5" cstate="print">
            <a:clrChange>
              <a:clrFrom>
                <a:srgbClr val="FFFFFF"/>
              </a:clrFrom>
              <a:clrTo>
                <a:srgbClr val="FFFFFF">
                  <a:alpha val="0"/>
                </a:srgbClr>
              </a:clrTo>
            </a:clrChange>
            <a:lum bright="-20000"/>
          </a:blip>
          <a:srcRect/>
          <a:stretch>
            <a:fillRect/>
          </a:stretch>
        </p:blipFill>
        <p:spPr bwMode="auto">
          <a:xfrm>
            <a:off x="467544" y="2132856"/>
            <a:ext cx="1987421" cy="1656184"/>
          </a:xfrm>
          <a:prstGeom prst="rect">
            <a:avLst/>
          </a:prstGeom>
          <a:noFill/>
          <a:ln w="9525">
            <a:noFill/>
            <a:miter lim="800000"/>
            <a:headEnd/>
            <a:tailEnd/>
          </a:ln>
        </p:spPr>
      </p:pic>
      <p:sp>
        <p:nvSpPr>
          <p:cNvPr id="9" name="Пятиугольник 8"/>
          <p:cNvSpPr/>
          <p:nvPr/>
        </p:nvSpPr>
        <p:spPr>
          <a:xfrm rot="10800000">
            <a:off x="1403648" y="2852936"/>
            <a:ext cx="7560840" cy="3816424"/>
          </a:xfrm>
          <a:prstGeom prst="homePlate">
            <a:avLst>
              <a:gd name="adj" fmla="val 20893"/>
            </a:avLst>
          </a:prstGeom>
          <a:solidFill>
            <a:srgbClr val="00CC66"/>
          </a:solidFill>
          <a:ln>
            <a:solidFill>
              <a:srgbClr val="00B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195736" y="260648"/>
            <a:ext cx="5184576" cy="2400657"/>
          </a:xfrm>
          <a:prstGeom prst="rect">
            <a:avLst/>
          </a:prstGeom>
        </p:spPr>
        <p:txBody>
          <a:bodyPr wrap="square">
            <a:spAutoFit/>
          </a:bodyPr>
          <a:lstStyle/>
          <a:p>
            <a:pPr algn="ctr"/>
            <a:r>
              <a:rPr lang="ru-RU" sz="1500" b="1" dirty="0" smtClean="0">
                <a:solidFill>
                  <a:srgbClr val="C00000"/>
                </a:solidFill>
                <a:latin typeface="Bookman Old Style" pitchFamily="18" charset="0"/>
              </a:rPr>
              <a:t>Значимым показателем результативности обучения детей с ОВЗ</a:t>
            </a:r>
            <a:r>
              <a:rPr lang="ru-RU" sz="1500" b="1" dirty="0" smtClean="0">
                <a:latin typeface="Bookman Old Style" pitchFamily="18" charset="0"/>
              </a:rPr>
              <a:t> по индивидуальной образовательной программе при </a:t>
            </a:r>
            <a:r>
              <a:rPr lang="ru-RU" sz="1500" b="1" dirty="0" err="1" smtClean="0">
                <a:latin typeface="Bookman Old Style" pitchFamily="18" charset="0"/>
              </a:rPr>
              <a:t>тьюторском</a:t>
            </a:r>
            <a:r>
              <a:rPr lang="ru-RU" sz="1500" b="1" dirty="0" smtClean="0">
                <a:latin typeface="Bookman Old Style" pitchFamily="18" charset="0"/>
              </a:rPr>
              <a:t> сопровождении является эффективное взаимодействие детей с ограниченными возможностями здоровья с их, нормально развивающимися сверстниками, проявляющееся в совместном их участии в различных мероприятиях, а также толерантном отношении друг к другу. </a:t>
            </a:r>
            <a:endParaRPr lang="ru-RU" sz="1500" b="1" dirty="0">
              <a:latin typeface="Bookman Old Style" pitchFamily="18" charset="0"/>
            </a:endParaRPr>
          </a:p>
        </p:txBody>
      </p:sp>
      <p:sp>
        <p:nvSpPr>
          <p:cNvPr id="11" name="Прямоугольник 10"/>
          <p:cNvSpPr/>
          <p:nvPr/>
        </p:nvSpPr>
        <p:spPr>
          <a:xfrm>
            <a:off x="1979712" y="2852936"/>
            <a:ext cx="7164288" cy="2308324"/>
          </a:xfrm>
          <a:prstGeom prst="rect">
            <a:avLst/>
          </a:prstGeom>
        </p:spPr>
        <p:txBody>
          <a:bodyPr wrap="square">
            <a:spAutoFit/>
          </a:bodyPr>
          <a:lstStyle/>
          <a:p>
            <a:pPr algn="ctr"/>
            <a:r>
              <a:rPr lang="ru-RU" sz="1600" b="1" i="1" dirty="0" smtClean="0">
                <a:latin typeface="Bookman Old Style" pitchFamily="18" charset="0"/>
              </a:rPr>
              <a:t>Чтобы условия в школе были комфортными и мотивировали ребенка с ОВЗ на развитие, в основу </a:t>
            </a:r>
          </a:p>
          <a:p>
            <a:pPr algn="ctr"/>
            <a:r>
              <a:rPr lang="ru-RU" sz="1600" b="1" i="1" dirty="0" smtClean="0">
                <a:latin typeface="Bookman Old Style" pitchFamily="18" charset="0"/>
              </a:rPr>
              <a:t>работы тьютора должны быть положены </a:t>
            </a:r>
          </a:p>
          <a:p>
            <a:pPr algn="ctr"/>
            <a:r>
              <a:rPr lang="ru-RU" sz="1600" b="1" i="1" dirty="0" smtClean="0">
                <a:latin typeface="Bookman Old Style" pitchFamily="18" charset="0"/>
              </a:rPr>
              <a:t>такие понятия как: - вера в ребенка, </a:t>
            </a:r>
          </a:p>
          <a:p>
            <a:pPr algn="ctr">
              <a:buFontTx/>
              <a:buChar char="-"/>
            </a:pPr>
            <a:r>
              <a:rPr lang="ru-RU" sz="1600" b="1" i="1" dirty="0" smtClean="0">
                <a:latin typeface="Bookman Old Style" pitchFamily="18" charset="0"/>
              </a:rPr>
              <a:t>искренний интерес к его личности, </a:t>
            </a:r>
          </a:p>
          <a:p>
            <a:pPr algn="ctr">
              <a:buFontTx/>
              <a:buChar char="-"/>
            </a:pPr>
            <a:r>
              <a:rPr lang="ru-RU" sz="1600" b="1" i="1" dirty="0" smtClean="0">
                <a:latin typeface="Bookman Old Style" pitchFamily="18" charset="0"/>
              </a:rPr>
              <a:t>принятие его особенностей, </a:t>
            </a:r>
          </a:p>
          <a:p>
            <a:pPr algn="ctr">
              <a:buFontTx/>
              <a:buChar char="-"/>
            </a:pPr>
            <a:r>
              <a:rPr lang="ru-RU" sz="1600" b="1" i="1" dirty="0" smtClean="0">
                <a:latin typeface="Bookman Old Style" pitchFamily="18" charset="0"/>
              </a:rPr>
              <a:t>доброжелательность, </a:t>
            </a:r>
          </a:p>
          <a:p>
            <a:pPr algn="ctr">
              <a:buFontTx/>
              <a:buChar char="-"/>
            </a:pPr>
            <a:r>
              <a:rPr lang="ru-RU" sz="1600" b="1" i="1" dirty="0" smtClean="0">
                <a:latin typeface="Bookman Old Style" pitchFamily="18" charset="0"/>
              </a:rPr>
              <a:t> терпение, </a:t>
            </a:r>
          </a:p>
          <a:p>
            <a:pPr algn="ctr">
              <a:buFontTx/>
              <a:buChar char="-"/>
            </a:pPr>
            <a:r>
              <a:rPr lang="ru-RU" sz="1600" b="1" i="1" dirty="0" smtClean="0">
                <a:latin typeface="Bookman Old Style" pitchFamily="18" charset="0"/>
              </a:rPr>
              <a:t> последовательность. </a:t>
            </a:r>
            <a:endParaRPr lang="ru-RU" sz="1600" b="1" i="1" dirty="0">
              <a:latin typeface="Bookman Old Style" pitchFamily="18" charset="0"/>
            </a:endParaRPr>
          </a:p>
        </p:txBody>
      </p:sp>
      <p:sp>
        <p:nvSpPr>
          <p:cNvPr id="12" name="Прямоугольник 11"/>
          <p:cNvSpPr/>
          <p:nvPr/>
        </p:nvSpPr>
        <p:spPr>
          <a:xfrm>
            <a:off x="1979712" y="5085184"/>
            <a:ext cx="6984776" cy="1569660"/>
          </a:xfrm>
          <a:prstGeom prst="rect">
            <a:avLst/>
          </a:prstGeom>
        </p:spPr>
        <p:txBody>
          <a:bodyPr wrap="square">
            <a:spAutoFit/>
          </a:bodyPr>
          <a:lstStyle/>
          <a:p>
            <a:pPr algn="ctr"/>
            <a:r>
              <a:rPr lang="ru-RU" sz="1600" b="1" i="1" dirty="0" smtClean="0">
                <a:latin typeface="Bookman Old Style" pitchFamily="18" charset="0"/>
              </a:rPr>
              <a:t>Достижение цели тьюторского сопровождения достигается последовательным решением следующих задач: </a:t>
            </a:r>
          </a:p>
          <a:p>
            <a:pPr algn="ctr">
              <a:buFontTx/>
              <a:buChar char="-"/>
            </a:pPr>
            <a:r>
              <a:rPr lang="ru-RU" sz="1600" b="1" i="1" dirty="0" smtClean="0">
                <a:latin typeface="Bookman Old Style" pitchFamily="18" charset="0"/>
              </a:rPr>
              <a:t>создание условий для успешного ОБУЧЕНИЯ ребенка; </a:t>
            </a:r>
          </a:p>
          <a:p>
            <a:pPr algn="ctr">
              <a:buFontTx/>
              <a:buChar char="-"/>
            </a:pPr>
            <a:r>
              <a:rPr lang="ru-RU" sz="1600" b="1" i="1" dirty="0" smtClean="0">
                <a:latin typeface="Bookman Old Style" pitchFamily="18" charset="0"/>
              </a:rPr>
              <a:t> создание условий для успешной СОЦИАЛИЗАЦИИ ребенка; </a:t>
            </a:r>
          </a:p>
          <a:p>
            <a:pPr algn="ctr">
              <a:buFontTx/>
              <a:buChar char="-"/>
            </a:pPr>
            <a:r>
              <a:rPr lang="ru-RU" sz="1600" b="1" i="1" dirty="0" smtClean="0">
                <a:latin typeface="Bookman Old Style" pitchFamily="18" charset="0"/>
              </a:rPr>
              <a:t> максимальное РАСКРЫТИЕ ПОТЕНЦИАЛА его ЛИЧНОСТИ. </a:t>
            </a:r>
          </a:p>
        </p:txBody>
      </p:sp>
      <p:pic>
        <p:nvPicPr>
          <p:cNvPr id="13" name="Picture 5"/>
          <p:cNvPicPr>
            <a:picLocks noChangeAspect="1" noChangeArrowheads="1"/>
          </p:cNvPicPr>
          <p:nvPr/>
        </p:nvPicPr>
        <p:blipFill>
          <a:blip r:embed="rId5" cstate="print">
            <a:clrChange>
              <a:clrFrom>
                <a:srgbClr val="FFFFFF"/>
              </a:clrFrom>
              <a:clrTo>
                <a:srgbClr val="FFFFFF">
                  <a:alpha val="0"/>
                </a:srgbClr>
              </a:clrTo>
            </a:clrChange>
            <a:lum bright="-20000"/>
          </a:blip>
          <a:srcRect/>
          <a:stretch>
            <a:fillRect/>
          </a:stretch>
        </p:blipFill>
        <p:spPr bwMode="auto">
          <a:xfrm>
            <a:off x="-252536" y="3140968"/>
            <a:ext cx="1987421" cy="1656184"/>
          </a:xfrm>
          <a:prstGeom prst="rect">
            <a:avLst/>
          </a:prstGeom>
          <a:noFill/>
          <a:ln w="9525">
            <a:noFill/>
            <a:miter lim="800000"/>
            <a:headEnd/>
            <a:tailEnd/>
          </a:ln>
        </p:spPr>
      </p:pic>
      <p:pic>
        <p:nvPicPr>
          <p:cNvPr id="14" name="Picture 5"/>
          <p:cNvPicPr>
            <a:picLocks noChangeAspect="1" noChangeArrowheads="1"/>
          </p:cNvPicPr>
          <p:nvPr/>
        </p:nvPicPr>
        <p:blipFill>
          <a:blip r:embed="rId5" cstate="print">
            <a:clrChange>
              <a:clrFrom>
                <a:srgbClr val="FFFFFF"/>
              </a:clrFrom>
              <a:clrTo>
                <a:srgbClr val="FFFFFF">
                  <a:alpha val="0"/>
                </a:srgbClr>
              </a:clrTo>
            </a:clrChange>
            <a:lum bright="-20000"/>
          </a:blip>
          <a:srcRect/>
          <a:stretch>
            <a:fillRect/>
          </a:stretch>
        </p:blipFill>
        <p:spPr bwMode="auto">
          <a:xfrm>
            <a:off x="251520" y="4797152"/>
            <a:ext cx="1987421"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sp>
        <p:nvSpPr>
          <p:cNvPr id="7" name="Лента лицом вверх 6"/>
          <p:cNvSpPr/>
          <p:nvPr/>
        </p:nvSpPr>
        <p:spPr>
          <a:xfrm>
            <a:off x="395536" y="1772816"/>
            <a:ext cx="8424936" cy="2880320"/>
          </a:xfrm>
          <a:prstGeom prst="ribbon2">
            <a:avLst>
              <a:gd name="adj1" fmla="val 7559"/>
              <a:gd name="adj2" fmla="val 75000"/>
            </a:avLst>
          </a:prstGeom>
          <a:solidFill>
            <a:srgbClr val="99FF99"/>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800" i="1"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a:endParaRPr>
          </a:p>
        </p:txBody>
      </p:sp>
      <p:pic>
        <p:nvPicPr>
          <p:cNvPr id="8" name="Рисунок 7"/>
          <p:cNvPicPr/>
          <p:nvPr/>
        </p:nvPicPr>
        <p:blipFill>
          <a:blip r:embed="rId3" cstate="print">
            <a:lum bright="-10000" contrast="20000"/>
          </a:blip>
          <a:srcRect l="19591" b="11188"/>
          <a:stretch>
            <a:fillRect/>
          </a:stretch>
        </p:blipFill>
        <p:spPr bwMode="auto">
          <a:xfrm>
            <a:off x="6516216" y="4797152"/>
            <a:ext cx="2627784" cy="2060848"/>
          </a:xfrm>
          <a:prstGeom prst="rect">
            <a:avLst/>
          </a:prstGeom>
          <a:ln>
            <a:noFill/>
          </a:ln>
          <a:effectLst>
            <a:softEdge rad="112500"/>
          </a:effectLst>
        </p:spPr>
      </p:pic>
      <p:sp>
        <p:nvSpPr>
          <p:cNvPr id="9" name="WordArt 3"/>
          <p:cNvSpPr>
            <a:spLocks noChangeArrowheads="1" noChangeShapeType="1" noTextEdit="1"/>
          </p:cNvSpPr>
          <p:nvPr/>
        </p:nvSpPr>
        <p:spPr bwMode="auto">
          <a:xfrm>
            <a:off x="251520" y="332656"/>
            <a:ext cx="7200800" cy="2376264"/>
          </a:xfrm>
          <a:prstGeom prst="rect">
            <a:avLst/>
          </a:prstGeom>
        </p:spPr>
        <p:txBody>
          <a:bodyPr wrap="none" fromWordArt="1">
            <a:prstTxWarp prst="textDeflate">
              <a:avLst>
                <a:gd name="adj" fmla="val 18412"/>
              </a:avLst>
            </a:prstTxWarp>
          </a:bodyPr>
          <a:lstStyle/>
          <a:p>
            <a:pPr algn="ctr"/>
            <a:r>
              <a:rPr lang="ru-RU" sz="3600" kern="10" dirty="0" smtClean="0">
                <a:ln w="19050">
                  <a:solidFill>
                    <a:srgbClr val="000000"/>
                  </a:solidFill>
                  <a:round/>
                  <a:headEnd/>
                  <a:tailEnd/>
                </a:ln>
                <a:solidFill>
                  <a:srgbClr val="009900"/>
                </a:solidFill>
                <a:latin typeface="Impact"/>
              </a:rPr>
              <a:t>Тьюторами  не  рождаются,</a:t>
            </a:r>
          </a:p>
          <a:p>
            <a:pPr algn="ctr"/>
            <a:endParaRPr lang="ru-RU" sz="3600" kern="10" dirty="0">
              <a:ln w="19050">
                <a:solidFill>
                  <a:srgbClr val="000000"/>
                </a:solidFill>
                <a:round/>
                <a:headEnd/>
                <a:tailEnd/>
              </a:ln>
              <a:solidFill>
                <a:srgbClr val="009900"/>
              </a:solidFill>
              <a:latin typeface="Impact"/>
            </a:endParaRPr>
          </a:p>
        </p:txBody>
      </p:sp>
      <p:sp>
        <p:nvSpPr>
          <p:cNvPr id="10" name="WordArt 3"/>
          <p:cNvSpPr>
            <a:spLocks noChangeArrowheads="1" noChangeShapeType="1" noTextEdit="1"/>
          </p:cNvSpPr>
          <p:nvPr/>
        </p:nvSpPr>
        <p:spPr bwMode="auto">
          <a:xfrm>
            <a:off x="539552" y="4941168"/>
            <a:ext cx="5904656" cy="1296143"/>
          </a:xfrm>
          <a:prstGeom prst="rect">
            <a:avLst/>
          </a:prstGeom>
        </p:spPr>
        <p:txBody>
          <a:bodyPr wrap="none" fromWordArt="1">
            <a:prstTxWarp prst="textDeflate">
              <a:avLst>
                <a:gd name="adj" fmla="val 13237"/>
              </a:avLst>
            </a:prstTxWarp>
          </a:bodyPr>
          <a:lstStyle/>
          <a:p>
            <a:pPr algn="ctr"/>
            <a:r>
              <a:rPr lang="ru-RU" sz="3600" kern="10" dirty="0" smtClean="0">
                <a:ln w="19050">
                  <a:solidFill>
                    <a:srgbClr val="000000"/>
                  </a:solidFill>
                  <a:round/>
                  <a:headEnd/>
                  <a:tailEnd/>
                </a:ln>
                <a:solidFill>
                  <a:srgbClr val="009900"/>
                </a:solidFill>
                <a:latin typeface="Impact"/>
              </a:rPr>
              <a:t>тьюторами – </a:t>
            </a:r>
          </a:p>
          <a:p>
            <a:pPr algn="ctr"/>
            <a:r>
              <a:rPr lang="ru-RU" sz="3600" kern="10" dirty="0" smtClean="0">
                <a:ln w="19050">
                  <a:solidFill>
                    <a:srgbClr val="000000"/>
                  </a:solidFill>
                  <a:round/>
                  <a:headEnd/>
                  <a:tailEnd/>
                </a:ln>
                <a:solidFill>
                  <a:srgbClr val="009900"/>
                </a:solidFill>
                <a:latin typeface="Impact"/>
              </a:rPr>
              <a:t>становятся!</a:t>
            </a:r>
            <a:endParaRPr lang="ru-RU" sz="3600" kern="10" dirty="0">
              <a:ln w="19050">
                <a:solidFill>
                  <a:srgbClr val="000000"/>
                </a:solidFill>
                <a:round/>
                <a:headEnd/>
                <a:tailEnd/>
              </a:ln>
              <a:solidFill>
                <a:srgbClr val="009900"/>
              </a:solidFill>
              <a:latin typeface="Impact"/>
            </a:endParaRPr>
          </a:p>
        </p:txBody>
      </p:sp>
      <p:sp>
        <p:nvSpPr>
          <p:cNvPr id="76801" name="Rectangle 1"/>
          <p:cNvSpPr>
            <a:spLocks noChangeArrowheads="1"/>
          </p:cNvSpPr>
          <p:nvPr/>
        </p:nvSpPr>
        <p:spPr bwMode="auto">
          <a:xfrm>
            <a:off x="1475656" y="1731876"/>
            <a:ext cx="626469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В заключении </a:t>
            </a:r>
            <a:r>
              <a:rPr kumimoji="0" lang="ru-RU"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замечу, </a:t>
            </a:r>
            <a:r>
              <a:rPr kumimoji="0" lang="ru-RU"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что тьюторская деятельность  является сложной и интегрированной, она строится по принципу взаимодополняемости психологической, педагогической и информационной составляющих. ЗНАЧИТ, тьюторская деятельность может совмещаться с другими видами образовательной деятельности.</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C00000"/>
                </a:solidFill>
                <a:latin typeface="Bookman Old Style" pitchFamily="18" charset="0"/>
                <a:cs typeface="Times New Roman" pitchFamily="18" charset="0"/>
              </a:rPr>
              <a:t>И ГЛАВНОЕ:</a:t>
            </a:r>
            <a:endParaRPr kumimoji="0" lang="ru-RU" sz="2800" b="1" i="0" u="none" strike="noStrike" cap="none" normalizeH="0" baseline="0" dirty="0" smtClean="0">
              <a:ln>
                <a:noFill/>
              </a:ln>
              <a:solidFill>
                <a:srgbClr val="C00000"/>
              </a:solidFill>
              <a:effectLst/>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sp>
        <p:nvSpPr>
          <p:cNvPr id="5" name="WordArt 3"/>
          <p:cNvSpPr>
            <a:spLocks noChangeArrowheads="1" noChangeShapeType="1" noTextEdit="1"/>
          </p:cNvSpPr>
          <p:nvPr/>
        </p:nvSpPr>
        <p:spPr bwMode="auto">
          <a:xfrm>
            <a:off x="251520" y="4077072"/>
            <a:ext cx="8640960" cy="2780928"/>
          </a:xfrm>
          <a:prstGeom prst="rect">
            <a:avLst/>
          </a:prstGeom>
        </p:spPr>
        <p:txBody>
          <a:bodyPr wrap="none" fromWordArt="1">
            <a:prstTxWarp prst="textDeflate">
              <a:avLst>
                <a:gd name="adj" fmla="val 17462"/>
              </a:avLst>
            </a:prstTxWarp>
          </a:bodyPr>
          <a:lstStyle/>
          <a:p>
            <a:pPr algn="ctr">
              <a:defRPr/>
            </a:pPr>
            <a:r>
              <a:rPr lang="ru-RU" sz="3600" kern="10" dirty="0">
                <a:ln w="19050">
                  <a:solidFill>
                    <a:srgbClr val="000000"/>
                  </a:solidFill>
                  <a:round/>
                  <a:headEnd/>
                  <a:tailEnd/>
                </a:ln>
                <a:solidFill>
                  <a:srgbClr val="009900"/>
                </a:solidFill>
                <a:latin typeface="Impact"/>
                <a:cs typeface="Arial" charset="0"/>
              </a:rPr>
              <a:t> </a:t>
            </a:r>
            <a:r>
              <a:rPr lang="ru-RU" sz="3600" kern="10" dirty="0">
                <a:ln w="19050">
                  <a:solidFill>
                    <a:srgbClr val="000000"/>
                  </a:solidFill>
                  <a:round/>
                  <a:headEnd/>
                  <a:tailEnd/>
                </a:ln>
                <a:solidFill>
                  <a:srgbClr val="006600"/>
                </a:solidFill>
                <a:latin typeface="Impact"/>
                <a:cs typeface="Arial" charset="0"/>
              </a:rPr>
              <a:t>Спасибо  за  внимание !!!</a:t>
            </a:r>
          </a:p>
        </p:txBody>
      </p:sp>
      <p:pic>
        <p:nvPicPr>
          <p:cNvPr id="6" name="Picture 4" descr="saveme"/>
          <p:cNvPicPr>
            <a:picLocks noChangeAspect="1" noChangeArrowheads="1"/>
          </p:cNvPicPr>
          <p:nvPr/>
        </p:nvPicPr>
        <p:blipFill>
          <a:blip r:embed="rId3" cstate="print"/>
          <a:srcRect/>
          <a:stretch>
            <a:fillRect/>
          </a:stretch>
        </p:blipFill>
        <p:spPr bwMode="auto">
          <a:xfrm>
            <a:off x="539552" y="0"/>
            <a:ext cx="7344816" cy="5373216"/>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3" name="Рисунок 2"/>
          <p:cNvPicPr/>
          <p:nvPr/>
        </p:nvPicPr>
        <p:blipFill>
          <a:blip r:embed="rId3" cstate="print"/>
          <a:srcRect/>
          <a:stretch>
            <a:fillRect/>
          </a:stretch>
        </p:blipFill>
        <p:spPr bwMode="auto">
          <a:xfrm>
            <a:off x="5868144" y="0"/>
            <a:ext cx="3275856" cy="2348881"/>
          </a:xfrm>
          <a:prstGeom prst="rect">
            <a:avLst/>
          </a:prstGeom>
          <a:ln>
            <a:noFill/>
          </a:ln>
          <a:effectLst>
            <a:softEdge rad="112500"/>
          </a:effectLst>
        </p:spPr>
      </p:pic>
      <p:sp>
        <p:nvSpPr>
          <p:cNvPr id="6" name="Горизонтальный свиток 5"/>
          <p:cNvSpPr/>
          <p:nvPr/>
        </p:nvSpPr>
        <p:spPr>
          <a:xfrm>
            <a:off x="179512" y="188640"/>
            <a:ext cx="5472608" cy="2232248"/>
          </a:xfrm>
          <a:prstGeom prst="horizontalScroll">
            <a:avLst>
              <a:gd name="adj" fmla="val 4916"/>
            </a:avLst>
          </a:prstGeom>
          <a:solidFill>
            <a:srgbClr val="FF9900"/>
          </a:solidFill>
          <a:ln>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chemeClr val="tx1"/>
              </a:solidFill>
              <a:latin typeface="Constantia" pitchFamily="18" charset="0"/>
            </a:endParaRPr>
          </a:p>
        </p:txBody>
      </p:sp>
      <p:sp>
        <p:nvSpPr>
          <p:cNvPr id="5" name="Прямоугольник 4"/>
          <p:cNvSpPr/>
          <p:nvPr/>
        </p:nvSpPr>
        <p:spPr>
          <a:xfrm>
            <a:off x="251520" y="260648"/>
            <a:ext cx="5400600" cy="2092881"/>
          </a:xfrm>
          <a:prstGeom prst="rect">
            <a:avLst/>
          </a:prstGeom>
        </p:spPr>
        <p:txBody>
          <a:bodyPr wrap="square">
            <a:spAutoFit/>
          </a:bodyPr>
          <a:lstStyle/>
          <a:p>
            <a:pPr algn="ctr"/>
            <a:r>
              <a:rPr lang="ru-RU" sz="1600" b="1" i="1" dirty="0" smtClean="0">
                <a:latin typeface="Bookman Old Style" pitchFamily="18" charset="0"/>
              </a:rPr>
              <a:t>Нетрудно представить, как таким детям даётся обучение в обычных детских садах и школах, они чувствуют себя ненужными и стесняются собственных нарушений в здоровье. Но в этом нет их вины. Здесь </a:t>
            </a:r>
            <a:r>
              <a:rPr lang="ru-RU" b="1" i="1" dirty="0" smtClean="0">
                <a:solidFill>
                  <a:srgbClr val="C00000"/>
                </a:solidFill>
                <a:latin typeface="Bookman Old Style" pitchFamily="18" charset="0"/>
              </a:rPr>
              <a:t>тьюторам</a:t>
            </a:r>
            <a:r>
              <a:rPr lang="ru-RU" sz="1600" b="1" i="1" dirty="0" smtClean="0">
                <a:latin typeface="Bookman Old Style" pitchFamily="18" charset="0"/>
              </a:rPr>
              <a:t> необходимо выстраивать процесс обучения, опираясь на особенности каждого ребёнка. </a:t>
            </a:r>
            <a:endParaRPr lang="ru-RU" sz="1600" b="1" i="1" dirty="0">
              <a:latin typeface="Bookman Old Style" pitchFamily="18" charset="0"/>
            </a:endParaRPr>
          </a:p>
        </p:txBody>
      </p:sp>
      <p:sp>
        <p:nvSpPr>
          <p:cNvPr id="8" name="Горизонтальный свиток 7"/>
          <p:cNvSpPr/>
          <p:nvPr/>
        </p:nvSpPr>
        <p:spPr>
          <a:xfrm>
            <a:off x="3779912" y="4293096"/>
            <a:ext cx="5184576" cy="2564904"/>
          </a:xfrm>
          <a:prstGeom prst="horizontalScroll">
            <a:avLst>
              <a:gd name="adj" fmla="val 4916"/>
            </a:avLst>
          </a:prstGeom>
          <a:solidFill>
            <a:srgbClr val="FF9900"/>
          </a:solidFill>
          <a:ln>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chemeClr val="tx1"/>
              </a:solidFill>
              <a:latin typeface="Constantia" pitchFamily="18" charset="0"/>
            </a:endParaRPr>
          </a:p>
        </p:txBody>
      </p:sp>
      <p:sp>
        <p:nvSpPr>
          <p:cNvPr id="11" name="AutoShape 8"/>
          <p:cNvSpPr>
            <a:spLocks noChangeArrowheads="1"/>
          </p:cNvSpPr>
          <p:nvPr/>
        </p:nvSpPr>
        <p:spPr bwMode="auto">
          <a:xfrm>
            <a:off x="395536" y="2492896"/>
            <a:ext cx="8352928" cy="1728192"/>
          </a:xfrm>
          <a:prstGeom prst="foldedCorner">
            <a:avLst>
              <a:gd name="adj" fmla="val 23069"/>
            </a:avLst>
          </a:prstGeom>
          <a:solidFill>
            <a:schemeClr val="tx2">
              <a:lumMod val="40000"/>
              <a:lumOff val="60000"/>
            </a:schemeClr>
          </a:solidFill>
          <a:ln>
            <a:headEnd/>
            <a:tailEnd/>
          </a:ln>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wrap="none" anchor="ctr"/>
          <a:lstStyle/>
          <a:p>
            <a:pPr algn="ctr">
              <a:defRPr/>
            </a:pPr>
            <a:endParaRPr lang="ru-RU" sz="800" b="1" dirty="0" smtClean="0">
              <a:ln w="19050">
                <a:solidFill>
                  <a:schemeClr val="tx1"/>
                </a:solidFill>
              </a:ln>
              <a:solidFill>
                <a:srgbClr val="00B0F0"/>
              </a:solidFill>
              <a:latin typeface="Bookman Old Style" pitchFamily="18" charset="0"/>
            </a:endParaRPr>
          </a:p>
          <a:p>
            <a:pPr algn="ctr">
              <a:defRPr/>
            </a:pPr>
            <a:endParaRPr lang="ru-RU" sz="800" b="1" dirty="0" smtClean="0">
              <a:ln w="19050">
                <a:solidFill>
                  <a:schemeClr val="tx1"/>
                </a:solidFill>
              </a:ln>
              <a:solidFill>
                <a:srgbClr val="00B0F0"/>
              </a:solidFill>
              <a:latin typeface="Bookman Old Style" pitchFamily="18" charset="0"/>
            </a:endParaRPr>
          </a:p>
          <a:p>
            <a:pPr algn="ctr">
              <a:defRPr/>
            </a:pPr>
            <a:endParaRPr lang="ru-RU" sz="2800" b="1" dirty="0">
              <a:ln w="19050">
                <a:solidFill>
                  <a:schemeClr val="tx1"/>
                </a:solidFill>
              </a:ln>
              <a:solidFill>
                <a:srgbClr val="00B0F0"/>
              </a:solidFill>
              <a:latin typeface="Bookman Old Style" pitchFamily="18" charset="0"/>
            </a:endParaRPr>
          </a:p>
        </p:txBody>
      </p:sp>
      <p:pic>
        <p:nvPicPr>
          <p:cNvPr id="12" name="Picture 17" descr="MC900432586[1]"/>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323528" y="2132856"/>
            <a:ext cx="762000" cy="762000"/>
          </a:xfrm>
          <a:prstGeom prst="rect">
            <a:avLst/>
          </a:prstGeom>
          <a:noFill/>
        </p:spPr>
      </p:pic>
      <p:pic>
        <p:nvPicPr>
          <p:cNvPr id="13" name="Picture 17" descr="MC900432586[1]"/>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8382000" y="2132856"/>
            <a:ext cx="762000" cy="762000"/>
          </a:xfrm>
          <a:prstGeom prst="rect">
            <a:avLst/>
          </a:prstGeom>
          <a:noFill/>
        </p:spPr>
      </p:pic>
      <p:sp>
        <p:nvSpPr>
          <p:cNvPr id="7" name="Прямоугольник 6"/>
          <p:cNvSpPr/>
          <p:nvPr/>
        </p:nvSpPr>
        <p:spPr>
          <a:xfrm>
            <a:off x="395536" y="2420888"/>
            <a:ext cx="8496944" cy="1846659"/>
          </a:xfrm>
          <a:prstGeom prst="rect">
            <a:avLst/>
          </a:prstGeom>
        </p:spPr>
        <p:txBody>
          <a:bodyPr wrap="square">
            <a:spAutoFit/>
          </a:bodyPr>
          <a:lstStyle/>
          <a:p>
            <a:pPr algn="ctr"/>
            <a:r>
              <a:rPr lang="ru-RU" b="1" dirty="0" smtClean="0">
                <a:solidFill>
                  <a:srgbClr val="C00000"/>
                </a:solidFill>
                <a:latin typeface="Bookman Old Style" pitchFamily="18" charset="0"/>
              </a:rPr>
              <a:t>Тьюторское сопровождение</a:t>
            </a:r>
            <a:r>
              <a:rPr lang="ru-RU" sz="1600" b="1" dirty="0" smtClean="0">
                <a:latin typeface="Bookman Old Style" pitchFamily="18" charset="0"/>
              </a:rPr>
              <a:t> поможет таким детям в общем </a:t>
            </a:r>
          </a:p>
          <a:p>
            <a:pPr algn="ctr"/>
            <a:r>
              <a:rPr lang="ru-RU" sz="1600" b="1" dirty="0" smtClean="0">
                <a:latin typeface="Bookman Old Style" pitchFamily="18" charset="0"/>
              </a:rPr>
              <a:t>процессе обучения, специалисты подскажут, как им взаимодействовать со своими сверстниками, как получать знания и </a:t>
            </a:r>
          </a:p>
          <a:p>
            <a:pPr algn="ctr"/>
            <a:r>
              <a:rPr lang="ru-RU" sz="1600" b="1" dirty="0" smtClean="0">
                <a:latin typeface="Bookman Old Style" pitchFamily="18" charset="0"/>
              </a:rPr>
              <a:t>закреплять их. Главнейшая задача – не позволить этим детям чувствовать себя неполноценными или ограниченными. Здесь требуется не только педагогическая и методическая помощь, </a:t>
            </a:r>
          </a:p>
          <a:p>
            <a:pPr algn="ctr"/>
            <a:r>
              <a:rPr lang="ru-RU" sz="1600" b="1" dirty="0" smtClean="0">
                <a:latin typeface="Bookman Old Style" pitchFamily="18" charset="0"/>
              </a:rPr>
              <a:t>но и психологическая поддержка.</a:t>
            </a:r>
            <a:endParaRPr lang="ru-RU" sz="1600" dirty="0"/>
          </a:p>
        </p:txBody>
      </p:sp>
      <p:pic>
        <p:nvPicPr>
          <p:cNvPr id="69634" name="Picture 2"/>
          <p:cNvPicPr>
            <a:picLocks noChangeAspect="1" noChangeArrowheads="1"/>
          </p:cNvPicPr>
          <p:nvPr/>
        </p:nvPicPr>
        <p:blipFill>
          <a:blip r:embed="rId5" cstate="print"/>
          <a:srcRect l="13302" r="12201"/>
          <a:stretch>
            <a:fillRect/>
          </a:stretch>
        </p:blipFill>
        <p:spPr bwMode="auto">
          <a:xfrm>
            <a:off x="0" y="4365104"/>
            <a:ext cx="3779912" cy="2492896"/>
          </a:xfrm>
          <a:prstGeom prst="rect">
            <a:avLst/>
          </a:prstGeom>
          <a:ln>
            <a:noFill/>
          </a:ln>
          <a:effectLst>
            <a:softEdge rad="112500"/>
          </a:effectLst>
        </p:spPr>
      </p:pic>
      <p:sp>
        <p:nvSpPr>
          <p:cNvPr id="15" name="Прямоугольник 14"/>
          <p:cNvSpPr/>
          <p:nvPr/>
        </p:nvSpPr>
        <p:spPr>
          <a:xfrm>
            <a:off x="3923928" y="4437112"/>
            <a:ext cx="5040560" cy="2308324"/>
          </a:xfrm>
          <a:prstGeom prst="rect">
            <a:avLst/>
          </a:prstGeom>
        </p:spPr>
        <p:txBody>
          <a:bodyPr wrap="square">
            <a:spAutoFit/>
          </a:bodyPr>
          <a:lstStyle/>
          <a:p>
            <a:pPr algn="ctr"/>
            <a:r>
              <a:rPr lang="ru-RU" sz="1600" b="1" i="1" dirty="0" smtClean="0">
                <a:latin typeface="Bookman Old Style" pitchFamily="18" charset="0"/>
              </a:rPr>
              <a:t>А как быть детям, которые передвигаются, к примеру, на инвалидном кресле? Как своё обучение  и общение получат они, если посещать детский сад,  школу они не могут? Тьюторское сопровождение детей с ограниченными возможностями становится настоящим спасением </a:t>
            </a:r>
          </a:p>
          <a:p>
            <a:pPr algn="ctr"/>
            <a:r>
              <a:rPr lang="ru-RU" sz="1600" b="1" i="1" dirty="0" smtClean="0">
                <a:latin typeface="Bookman Old Style" pitchFamily="18" charset="0"/>
              </a:rPr>
              <a:t>в таких случаях. </a:t>
            </a:r>
            <a:endParaRPr lang="ru-RU" sz="1600" b="1" i="1" dirty="0">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13447"/>
            <a:ext cx="9144000" cy="6884894"/>
          </a:xfrm>
          <a:prstGeom prst="rect">
            <a:avLst/>
          </a:prstGeom>
          <a:solidFill>
            <a:schemeClr val="accent6">
              <a:lumMod val="75000"/>
            </a:schemeClr>
          </a:solidFill>
          <a:ln w="9525">
            <a:noFill/>
            <a:miter lim="800000"/>
            <a:headEnd/>
            <a:tailEnd/>
          </a:ln>
        </p:spPr>
      </p:pic>
      <p:pic>
        <p:nvPicPr>
          <p:cNvPr id="2050" name="Picture 2"/>
          <p:cNvPicPr>
            <a:picLocks noChangeAspect="1" noChangeArrowheads="1"/>
          </p:cNvPicPr>
          <p:nvPr/>
        </p:nvPicPr>
        <p:blipFill>
          <a:blip r:embed="rId3" cstate="print">
            <a:lum bright="-10000" contrast="20000"/>
          </a:blip>
          <a:srcRect/>
          <a:stretch>
            <a:fillRect/>
          </a:stretch>
        </p:blipFill>
        <p:spPr bwMode="auto">
          <a:xfrm>
            <a:off x="179512" y="188640"/>
            <a:ext cx="3528392" cy="2520280"/>
          </a:xfrm>
          <a:prstGeom prst="rect">
            <a:avLst/>
          </a:prstGeom>
          <a:ln>
            <a:noFill/>
          </a:ln>
          <a:effectLst>
            <a:softEdge rad="112500"/>
          </a:effectLst>
        </p:spPr>
      </p:pic>
      <p:sp>
        <p:nvSpPr>
          <p:cNvPr id="5" name="Прямоугольник 4"/>
          <p:cNvSpPr/>
          <p:nvPr/>
        </p:nvSpPr>
        <p:spPr>
          <a:xfrm>
            <a:off x="827584" y="2564904"/>
            <a:ext cx="2232248" cy="523220"/>
          </a:xfrm>
          <a:prstGeom prst="rect">
            <a:avLst/>
          </a:prstGeom>
        </p:spPr>
        <p:txBody>
          <a:bodyPr wrap="square">
            <a:spAutoFit/>
          </a:bodyPr>
          <a:lstStyle/>
          <a:p>
            <a:pPr algn="ctr">
              <a:defRPr/>
            </a:pPr>
            <a:r>
              <a:rPr lang="ru-RU" sz="2800" b="1" dirty="0" smtClean="0">
                <a:ln w="19050">
                  <a:solidFill>
                    <a:schemeClr val="tx1"/>
                  </a:solidFill>
                </a:ln>
                <a:solidFill>
                  <a:srgbClr val="00B0F0"/>
                </a:solidFill>
                <a:latin typeface="Bookman Old Style" pitchFamily="18" charset="0"/>
              </a:rPr>
              <a:t>ТЬЮТОР</a:t>
            </a:r>
            <a:endParaRPr lang="ru-RU" sz="2800" b="1" dirty="0">
              <a:ln w="19050">
                <a:solidFill>
                  <a:schemeClr val="tx1"/>
                </a:solidFill>
              </a:ln>
              <a:solidFill>
                <a:srgbClr val="00B0F0"/>
              </a:solidFill>
              <a:latin typeface="Bookman Old Style" pitchFamily="18" charset="0"/>
            </a:endParaRPr>
          </a:p>
        </p:txBody>
      </p:sp>
      <p:sp>
        <p:nvSpPr>
          <p:cNvPr id="6" name="Стрелка вверх 5"/>
          <p:cNvSpPr/>
          <p:nvPr/>
        </p:nvSpPr>
        <p:spPr>
          <a:xfrm>
            <a:off x="251520" y="3068960"/>
            <a:ext cx="2952328" cy="3600400"/>
          </a:xfrm>
          <a:prstGeom prst="upArrow">
            <a:avLst>
              <a:gd name="adj1" fmla="val 75010"/>
              <a:gd name="adj2" fmla="val 21886"/>
            </a:avLst>
          </a:prstGeom>
          <a:solidFill>
            <a:srgbClr val="92D050"/>
          </a:solidFill>
          <a:ln>
            <a:solidFill>
              <a:schemeClr val="accent3">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Bookman Old Style" pitchFamily="18" charset="0"/>
            </a:endParaRPr>
          </a:p>
        </p:txBody>
      </p:sp>
      <p:sp>
        <p:nvSpPr>
          <p:cNvPr id="7" name="Прямоугольник 6"/>
          <p:cNvSpPr/>
          <p:nvPr/>
        </p:nvSpPr>
        <p:spPr>
          <a:xfrm>
            <a:off x="539552" y="3212976"/>
            <a:ext cx="2448272" cy="3416320"/>
          </a:xfrm>
          <a:prstGeom prst="rect">
            <a:avLst/>
          </a:prstGeom>
        </p:spPr>
        <p:txBody>
          <a:bodyPr wrap="square">
            <a:spAutoFit/>
          </a:bodyPr>
          <a:lstStyle/>
          <a:p>
            <a:pPr algn="ctr"/>
            <a:r>
              <a:rPr lang="ru-RU" sz="2000" b="1" i="1" dirty="0" smtClean="0">
                <a:solidFill>
                  <a:srgbClr val="C00000"/>
                </a:solidFill>
                <a:latin typeface="Bookman Old Style" pitchFamily="18" charset="0"/>
              </a:rPr>
              <a:t>Тьютор </a:t>
            </a:r>
          </a:p>
          <a:p>
            <a:pPr algn="ctr"/>
            <a:r>
              <a:rPr lang="ru-RU" sz="1600" b="1" i="1" dirty="0" smtClean="0">
                <a:latin typeface="Bookman Old Style" pitchFamily="18" charset="0"/>
              </a:rPr>
              <a:t>(от английского </a:t>
            </a:r>
            <a:r>
              <a:rPr lang="ru-RU" b="1" i="1" dirty="0" smtClean="0">
                <a:solidFill>
                  <a:srgbClr val="C00000"/>
                </a:solidFill>
                <a:latin typeface="Bookman Old Style" pitchFamily="18" charset="0"/>
              </a:rPr>
              <a:t>tutor – </a:t>
            </a:r>
          </a:p>
          <a:p>
            <a:pPr algn="ctr"/>
            <a:r>
              <a:rPr lang="ru-RU" sz="1600" b="1" i="1" dirty="0" smtClean="0">
                <a:latin typeface="Bookman Old Style" pitchFamily="18" charset="0"/>
              </a:rPr>
              <a:t>наставник, </a:t>
            </a:r>
          </a:p>
          <a:p>
            <a:pPr algn="ctr"/>
            <a:r>
              <a:rPr lang="ru-RU" sz="1600" b="1" i="1" dirty="0" smtClean="0">
                <a:latin typeface="Bookman Old Style" pitchFamily="18" charset="0"/>
              </a:rPr>
              <a:t>опекун; </a:t>
            </a:r>
          </a:p>
          <a:p>
            <a:pPr algn="ctr"/>
            <a:r>
              <a:rPr lang="ru-RU" sz="1600" b="1" i="1" dirty="0" smtClean="0">
                <a:latin typeface="Bookman Old Style" pitchFamily="18" charset="0"/>
              </a:rPr>
              <a:t>от латинского </a:t>
            </a:r>
            <a:r>
              <a:rPr lang="ru-RU" b="1" i="1" dirty="0" smtClean="0">
                <a:solidFill>
                  <a:srgbClr val="C00000"/>
                </a:solidFill>
                <a:latin typeface="Bookman Old Style" pitchFamily="18" charset="0"/>
              </a:rPr>
              <a:t>tueor –</a:t>
            </a:r>
          </a:p>
          <a:p>
            <a:pPr algn="ctr"/>
            <a:r>
              <a:rPr lang="ru-RU" sz="1600" b="1" i="1" dirty="0" smtClean="0">
                <a:latin typeface="Bookman Old Style" pitchFamily="18" charset="0"/>
              </a:rPr>
              <a:t> наблюдаю, забочусь) </a:t>
            </a:r>
          </a:p>
          <a:p>
            <a:pPr algn="ctr"/>
            <a:r>
              <a:rPr lang="ru-RU" sz="1600" b="1" i="1" dirty="0" smtClean="0">
                <a:latin typeface="Bookman Old Style" pitchFamily="18" charset="0"/>
              </a:rPr>
              <a:t>- новая специальность </a:t>
            </a:r>
          </a:p>
          <a:p>
            <a:pPr algn="ctr"/>
            <a:r>
              <a:rPr lang="ru-RU" sz="1600" b="1" i="1" dirty="0" smtClean="0">
                <a:latin typeface="Bookman Old Style" pitchFamily="18" charset="0"/>
              </a:rPr>
              <a:t>в нашем образовании. </a:t>
            </a:r>
            <a:endParaRPr lang="ru-RU" sz="1600" b="1" i="1" dirty="0">
              <a:latin typeface="Bookman Old Style" pitchFamily="18" charset="0"/>
            </a:endParaRPr>
          </a:p>
        </p:txBody>
      </p:sp>
      <p:sp>
        <p:nvSpPr>
          <p:cNvPr id="8" name="Стрелка вниз 7"/>
          <p:cNvSpPr/>
          <p:nvPr/>
        </p:nvSpPr>
        <p:spPr>
          <a:xfrm rot="5400000">
            <a:off x="4693701" y="-1417848"/>
            <a:ext cx="2852937" cy="5688633"/>
          </a:xfrm>
          <a:prstGeom prst="downArrow">
            <a:avLst>
              <a:gd name="adj1" fmla="val 80583"/>
              <a:gd name="adj2" fmla="val 30115"/>
            </a:avLst>
          </a:prstGeom>
          <a:solidFill>
            <a:srgbClr val="9900FF"/>
          </a:solidFill>
          <a:scene3d>
            <a:camera prst="orthographicFront"/>
            <a:lightRig rig="threePt" dir="t"/>
          </a:scene3d>
          <a:sp3d>
            <a:bevelT prst="angle"/>
          </a:sp3d>
        </p:spPr>
        <p:style>
          <a:lnRef idx="3">
            <a:schemeClr val="lt1">
              <a:hueOff val="0"/>
              <a:satOff val="0"/>
              <a:lumOff val="0"/>
              <a:alphaOff val="0"/>
            </a:schemeClr>
          </a:lnRef>
          <a:fillRef idx="1">
            <a:schemeClr val="accent5">
              <a:hueOff val="3325242"/>
              <a:satOff val="-6756"/>
              <a:lumOff val="-4542"/>
              <a:alphaOff val="0"/>
            </a:schemeClr>
          </a:fillRef>
          <a:effectRef idx="1">
            <a:schemeClr val="accent5">
              <a:hueOff val="3325242"/>
              <a:satOff val="-6756"/>
              <a:lumOff val="-4542"/>
              <a:alphaOff val="0"/>
            </a:schemeClr>
          </a:effectRef>
          <a:fontRef idx="minor">
            <a:schemeClr val="lt1"/>
          </a:fontRef>
        </p:style>
        <p:txBody>
          <a:bodyPr vert="vert270"/>
          <a:lstStyle/>
          <a:p>
            <a:pPr algn="ctr">
              <a:defRPr/>
            </a:pPr>
            <a:endParaRPr lang="ru-RU" sz="2200" b="1" dirty="0">
              <a:solidFill>
                <a:schemeClr val="tx1"/>
              </a:solidFill>
              <a:latin typeface="Bookman Old Style" pitchFamily="18" charset="0"/>
            </a:endParaRPr>
          </a:p>
        </p:txBody>
      </p:sp>
      <p:sp>
        <p:nvSpPr>
          <p:cNvPr id="2051" name="Rectangle 3"/>
          <p:cNvSpPr>
            <a:spLocks noChangeArrowheads="1"/>
          </p:cNvSpPr>
          <p:nvPr/>
        </p:nvSpPr>
        <p:spPr bwMode="auto">
          <a:xfrm>
            <a:off x="3635896" y="235967"/>
            <a:ext cx="532859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00000"/>
                </a:solidFill>
                <a:effectLst/>
                <a:latin typeface="Bookman Old Style" pitchFamily="18" charset="0"/>
                <a:ea typeface="Calibri" pitchFamily="34" charset="0"/>
                <a:cs typeface="Times New Roman" pitchFamily="18" charset="0"/>
              </a:rPr>
              <a:t>Тьютор</a:t>
            </a:r>
            <a:r>
              <a:rPr kumimoji="0" lang="ru-RU" sz="1600" b="1"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 это профессионал, который стремится научить своего подопечного свободе и самостоятельности, осознавать свои цели и понимать свои возможности, находить недостающие ресурсы и использовать культуру, опыт предшествующих поколений для того, чтобы не изобретать велосипед, а действовать эффективно и успешно.</a:t>
            </a:r>
            <a:endParaRPr kumimoji="0" lang="ru-RU" sz="1600" b="1" i="1"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9" name="Стрелка вниз 8"/>
          <p:cNvSpPr/>
          <p:nvPr/>
        </p:nvSpPr>
        <p:spPr>
          <a:xfrm rot="6886779">
            <a:off x="3770363" y="2224155"/>
            <a:ext cx="2725886" cy="4600598"/>
          </a:xfrm>
          <a:prstGeom prst="downArrow">
            <a:avLst>
              <a:gd name="adj1" fmla="val 63566"/>
              <a:gd name="adj2" fmla="val 35000"/>
            </a:avLst>
          </a:prstGeom>
          <a:solidFill>
            <a:srgbClr val="FF9900"/>
          </a:solidFill>
          <a:scene3d>
            <a:camera prst="orthographicFront"/>
            <a:lightRig rig="threePt" dir="t"/>
          </a:scene3d>
          <a:sp3d>
            <a:bevelT prst="angle"/>
          </a:sp3d>
        </p:spPr>
        <p:style>
          <a:lnRef idx="3">
            <a:schemeClr val="lt1">
              <a:hueOff val="0"/>
              <a:satOff val="0"/>
              <a:lumOff val="0"/>
              <a:alphaOff val="0"/>
            </a:schemeClr>
          </a:lnRef>
          <a:fillRef idx="1">
            <a:schemeClr val="accent5">
              <a:hueOff val="3325242"/>
              <a:satOff val="-6756"/>
              <a:lumOff val="-4542"/>
              <a:alphaOff val="0"/>
            </a:schemeClr>
          </a:fillRef>
          <a:effectRef idx="1">
            <a:schemeClr val="accent5">
              <a:hueOff val="3325242"/>
              <a:satOff val="-6756"/>
              <a:lumOff val="-4542"/>
              <a:alphaOff val="0"/>
            </a:schemeClr>
          </a:effectRef>
          <a:fontRef idx="minor">
            <a:schemeClr val="lt1"/>
          </a:fontRef>
        </p:style>
        <p:txBody>
          <a:bodyPr vert="vert270"/>
          <a:lstStyle/>
          <a:p>
            <a:pPr algn="ctr">
              <a:defRPr/>
            </a:pPr>
            <a:endParaRPr lang="ru-RU" sz="2200" dirty="0">
              <a:latin typeface="Bookman Old Style" pitchFamily="18" charset="0"/>
            </a:endParaRPr>
          </a:p>
        </p:txBody>
      </p:sp>
      <p:sp>
        <p:nvSpPr>
          <p:cNvPr id="2052" name="Rectangle 4"/>
          <p:cNvSpPr>
            <a:spLocks noChangeArrowheads="1"/>
          </p:cNvSpPr>
          <p:nvPr/>
        </p:nvSpPr>
        <p:spPr bwMode="auto">
          <a:xfrm rot="1479663">
            <a:off x="3086184" y="3696947"/>
            <a:ext cx="4357337"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00000"/>
                </a:solidFill>
                <a:effectLst/>
                <a:latin typeface="Bookman Old Style" pitchFamily="18" charset="0"/>
                <a:ea typeface="Calibri" pitchFamily="34" charset="0"/>
                <a:cs typeface="Times New Roman" pitchFamily="18" charset="0"/>
              </a:rPr>
              <a:t>Тьютор</a:t>
            </a:r>
            <a:r>
              <a:rPr kumimoji="0" lang="ru-RU" sz="1600" b="1"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 это человек, который очень аккуратно идет рядом, обеспечивает поддержку в трудную, сложную минуту и отходит в сторону, когда подопечный справляется сам.</a:t>
            </a:r>
            <a:endParaRPr kumimoji="0" lang="ru-RU" sz="1600" b="1" i="1" u="none" strike="noStrike" cap="none" normalizeH="0" baseline="0" dirty="0" smtClean="0">
              <a:ln>
                <a:noFill/>
              </a:ln>
              <a:solidFill>
                <a:schemeClr val="tx1"/>
              </a:solidFill>
              <a:effectLst/>
              <a:latin typeface="Bookman Old Style" pitchFamily="18" charset="0"/>
              <a:cs typeface="Arial" pitchFamily="34" charset="0"/>
            </a:endParaRPr>
          </a:p>
        </p:txBody>
      </p:sp>
      <p:pic>
        <p:nvPicPr>
          <p:cNvPr id="11" name="Рисунок 10"/>
          <p:cNvPicPr/>
          <p:nvPr/>
        </p:nvPicPr>
        <p:blipFill>
          <a:blip r:embed="rId4" cstate="print">
            <a:clrChange>
              <a:clrFrom>
                <a:srgbClr val="000000"/>
              </a:clrFrom>
              <a:clrTo>
                <a:srgbClr val="000000">
                  <a:alpha val="0"/>
                </a:srgbClr>
              </a:clrTo>
            </a:clrChange>
          </a:blip>
          <a:srcRect/>
          <a:stretch>
            <a:fillRect/>
          </a:stretch>
        </p:blipFill>
        <p:spPr bwMode="auto">
          <a:xfrm>
            <a:off x="2915816" y="1916832"/>
            <a:ext cx="1368152" cy="1412776"/>
          </a:xfrm>
          <a:prstGeom prst="rect">
            <a:avLst/>
          </a:prstGeom>
          <a:noFill/>
          <a:ln w="9525">
            <a:noFill/>
            <a:miter lim="800000"/>
            <a:headEnd/>
            <a:tailEnd/>
          </a:ln>
        </p:spPr>
      </p:pic>
      <p:pic>
        <p:nvPicPr>
          <p:cNvPr id="14"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08304" y="4581128"/>
            <a:ext cx="2004332" cy="2506911"/>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clrChange>
              <a:clrFrom>
                <a:srgbClr val="000000"/>
              </a:clrFrom>
              <a:clrTo>
                <a:srgbClr val="000000">
                  <a:alpha val="0"/>
                </a:srgbClr>
              </a:clrTo>
            </a:clrChange>
            <a:lum bright="-20000" contrast="30000"/>
          </a:blip>
          <a:srcRect/>
          <a:stretch>
            <a:fillRect/>
          </a:stretch>
        </p:blipFill>
        <p:spPr bwMode="auto">
          <a:xfrm>
            <a:off x="6466104" y="2492896"/>
            <a:ext cx="2121229" cy="2088232"/>
          </a:xfrm>
          <a:prstGeom prst="rect">
            <a:avLst/>
          </a:prstGeom>
          <a:noFill/>
          <a:ln w="9525">
            <a:noFill/>
            <a:miter lim="800000"/>
            <a:headEnd/>
            <a:tailEnd/>
          </a:ln>
        </p:spPr>
      </p:pic>
      <p:pic>
        <p:nvPicPr>
          <p:cNvPr id="18" name="Picture 5"/>
          <p:cNvPicPr>
            <a:picLocks noChangeAspect="1" noChangeArrowheads="1"/>
          </p:cNvPicPr>
          <p:nvPr/>
        </p:nvPicPr>
        <p:blipFill>
          <a:blip r:embed="rId6" cstate="print">
            <a:clrChange>
              <a:clrFrom>
                <a:srgbClr val="000000"/>
              </a:clrFrom>
              <a:clrTo>
                <a:srgbClr val="000000">
                  <a:alpha val="0"/>
                </a:srgbClr>
              </a:clrTo>
            </a:clrChange>
            <a:lum bright="-20000" contrast="30000"/>
          </a:blip>
          <a:srcRect/>
          <a:stretch>
            <a:fillRect/>
          </a:stretch>
        </p:blipFill>
        <p:spPr bwMode="auto">
          <a:xfrm>
            <a:off x="3203848" y="4769768"/>
            <a:ext cx="2121229"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26894"/>
            <a:ext cx="9144000" cy="6884894"/>
          </a:xfrm>
          <a:prstGeom prst="rect">
            <a:avLst/>
          </a:prstGeom>
          <a:solidFill>
            <a:schemeClr val="accent6">
              <a:lumMod val="75000"/>
            </a:schemeClr>
          </a:solidFill>
          <a:ln w="9525">
            <a:noFill/>
            <a:miter lim="800000"/>
            <a:headEnd/>
            <a:tailEnd/>
          </a:ln>
        </p:spPr>
      </p:pic>
      <p:pic>
        <p:nvPicPr>
          <p:cNvPr id="5" name="Объект 60"/>
          <p:cNvPicPr>
            <a:picLocks noChangeArrowheads="1"/>
          </p:cNvPicPr>
          <p:nvPr/>
        </p:nvPicPr>
        <p:blipFill>
          <a:blip r:embed="rId3" cstate="print"/>
          <a:srcRect l="-104" t="-285" r="-31" b="-333"/>
          <a:stretch>
            <a:fillRect/>
          </a:stretch>
        </p:blipFill>
        <p:spPr bwMode="auto">
          <a:xfrm>
            <a:off x="2987824" y="260648"/>
            <a:ext cx="4032448" cy="936104"/>
          </a:xfrm>
          <a:prstGeom prst="rect">
            <a:avLst/>
          </a:prstGeom>
          <a:noFill/>
          <a:ln w="9525">
            <a:noFill/>
            <a:miter lim="800000"/>
            <a:headEnd/>
            <a:tailEnd/>
          </a:ln>
        </p:spPr>
      </p:pic>
      <p:sp>
        <p:nvSpPr>
          <p:cNvPr id="6" name="Прямоугольник 5"/>
          <p:cNvSpPr/>
          <p:nvPr/>
        </p:nvSpPr>
        <p:spPr>
          <a:xfrm>
            <a:off x="3851920" y="476672"/>
            <a:ext cx="2232248" cy="523220"/>
          </a:xfrm>
          <a:prstGeom prst="rect">
            <a:avLst/>
          </a:prstGeom>
        </p:spPr>
        <p:txBody>
          <a:bodyPr wrap="square">
            <a:spAutoFit/>
          </a:bodyPr>
          <a:lstStyle/>
          <a:p>
            <a:pPr algn="ctr">
              <a:defRPr/>
            </a:pPr>
            <a:r>
              <a:rPr lang="ru-RU" sz="2800" b="1" dirty="0" smtClean="0">
                <a:ln w="19050">
                  <a:solidFill>
                    <a:schemeClr val="tx1"/>
                  </a:solidFill>
                </a:ln>
                <a:solidFill>
                  <a:srgbClr val="00B0F0"/>
                </a:solidFill>
                <a:latin typeface="Bookman Old Style" pitchFamily="18" charset="0"/>
              </a:rPr>
              <a:t>ТЬЮТОР</a:t>
            </a:r>
            <a:endParaRPr lang="ru-RU" sz="2800" b="1" dirty="0">
              <a:ln w="19050">
                <a:solidFill>
                  <a:schemeClr val="tx1"/>
                </a:solidFill>
              </a:ln>
              <a:solidFill>
                <a:srgbClr val="00B0F0"/>
              </a:solidFill>
              <a:latin typeface="Bookman Old Style" pitchFamily="18" charset="0"/>
            </a:endParaRPr>
          </a:p>
        </p:txBody>
      </p:sp>
      <p:sp>
        <p:nvSpPr>
          <p:cNvPr id="7" name="Стрелка влево 6"/>
          <p:cNvSpPr/>
          <p:nvPr/>
        </p:nvSpPr>
        <p:spPr>
          <a:xfrm rot="18108658">
            <a:off x="3774438" y="1149235"/>
            <a:ext cx="455205" cy="409895"/>
          </a:xfrm>
          <a:prstGeom prst="leftArrow">
            <a:avLst/>
          </a:prstGeom>
          <a:solidFill>
            <a:srgbClr val="FF9966"/>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ru-RU"/>
          </a:p>
        </p:txBody>
      </p:sp>
      <p:sp>
        <p:nvSpPr>
          <p:cNvPr id="8" name="Стрелка влево 7"/>
          <p:cNvSpPr/>
          <p:nvPr/>
        </p:nvSpPr>
        <p:spPr>
          <a:xfrm rot="13868380">
            <a:off x="5653187" y="1226813"/>
            <a:ext cx="456468" cy="406101"/>
          </a:xfrm>
          <a:prstGeom prst="leftArrow">
            <a:avLst/>
          </a:prstGeom>
          <a:solidFill>
            <a:srgbClr val="FF9966"/>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ru-RU"/>
          </a:p>
        </p:txBody>
      </p:sp>
      <p:sp>
        <p:nvSpPr>
          <p:cNvPr id="9" name="Выноска-облако 8"/>
          <p:cNvSpPr/>
          <p:nvPr/>
        </p:nvSpPr>
        <p:spPr>
          <a:xfrm>
            <a:off x="179512" y="1844824"/>
            <a:ext cx="4752528" cy="3240360"/>
          </a:xfrm>
          <a:prstGeom prst="cloudCallout">
            <a:avLst>
              <a:gd name="adj1" fmla="val 32140"/>
              <a:gd name="adj2" fmla="val -57575"/>
            </a:avLst>
          </a:prstGeom>
          <a:solidFill>
            <a:schemeClr val="accent2">
              <a:lumMod val="40000"/>
              <a:lumOff val="60000"/>
            </a:schemeClr>
          </a:solidFill>
          <a:ln w="38100">
            <a:solidFill>
              <a:schemeClr val="accent2">
                <a:lumMod val="75000"/>
              </a:schemeClr>
            </a:solidFill>
          </a:ln>
          <a:scene3d>
            <a:camera prst="orthographicFront"/>
            <a:lightRig rig="threePt" dir="t"/>
          </a:scene3d>
          <a:sp3d>
            <a:bevelT prst="angle"/>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ru-RU" sz="1600" b="1" i="1" dirty="0">
              <a:solidFill>
                <a:schemeClr val="tx1"/>
              </a:solidFill>
              <a:latin typeface="Bookman Old Style" pitchFamily="18" charset="0"/>
            </a:endParaRPr>
          </a:p>
        </p:txBody>
      </p:sp>
      <p:pic>
        <p:nvPicPr>
          <p:cNvPr id="3" name="Рисунок 2"/>
          <p:cNvPicPr/>
          <p:nvPr/>
        </p:nvPicPr>
        <p:blipFill>
          <a:blip r:embed="rId4" cstate="print">
            <a:clrChange>
              <a:clrFrom>
                <a:srgbClr val="FFFFFF"/>
              </a:clrFrom>
              <a:clrTo>
                <a:srgbClr val="FFFFFF">
                  <a:alpha val="0"/>
                </a:srgbClr>
              </a:clrTo>
            </a:clrChange>
          </a:blip>
          <a:srcRect/>
          <a:stretch>
            <a:fillRect/>
          </a:stretch>
        </p:blipFill>
        <p:spPr bwMode="auto">
          <a:xfrm>
            <a:off x="251520" y="188640"/>
            <a:ext cx="2232248" cy="1872208"/>
          </a:xfrm>
          <a:prstGeom prst="rect">
            <a:avLst/>
          </a:prstGeom>
          <a:noFill/>
          <a:ln w="9525">
            <a:noFill/>
            <a:miter lim="800000"/>
            <a:headEnd/>
            <a:tailEnd/>
          </a:ln>
        </p:spPr>
      </p:pic>
      <p:sp>
        <p:nvSpPr>
          <p:cNvPr id="10" name="Выноска-облако 9"/>
          <p:cNvSpPr/>
          <p:nvPr/>
        </p:nvSpPr>
        <p:spPr>
          <a:xfrm>
            <a:off x="4572000" y="1988840"/>
            <a:ext cx="4392488" cy="3168352"/>
          </a:xfrm>
          <a:prstGeom prst="cloudCallout">
            <a:avLst>
              <a:gd name="adj1" fmla="val -13282"/>
              <a:gd name="adj2" fmla="val -58387"/>
            </a:avLst>
          </a:prstGeom>
          <a:solidFill>
            <a:schemeClr val="tx2">
              <a:lumMod val="40000"/>
              <a:lumOff val="60000"/>
            </a:schemeClr>
          </a:solidFill>
          <a:ln w="38100">
            <a:solidFill>
              <a:schemeClr val="accent3">
                <a:lumMod val="50000"/>
              </a:schemeClr>
            </a:solidFill>
          </a:ln>
          <a:scene3d>
            <a:camera prst="orthographicFront"/>
            <a:lightRig rig="threePt" dir="t"/>
          </a:scene3d>
          <a:sp3d>
            <a:bevelT prst="convex"/>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ru-RU" sz="2400" i="1" dirty="0">
              <a:solidFill>
                <a:srgbClr val="C00000"/>
              </a:solidFill>
              <a:latin typeface="Constantia" pitchFamily="18" charset="0"/>
            </a:endParaRPr>
          </a:p>
        </p:txBody>
      </p:sp>
      <p:sp>
        <p:nvSpPr>
          <p:cNvPr id="11" name="Прямоугольник 10"/>
          <p:cNvSpPr/>
          <p:nvPr/>
        </p:nvSpPr>
        <p:spPr>
          <a:xfrm>
            <a:off x="5004048" y="2276872"/>
            <a:ext cx="3600400" cy="2626553"/>
          </a:xfrm>
          <a:prstGeom prst="rect">
            <a:avLst/>
          </a:prstGeom>
        </p:spPr>
        <p:txBody>
          <a:bodyPr wrap="square">
            <a:spAutoFit/>
          </a:bodyPr>
          <a:lstStyle/>
          <a:p>
            <a:pPr algn="ctr"/>
            <a:r>
              <a:rPr lang="ru-RU" sz="1600" b="1" i="1" dirty="0" smtClean="0">
                <a:latin typeface="Bookman Old Style" pitchFamily="18" charset="0"/>
              </a:rPr>
              <a:t>Даже если ребенок отправляется на лечение или на профилактический отдых в санаторий, наставник всё равно продолжает с ним взаимодействовать через различные средства связи, не покидает своего подопечного.</a:t>
            </a:r>
            <a:endParaRPr lang="ru-RU" sz="1600" b="1" i="1" dirty="0">
              <a:latin typeface="Bookman Old Style" pitchFamily="18" charset="0"/>
            </a:endParaRPr>
          </a:p>
        </p:txBody>
      </p:sp>
      <p:sp>
        <p:nvSpPr>
          <p:cNvPr id="12" name="Прямоугольник 11"/>
          <p:cNvSpPr/>
          <p:nvPr/>
        </p:nvSpPr>
        <p:spPr>
          <a:xfrm>
            <a:off x="611560" y="2132856"/>
            <a:ext cx="3816424" cy="2585323"/>
          </a:xfrm>
          <a:prstGeom prst="rect">
            <a:avLst/>
          </a:prstGeom>
        </p:spPr>
        <p:txBody>
          <a:bodyPr wrap="square">
            <a:spAutoFit/>
          </a:bodyPr>
          <a:lstStyle/>
          <a:p>
            <a:pPr algn="ctr"/>
            <a:r>
              <a:rPr lang="ru-RU" sz="1600" b="1" i="1" dirty="0" smtClean="0">
                <a:latin typeface="Bookman Old Style" pitchFamily="18" charset="0"/>
              </a:rPr>
              <a:t>Куратор помогает в обеспечении необходимой литературой, предоставляет необходимую информацию, осуществляет полную связь между ребенком и педагогом, создаёт максимально расширенные возможности для саморазвития и обучения ребёнка</a:t>
            </a:r>
            <a:r>
              <a:rPr lang="ru-RU" dirty="0" smtClean="0"/>
              <a:t>. </a:t>
            </a:r>
            <a:endParaRPr lang="ru-RU" dirty="0"/>
          </a:p>
        </p:txBody>
      </p:sp>
      <p:pic>
        <p:nvPicPr>
          <p:cNvPr id="13" name="Picture 2"/>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180528" y="5157192"/>
            <a:ext cx="10585176" cy="1512168"/>
          </a:xfrm>
          <a:prstGeom prst="rect">
            <a:avLst/>
          </a:prstGeom>
          <a:noFill/>
          <a:ln w="9525">
            <a:noFill/>
            <a:miter lim="800000"/>
            <a:headEnd/>
            <a:tailEnd/>
          </a:ln>
        </p:spPr>
      </p:pic>
      <p:sp>
        <p:nvSpPr>
          <p:cNvPr id="14" name="Прямоугольник 13"/>
          <p:cNvSpPr/>
          <p:nvPr/>
        </p:nvSpPr>
        <p:spPr>
          <a:xfrm>
            <a:off x="683568" y="5380672"/>
            <a:ext cx="7776864" cy="1015663"/>
          </a:xfrm>
          <a:prstGeom prst="rect">
            <a:avLst/>
          </a:prstGeom>
        </p:spPr>
        <p:txBody>
          <a:bodyPr wrap="square">
            <a:spAutoFit/>
          </a:bodyPr>
          <a:lstStyle/>
          <a:p>
            <a:pPr algn="ctr"/>
            <a:r>
              <a:rPr lang="ru-RU" sz="2000" b="1" dirty="0" smtClean="0">
                <a:solidFill>
                  <a:srgbClr val="C00000"/>
                </a:solidFill>
                <a:latin typeface="Bookman Old Style" pitchFamily="18" charset="0"/>
              </a:rPr>
              <a:t>Важным аспектом также является и то, что тьюторы организовывают взаимодействие не только </a:t>
            </a:r>
          </a:p>
          <a:p>
            <a:pPr algn="ctr"/>
            <a:r>
              <a:rPr lang="ru-RU" sz="2000" b="1" dirty="0" smtClean="0">
                <a:solidFill>
                  <a:srgbClr val="C00000"/>
                </a:solidFill>
                <a:latin typeface="Bookman Old Style" pitchFamily="18" charset="0"/>
              </a:rPr>
              <a:t>в системе «ребенок – педагог», но и «ребенок – дети». </a:t>
            </a:r>
            <a:endParaRPr lang="ru-RU" sz="2000" b="1" dirty="0">
              <a:solidFill>
                <a:srgbClr val="C00000"/>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0" y="3356992"/>
            <a:ext cx="5181600" cy="3238500"/>
          </a:xfrm>
          <a:prstGeom prst="rect">
            <a:avLst/>
          </a:prstGeom>
          <a:noFill/>
          <a:ln w="9525">
            <a:noFill/>
            <a:miter lim="800000"/>
            <a:headEnd/>
            <a:tailEnd/>
          </a:ln>
        </p:spPr>
      </p:pic>
      <p:sp>
        <p:nvSpPr>
          <p:cNvPr id="11" name="Скругленная прямоугольная выноска 10"/>
          <p:cNvSpPr/>
          <p:nvPr/>
        </p:nvSpPr>
        <p:spPr>
          <a:xfrm>
            <a:off x="251520" y="188640"/>
            <a:ext cx="6984776" cy="2664296"/>
          </a:xfrm>
          <a:prstGeom prst="wedgeRoundRectCallout">
            <a:avLst>
              <a:gd name="adj1" fmla="val -39321"/>
              <a:gd name="adj2" fmla="val 80233"/>
              <a:gd name="adj3" fmla="val 16667"/>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solidFill>
                <a:schemeClr val="tx1"/>
              </a:solidFill>
              <a:latin typeface="Bookman Old Style" pitchFamily="18" charset="0"/>
            </a:endParaRPr>
          </a:p>
        </p:txBody>
      </p:sp>
      <p:sp>
        <p:nvSpPr>
          <p:cNvPr id="13" name="Скругленная прямоугольная выноска 12"/>
          <p:cNvSpPr/>
          <p:nvPr/>
        </p:nvSpPr>
        <p:spPr>
          <a:xfrm>
            <a:off x="5364088" y="2924944"/>
            <a:ext cx="3528392" cy="3744416"/>
          </a:xfrm>
          <a:prstGeom prst="wedgeRoundRectCallout">
            <a:avLst>
              <a:gd name="adj1" fmla="val -67788"/>
              <a:gd name="adj2" fmla="val 39673"/>
              <a:gd name="adj3" fmla="val 16667"/>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solidFill>
                <a:schemeClr val="tx1"/>
              </a:solidFill>
              <a:latin typeface="Constantia" pitchFamily="18" charset="0"/>
            </a:endParaRPr>
          </a:p>
        </p:txBody>
      </p:sp>
      <p:sp>
        <p:nvSpPr>
          <p:cNvPr id="14" name="Прямоугольник 13"/>
          <p:cNvSpPr/>
          <p:nvPr/>
        </p:nvSpPr>
        <p:spPr>
          <a:xfrm>
            <a:off x="5364088" y="2852936"/>
            <a:ext cx="3456384" cy="3847207"/>
          </a:xfrm>
          <a:prstGeom prst="rect">
            <a:avLst/>
          </a:prstGeom>
        </p:spPr>
        <p:txBody>
          <a:bodyPr wrap="square">
            <a:spAutoFit/>
          </a:bodyPr>
          <a:lstStyle/>
          <a:p>
            <a:pPr algn="ctr"/>
            <a:r>
              <a:rPr lang="ru-RU" b="1" i="1" dirty="0" smtClean="0">
                <a:solidFill>
                  <a:srgbClr val="C00000"/>
                </a:solidFill>
                <a:latin typeface="Bookman Old Style" pitchFamily="18" charset="0"/>
              </a:rPr>
              <a:t>Тьюторское сопровождение </a:t>
            </a:r>
            <a:r>
              <a:rPr lang="ru-RU" sz="1600" b="1" i="1" dirty="0" smtClean="0">
                <a:latin typeface="Bookman Old Style" pitchFamily="18" charset="0"/>
              </a:rPr>
              <a:t>– это педагогическая деятельность по индивидуализации образования, которая направлена на выявление и развитие образовательных мотивов и интересов ребенка, а также поиск образовательных ресурсов для создания индивидуальной образовательной программы</a:t>
            </a:r>
            <a:r>
              <a:rPr lang="ru-RU" sz="1600" i="1" dirty="0" smtClean="0"/>
              <a:t>. </a:t>
            </a:r>
            <a:endParaRPr lang="ru-RU" sz="1600" i="1" dirty="0"/>
          </a:p>
        </p:txBody>
      </p:sp>
      <p:sp>
        <p:nvSpPr>
          <p:cNvPr id="15" name="Прямоугольник 14"/>
          <p:cNvSpPr/>
          <p:nvPr/>
        </p:nvSpPr>
        <p:spPr>
          <a:xfrm>
            <a:off x="251520" y="260648"/>
            <a:ext cx="6912768" cy="2492990"/>
          </a:xfrm>
          <a:prstGeom prst="rect">
            <a:avLst/>
          </a:prstGeom>
        </p:spPr>
        <p:txBody>
          <a:bodyPr wrap="square">
            <a:spAutoFit/>
          </a:bodyPr>
          <a:lstStyle/>
          <a:p>
            <a:pPr algn="ctr"/>
            <a:r>
              <a:rPr lang="ru-RU" sz="2000" b="1" i="1" dirty="0" smtClean="0">
                <a:solidFill>
                  <a:srgbClr val="C00000"/>
                </a:solidFill>
                <a:latin typeface="Bookman Old Style" pitchFamily="18" charset="0"/>
              </a:rPr>
              <a:t>Тьюторское сопровождение </a:t>
            </a:r>
            <a:r>
              <a:rPr lang="ru-RU" sz="1700" b="1" i="1" dirty="0" smtClean="0">
                <a:latin typeface="Bookman Old Style" pitchFamily="18" charset="0"/>
              </a:rPr>
              <a:t>оказывает содействие получению качественного образования ребенка по индивидуальной образовательной программе. Эта программа строится в соответствии с образовательными возможностями, возрастными и индивидуальными особенностями, состоянием нервно-психического и соматического здоровья, </a:t>
            </a:r>
          </a:p>
          <a:p>
            <a:pPr algn="ctr"/>
            <a:r>
              <a:rPr lang="ru-RU" sz="1700" b="1" i="1" dirty="0" smtClean="0">
                <a:latin typeface="Bookman Old Style" pitchFamily="18" charset="0"/>
              </a:rPr>
              <a:t>с учетом реальных возможностей </a:t>
            </a:r>
          </a:p>
          <a:p>
            <a:pPr algn="ctr"/>
            <a:r>
              <a:rPr lang="ru-RU" sz="1700" b="1" i="1" dirty="0" smtClean="0">
                <a:latin typeface="Bookman Old Style" pitchFamily="18" charset="0"/>
              </a:rPr>
              <a:t>образовательной среды. </a:t>
            </a:r>
            <a:endParaRPr lang="ru-RU" sz="1700" b="1" i="1"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8" name="Рисунок 7"/>
          <p:cNvPicPr/>
          <p:nvPr/>
        </p:nvPicPr>
        <p:blipFill>
          <a:blip r:embed="rId3" cstate="print">
            <a:lum bright="-10000" contrast="20000"/>
          </a:blip>
          <a:srcRect/>
          <a:stretch>
            <a:fillRect/>
          </a:stretch>
        </p:blipFill>
        <p:spPr bwMode="auto">
          <a:xfrm>
            <a:off x="6012161" y="0"/>
            <a:ext cx="3131840" cy="2708920"/>
          </a:xfrm>
          <a:prstGeom prst="rect">
            <a:avLst/>
          </a:prstGeom>
          <a:ln>
            <a:noFill/>
          </a:ln>
          <a:effectLst>
            <a:softEdge rad="112500"/>
          </a:effectLst>
        </p:spPr>
      </p:pic>
      <p:pic>
        <p:nvPicPr>
          <p:cNvPr id="9" name="Рисунок 2"/>
          <p:cNvPicPr>
            <a:picLocks noChangeAspect="1" noChangeArrowheads="1"/>
          </p:cNvPicPr>
          <p:nvPr/>
        </p:nvPicPr>
        <p:blipFill>
          <a:blip r:embed="rId4" cstate="print">
            <a:clrChange>
              <a:clrFrom>
                <a:srgbClr val="000000"/>
              </a:clrFrom>
              <a:clrTo>
                <a:srgbClr val="000000">
                  <a:alpha val="0"/>
                </a:srgbClr>
              </a:clrTo>
            </a:clrChange>
          </a:blip>
          <a:srcRect t="35033" r="50787" b="33871"/>
          <a:stretch>
            <a:fillRect/>
          </a:stretch>
        </p:blipFill>
        <p:spPr bwMode="auto">
          <a:xfrm>
            <a:off x="179388" y="188913"/>
            <a:ext cx="5795962" cy="2492375"/>
          </a:xfrm>
          <a:prstGeom prst="rect">
            <a:avLst/>
          </a:prstGeom>
          <a:noFill/>
          <a:ln w="9525">
            <a:noFill/>
            <a:miter lim="800000"/>
            <a:headEnd/>
            <a:tailEnd/>
          </a:ln>
        </p:spPr>
      </p:pic>
      <p:sp>
        <p:nvSpPr>
          <p:cNvPr id="12" name="Прямоугольник 11"/>
          <p:cNvSpPr/>
          <p:nvPr/>
        </p:nvSpPr>
        <p:spPr>
          <a:xfrm>
            <a:off x="467544" y="260648"/>
            <a:ext cx="4464496" cy="2308324"/>
          </a:xfrm>
          <a:prstGeom prst="rect">
            <a:avLst/>
          </a:prstGeom>
        </p:spPr>
        <p:txBody>
          <a:bodyPr wrap="square">
            <a:spAutoFit/>
          </a:bodyPr>
          <a:lstStyle/>
          <a:p>
            <a:pPr algn="ctr"/>
            <a:r>
              <a:rPr lang="ru-RU" sz="1600" b="1" i="1" dirty="0" smtClean="0">
                <a:latin typeface="Bookman Old Style" pitchFamily="18" charset="0"/>
              </a:rPr>
              <a:t>Тьютор может сопровождать как одного ребёнка, так и целую группу детей. И для каждого из них необходимо находить время, подход, налаживать взаимосвязь. </a:t>
            </a:r>
          </a:p>
          <a:p>
            <a:pPr algn="ctr"/>
            <a:r>
              <a:rPr lang="ru-RU" sz="1600" b="1" i="1" dirty="0" smtClean="0">
                <a:latin typeface="Bookman Old Style" pitchFamily="18" charset="0"/>
              </a:rPr>
              <a:t>К сожалению, на сегодняшний день в России не имеется специальных учебных учреждений, где возможно выучиться такой профессии. </a:t>
            </a:r>
            <a:endParaRPr lang="ru-RU" sz="1600" b="1" i="1" dirty="0">
              <a:latin typeface="Bookman Old Style" pitchFamily="18" charset="0"/>
            </a:endParaRPr>
          </a:p>
        </p:txBody>
      </p:sp>
      <p:pic>
        <p:nvPicPr>
          <p:cNvPr id="16" name="Рисунок 4"/>
          <p:cNvPicPr>
            <a:picLocks noChangeAspect="1" noChangeArrowheads="1"/>
          </p:cNvPicPr>
          <p:nvPr/>
        </p:nvPicPr>
        <p:blipFill>
          <a:blip r:embed="rId4" cstate="print">
            <a:clrChange>
              <a:clrFrom>
                <a:srgbClr val="000000"/>
              </a:clrFrom>
              <a:clrTo>
                <a:srgbClr val="000000">
                  <a:alpha val="0"/>
                </a:srgbClr>
              </a:clrTo>
            </a:clrChange>
          </a:blip>
          <a:srcRect l="50000" b="69173"/>
          <a:stretch>
            <a:fillRect/>
          </a:stretch>
        </p:blipFill>
        <p:spPr bwMode="auto">
          <a:xfrm>
            <a:off x="0" y="2852738"/>
            <a:ext cx="8964613" cy="1584325"/>
          </a:xfrm>
          <a:prstGeom prst="rect">
            <a:avLst/>
          </a:prstGeom>
          <a:noFill/>
          <a:ln w="9525">
            <a:noFill/>
            <a:miter lim="800000"/>
            <a:headEnd/>
            <a:tailEnd/>
          </a:ln>
        </p:spPr>
      </p:pic>
      <p:sp>
        <p:nvSpPr>
          <p:cNvPr id="10" name="Прямоугольник 9"/>
          <p:cNvSpPr/>
          <p:nvPr/>
        </p:nvSpPr>
        <p:spPr>
          <a:xfrm>
            <a:off x="467544" y="2996952"/>
            <a:ext cx="6696744" cy="1323439"/>
          </a:xfrm>
          <a:prstGeom prst="rect">
            <a:avLst/>
          </a:prstGeom>
        </p:spPr>
        <p:txBody>
          <a:bodyPr wrap="square">
            <a:spAutoFit/>
          </a:bodyPr>
          <a:lstStyle/>
          <a:p>
            <a:pPr algn="ctr"/>
            <a:r>
              <a:rPr lang="ru-RU" sz="1600" b="1" i="1" dirty="0" smtClean="0">
                <a:latin typeface="Bookman Old Style" pitchFamily="18" charset="0"/>
              </a:rPr>
              <a:t>Тьюторское сопровождение – это трудоёмкая работа. Немаловажную роль играет именно психологическая готовность человека к данному процессу, необходимо иметь специальные педагогические навыки и обладать сдержанным и дружелюбным характером. </a:t>
            </a:r>
            <a:endParaRPr lang="ru-RU" sz="1600" b="1" i="1" dirty="0">
              <a:latin typeface="Bookman Old Style" pitchFamily="18" charset="0"/>
            </a:endParaRPr>
          </a:p>
        </p:txBody>
      </p:sp>
      <p:pic>
        <p:nvPicPr>
          <p:cNvPr id="17" name="Рисунок 6"/>
          <p:cNvPicPr>
            <a:picLocks noChangeAspect="1" noChangeArrowheads="1"/>
          </p:cNvPicPr>
          <p:nvPr/>
        </p:nvPicPr>
        <p:blipFill>
          <a:blip r:embed="rId4" cstate="print">
            <a:clrChange>
              <a:clrFrom>
                <a:srgbClr val="000000"/>
              </a:clrFrom>
              <a:clrTo>
                <a:srgbClr val="000000">
                  <a:alpha val="0"/>
                </a:srgbClr>
              </a:clrTo>
            </a:clrChange>
          </a:blip>
          <a:srcRect t="35033" r="50787" b="33871"/>
          <a:stretch>
            <a:fillRect/>
          </a:stretch>
        </p:blipFill>
        <p:spPr bwMode="auto">
          <a:xfrm>
            <a:off x="1691680" y="4581129"/>
            <a:ext cx="7272807" cy="2132410"/>
          </a:xfrm>
          <a:prstGeom prst="rect">
            <a:avLst/>
          </a:prstGeom>
          <a:noFill/>
          <a:ln w="9525">
            <a:noFill/>
            <a:miter lim="800000"/>
            <a:headEnd/>
            <a:tailEnd/>
          </a:ln>
        </p:spPr>
      </p:pic>
      <p:pic>
        <p:nvPicPr>
          <p:cNvPr id="18"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l="33730" r="24966" b="7509"/>
          <a:stretch>
            <a:fillRect/>
          </a:stretch>
        </p:blipFill>
        <p:spPr bwMode="auto">
          <a:xfrm>
            <a:off x="179512" y="4365104"/>
            <a:ext cx="1732087" cy="2492896"/>
          </a:xfrm>
          <a:prstGeom prst="rect">
            <a:avLst/>
          </a:prstGeom>
          <a:noFill/>
          <a:ln w="9525">
            <a:noFill/>
            <a:miter lim="800000"/>
            <a:headEnd/>
            <a:tailEnd/>
          </a:ln>
        </p:spPr>
      </p:pic>
      <p:sp>
        <p:nvSpPr>
          <p:cNvPr id="19" name="Прямоугольник 18"/>
          <p:cNvSpPr/>
          <p:nvPr/>
        </p:nvSpPr>
        <p:spPr>
          <a:xfrm>
            <a:off x="1619672" y="4581128"/>
            <a:ext cx="6264696" cy="2134111"/>
          </a:xfrm>
          <a:prstGeom prst="rect">
            <a:avLst/>
          </a:prstGeom>
        </p:spPr>
        <p:txBody>
          <a:bodyPr wrap="square">
            <a:spAutoFit/>
          </a:bodyPr>
          <a:lstStyle/>
          <a:p>
            <a:pPr algn="ctr"/>
            <a:r>
              <a:rPr lang="ru-RU" sz="1600" b="1" i="1" dirty="0" smtClean="0">
                <a:latin typeface="Bookman Old Style" pitchFamily="18" charset="0"/>
              </a:rPr>
              <a:t>Деятельность тьютора определена как сопровождение. Но сопровождение как бы сбоку: ребенок что-то делает, а тьютор сопровождает, чтобы движение ребенка становилось более осознанным и менее хаотичным. </a:t>
            </a:r>
          </a:p>
          <a:p>
            <a:pPr algn="ctr"/>
            <a:r>
              <a:rPr lang="ru-RU" sz="1600" b="1" i="1" dirty="0" smtClean="0">
                <a:latin typeface="Bookman Old Style" pitchFamily="18" charset="0"/>
              </a:rPr>
              <a:t>Это и есть </a:t>
            </a:r>
            <a:r>
              <a:rPr lang="ru-RU" b="1" i="1" dirty="0" smtClean="0">
                <a:solidFill>
                  <a:srgbClr val="C00000"/>
                </a:solidFill>
                <a:latin typeface="Bookman Old Style" pitchFamily="18" charset="0"/>
              </a:rPr>
              <a:t>сопровождающая педагогика</a:t>
            </a:r>
            <a:r>
              <a:rPr lang="ru-RU" sz="1600" b="1" i="1" dirty="0" smtClean="0">
                <a:latin typeface="Bookman Old Style" pitchFamily="18" charset="0"/>
              </a:rPr>
              <a:t>. Педагоги, сопровождающие человека в действии,     и называются тьюторами</a:t>
            </a:r>
            <a:endParaRPr lang="ru-RU" sz="1600" b="1" i="1" dirty="0">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sp>
        <p:nvSpPr>
          <p:cNvPr id="3" name="Овал 2"/>
          <p:cNvSpPr/>
          <p:nvPr/>
        </p:nvSpPr>
        <p:spPr>
          <a:xfrm>
            <a:off x="1259632" y="260648"/>
            <a:ext cx="3168352" cy="1944216"/>
          </a:xfrm>
          <a:prstGeom prst="ellipse">
            <a:avLst/>
          </a:prstGeom>
          <a:solidFill>
            <a:srgbClr val="FFFF00"/>
          </a:solidFill>
          <a:scene3d>
            <a:camera prst="orthographicFront"/>
            <a:lightRig rig="threePt" dir="t">
              <a:rot lat="0" lon="0" rev="7500000"/>
            </a:lightRig>
          </a:scene3d>
          <a:sp3d prstMaterial="plastic">
            <a:bevelT w="127000" h="25400" prst="softRound"/>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 name="Овал 4"/>
          <p:cNvSpPr/>
          <p:nvPr/>
        </p:nvSpPr>
        <p:spPr>
          <a:xfrm>
            <a:off x="4644008" y="188640"/>
            <a:ext cx="3168352" cy="1944216"/>
          </a:xfrm>
          <a:prstGeom prst="ellipse">
            <a:avLst/>
          </a:prstGeom>
          <a:solidFill>
            <a:srgbClr val="FFC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 name="Овал 5"/>
          <p:cNvSpPr/>
          <p:nvPr/>
        </p:nvSpPr>
        <p:spPr>
          <a:xfrm>
            <a:off x="5796136" y="2492896"/>
            <a:ext cx="3168352" cy="1944216"/>
          </a:xfrm>
          <a:prstGeom prst="ellipse">
            <a:avLst/>
          </a:prstGeom>
          <a:solidFill>
            <a:srgbClr val="66FF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Овал 6"/>
          <p:cNvSpPr/>
          <p:nvPr/>
        </p:nvSpPr>
        <p:spPr>
          <a:xfrm>
            <a:off x="179512" y="2420888"/>
            <a:ext cx="3168352" cy="1944216"/>
          </a:xfrm>
          <a:prstGeom prst="ellipse">
            <a:avLst/>
          </a:prstGeom>
          <a:solidFill>
            <a:schemeClr val="tx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Овал 7"/>
          <p:cNvSpPr/>
          <p:nvPr/>
        </p:nvSpPr>
        <p:spPr>
          <a:xfrm>
            <a:off x="1187624" y="4725144"/>
            <a:ext cx="3168352" cy="1944216"/>
          </a:xfrm>
          <a:prstGeom prst="ellipse">
            <a:avLst/>
          </a:prstGeom>
          <a:solidFill>
            <a:schemeClr val="accent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Овал 8"/>
          <p:cNvSpPr/>
          <p:nvPr/>
        </p:nvSpPr>
        <p:spPr>
          <a:xfrm>
            <a:off x="4644008" y="4725144"/>
            <a:ext cx="3168352" cy="1944216"/>
          </a:xfrm>
          <a:prstGeom prst="ellipse">
            <a:avLst/>
          </a:prstGeom>
          <a:solidFill>
            <a:srgbClr val="00FF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Облако 9"/>
          <p:cNvSpPr/>
          <p:nvPr/>
        </p:nvSpPr>
        <p:spPr>
          <a:xfrm>
            <a:off x="2987824" y="1988840"/>
            <a:ext cx="3312368" cy="2952328"/>
          </a:xfrm>
          <a:prstGeom prst="cloud">
            <a:avLst/>
          </a:prstGeom>
          <a:solidFill>
            <a:schemeClr val="accent4">
              <a:lumMod val="60000"/>
              <a:lumOff val="40000"/>
            </a:schemeClr>
          </a:solidFill>
          <a:ln>
            <a:solidFill>
              <a:srgbClr val="7030A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i="1" dirty="0">
              <a:solidFill>
                <a:schemeClr val="tx1"/>
              </a:solidFill>
              <a:latin typeface="Constantia" pitchFamily="18" charset="0"/>
            </a:endParaRPr>
          </a:p>
        </p:txBody>
      </p:sp>
      <p:sp>
        <p:nvSpPr>
          <p:cNvPr id="11" name="Прямоугольник 10"/>
          <p:cNvSpPr/>
          <p:nvPr/>
        </p:nvSpPr>
        <p:spPr>
          <a:xfrm>
            <a:off x="3275856" y="2204864"/>
            <a:ext cx="2808312" cy="2585323"/>
          </a:xfrm>
          <a:prstGeom prst="rect">
            <a:avLst/>
          </a:prstGeom>
        </p:spPr>
        <p:txBody>
          <a:bodyPr wrap="square">
            <a:spAutoFit/>
          </a:bodyPr>
          <a:lstStyle/>
          <a:p>
            <a:pPr algn="ctr"/>
            <a:r>
              <a:rPr lang="ru-RU" b="1" dirty="0" smtClean="0">
                <a:solidFill>
                  <a:srgbClr val="C00000"/>
                </a:solidFill>
                <a:latin typeface="Bookman Old Style" pitchFamily="18" charset="0"/>
              </a:rPr>
              <a:t>Содержание            и специфика деятельности тьютора обуславливается многими факторами, </a:t>
            </a:r>
          </a:p>
          <a:p>
            <a:pPr algn="ctr"/>
            <a:r>
              <a:rPr lang="ru-RU" b="1" dirty="0" smtClean="0">
                <a:solidFill>
                  <a:srgbClr val="C00000"/>
                </a:solidFill>
                <a:latin typeface="Bookman Old Style" pitchFamily="18" charset="0"/>
              </a:rPr>
              <a:t>такими               как: </a:t>
            </a:r>
            <a:endParaRPr lang="ru-RU" b="1" dirty="0">
              <a:solidFill>
                <a:srgbClr val="C00000"/>
              </a:solidFill>
              <a:latin typeface="Bookman Old Style" pitchFamily="18" charset="0"/>
            </a:endParaRPr>
          </a:p>
        </p:txBody>
      </p:sp>
      <p:sp>
        <p:nvSpPr>
          <p:cNvPr id="12" name="Прямоугольник 11"/>
          <p:cNvSpPr/>
          <p:nvPr/>
        </p:nvSpPr>
        <p:spPr>
          <a:xfrm>
            <a:off x="1547664" y="620688"/>
            <a:ext cx="2592288" cy="1200329"/>
          </a:xfrm>
          <a:prstGeom prst="rect">
            <a:avLst/>
          </a:prstGeom>
        </p:spPr>
        <p:txBody>
          <a:bodyPr wrap="square">
            <a:spAutoFit/>
          </a:bodyPr>
          <a:lstStyle/>
          <a:p>
            <a:pPr algn="ctr"/>
            <a:r>
              <a:rPr lang="ru-RU" b="1" i="1" dirty="0" smtClean="0">
                <a:latin typeface="Bookman Old Style" pitchFamily="18" charset="0"/>
              </a:rPr>
              <a:t>- особенности нарушений развития ребёнка; </a:t>
            </a:r>
            <a:endParaRPr lang="ru-RU" b="1" i="1" dirty="0">
              <a:latin typeface="Bookman Old Style" pitchFamily="18" charset="0"/>
            </a:endParaRPr>
          </a:p>
        </p:txBody>
      </p:sp>
      <p:sp>
        <p:nvSpPr>
          <p:cNvPr id="13" name="Прямоугольник 12"/>
          <p:cNvSpPr/>
          <p:nvPr/>
        </p:nvSpPr>
        <p:spPr>
          <a:xfrm>
            <a:off x="4860032" y="836712"/>
            <a:ext cx="2808312" cy="646331"/>
          </a:xfrm>
          <a:prstGeom prst="rect">
            <a:avLst/>
          </a:prstGeom>
        </p:spPr>
        <p:txBody>
          <a:bodyPr wrap="square">
            <a:spAutoFit/>
          </a:bodyPr>
          <a:lstStyle/>
          <a:p>
            <a:pPr algn="ctr"/>
            <a:r>
              <a:rPr lang="ru-RU" b="1" i="1" dirty="0" smtClean="0">
                <a:latin typeface="Bookman Old Style" pitchFamily="18" charset="0"/>
              </a:rPr>
              <a:t>- уровень его активности; </a:t>
            </a:r>
            <a:endParaRPr lang="ru-RU" b="1" i="1" dirty="0">
              <a:latin typeface="Bookman Old Style" pitchFamily="18" charset="0"/>
            </a:endParaRPr>
          </a:p>
        </p:txBody>
      </p:sp>
      <p:sp>
        <p:nvSpPr>
          <p:cNvPr id="14" name="Прямоугольник 13"/>
          <p:cNvSpPr/>
          <p:nvPr/>
        </p:nvSpPr>
        <p:spPr>
          <a:xfrm>
            <a:off x="6156176" y="2708920"/>
            <a:ext cx="2430016" cy="1477328"/>
          </a:xfrm>
          <a:prstGeom prst="rect">
            <a:avLst/>
          </a:prstGeom>
        </p:spPr>
        <p:txBody>
          <a:bodyPr wrap="square">
            <a:spAutoFit/>
          </a:bodyPr>
          <a:lstStyle/>
          <a:p>
            <a:pPr algn="ctr"/>
            <a:r>
              <a:rPr lang="ru-RU" b="1" i="1" dirty="0" smtClean="0">
                <a:latin typeface="Bookman Old Style" pitchFamily="18" charset="0"/>
              </a:rPr>
              <a:t>-степень готовности учреждения </a:t>
            </a:r>
          </a:p>
          <a:p>
            <a:pPr algn="ctr"/>
            <a:r>
              <a:rPr lang="ru-RU" b="1" i="1" dirty="0" smtClean="0">
                <a:latin typeface="Bookman Old Style" pitchFamily="18" charset="0"/>
              </a:rPr>
              <a:t>к инклюзивному образованию; </a:t>
            </a:r>
            <a:endParaRPr lang="ru-RU" b="1" i="1" dirty="0">
              <a:latin typeface="Bookman Old Style" pitchFamily="18" charset="0"/>
            </a:endParaRPr>
          </a:p>
        </p:txBody>
      </p:sp>
      <p:sp>
        <p:nvSpPr>
          <p:cNvPr id="15" name="Прямоугольник 14"/>
          <p:cNvSpPr/>
          <p:nvPr/>
        </p:nvSpPr>
        <p:spPr>
          <a:xfrm>
            <a:off x="4932040" y="5085184"/>
            <a:ext cx="2574032" cy="1200329"/>
          </a:xfrm>
          <a:prstGeom prst="rect">
            <a:avLst/>
          </a:prstGeom>
        </p:spPr>
        <p:txBody>
          <a:bodyPr wrap="square">
            <a:spAutoFit/>
          </a:bodyPr>
          <a:lstStyle/>
          <a:p>
            <a:pPr algn="ctr"/>
            <a:r>
              <a:rPr lang="ru-RU" b="1" i="1" dirty="0" smtClean="0">
                <a:latin typeface="Bookman Old Style" pitchFamily="18" charset="0"/>
              </a:rPr>
              <a:t>-степень подготовленности педагогического коллектива; </a:t>
            </a:r>
            <a:endParaRPr lang="ru-RU" b="1" i="1" dirty="0">
              <a:latin typeface="Bookman Old Style" pitchFamily="18" charset="0"/>
            </a:endParaRPr>
          </a:p>
        </p:txBody>
      </p:sp>
      <p:sp>
        <p:nvSpPr>
          <p:cNvPr id="16" name="Прямоугольник 15"/>
          <p:cNvSpPr/>
          <p:nvPr/>
        </p:nvSpPr>
        <p:spPr>
          <a:xfrm>
            <a:off x="1259632" y="4941168"/>
            <a:ext cx="3024336" cy="1477328"/>
          </a:xfrm>
          <a:prstGeom prst="rect">
            <a:avLst/>
          </a:prstGeom>
        </p:spPr>
        <p:txBody>
          <a:bodyPr wrap="square">
            <a:spAutoFit/>
          </a:bodyPr>
          <a:lstStyle/>
          <a:p>
            <a:pPr algn="ctr">
              <a:buFontTx/>
              <a:buChar char="-"/>
            </a:pPr>
            <a:r>
              <a:rPr lang="ru-RU" b="1" i="1" dirty="0" smtClean="0">
                <a:latin typeface="Bookman Old Style" pitchFamily="18" charset="0"/>
              </a:rPr>
              <a:t>степень заинтересованности в коррекционном процессе </a:t>
            </a:r>
          </a:p>
          <a:p>
            <a:pPr algn="ctr"/>
            <a:r>
              <a:rPr lang="ru-RU" b="1" i="1" dirty="0" smtClean="0">
                <a:latin typeface="Bookman Old Style" pitchFamily="18" charset="0"/>
              </a:rPr>
              <a:t>родителей; </a:t>
            </a:r>
            <a:endParaRPr lang="ru-RU" b="1" i="1" dirty="0">
              <a:latin typeface="Bookman Old Style" pitchFamily="18" charset="0"/>
            </a:endParaRPr>
          </a:p>
        </p:txBody>
      </p:sp>
      <p:sp>
        <p:nvSpPr>
          <p:cNvPr id="17" name="Прямоугольник 16"/>
          <p:cNvSpPr/>
          <p:nvPr/>
        </p:nvSpPr>
        <p:spPr>
          <a:xfrm>
            <a:off x="467544" y="2636912"/>
            <a:ext cx="2574032" cy="1477328"/>
          </a:xfrm>
          <a:prstGeom prst="rect">
            <a:avLst/>
          </a:prstGeom>
        </p:spPr>
        <p:txBody>
          <a:bodyPr wrap="square">
            <a:spAutoFit/>
          </a:bodyPr>
          <a:lstStyle/>
          <a:p>
            <a:pPr algn="ctr"/>
            <a:r>
              <a:rPr lang="ru-RU" b="1" i="1" dirty="0" smtClean="0">
                <a:latin typeface="Bookman Old Style" pitchFamily="18" charset="0"/>
              </a:rPr>
              <a:t>- уровень профессиональной компетентности самого специалиста;</a:t>
            </a:r>
            <a:endParaRPr lang="ru-RU" b="1" i="1" dirty="0">
              <a:latin typeface="Bookman Old Style" pitchFamily="18" charset="0"/>
            </a:endParaRPr>
          </a:p>
        </p:txBody>
      </p:sp>
      <p:pic>
        <p:nvPicPr>
          <p:cNvPr id="18" name="Picture 5"/>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7812360" y="4869160"/>
            <a:ext cx="2018362" cy="1988840"/>
          </a:xfrm>
          <a:prstGeom prst="rect">
            <a:avLst/>
          </a:prstGeom>
          <a:noFill/>
          <a:ln w="9525">
            <a:noFill/>
            <a:miter lim="800000"/>
            <a:headEnd/>
            <a:tailEnd/>
          </a:ln>
        </p:spPr>
      </p:pic>
      <p:pic>
        <p:nvPicPr>
          <p:cNvPr id="19" name="Picture 5"/>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540568" y="0"/>
            <a:ext cx="2018362" cy="198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0000" contrast="10000"/>
          </a:blip>
          <a:srcRect/>
          <a:stretch>
            <a:fillRect/>
          </a:stretch>
        </p:blipFill>
        <p:spPr bwMode="auto">
          <a:xfrm>
            <a:off x="0" y="0"/>
            <a:ext cx="9144000" cy="6884894"/>
          </a:xfrm>
          <a:prstGeom prst="rect">
            <a:avLst/>
          </a:prstGeom>
          <a:solidFill>
            <a:schemeClr val="accent6">
              <a:lumMod val="75000"/>
            </a:schemeClr>
          </a:solidFill>
          <a:ln w="9525">
            <a:noFill/>
            <a:miter lim="800000"/>
            <a:headEnd/>
            <a:tailEnd/>
          </a:ln>
        </p:spPr>
      </p:pic>
      <p:pic>
        <p:nvPicPr>
          <p:cNvPr id="5" name="Рисунок 4"/>
          <p:cNvPicPr/>
          <p:nvPr/>
        </p:nvPicPr>
        <p:blipFill>
          <a:blip r:embed="rId3" cstate="print">
            <a:lum bright="-10000" contrast="20000"/>
          </a:blip>
          <a:srcRect t="6868" r="6318" b="3849"/>
          <a:stretch>
            <a:fillRect/>
          </a:stretch>
        </p:blipFill>
        <p:spPr bwMode="auto">
          <a:xfrm>
            <a:off x="6012160" y="0"/>
            <a:ext cx="3131840" cy="2204864"/>
          </a:xfrm>
          <a:prstGeom prst="rect">
            <a:avLst/>
          </a:prstGeom>
          <a:ln>
            <a:noFill/>
          </a:ln>
          <a:effectLst>
            <a:softEdge rad="112500"/>
          </a:effectLst>
        </p:spPr>
      </p:pic>
      <p:sp>
        <p:nvSpPr>
          <p:cNvPr id="6" name="Стрелка вправо 5"/>
          <p:cNvSpPr/>
          <p:nvPr/>
        </p:nvSpPr>
        <p:spPr>
          <a:xfrm>
            <a:off x="179512" y="188640"/>
            <a:ext cx="5904656" cy="1944216"/>
          </a:xfrm>
          <a:prstGeom prst="rightArrow">
            <a:avLst>
              <a:gd name="adj1" fmla="val 66606"/>
              <a:gd name="adj2" fmla="val 31335"/>
            </a:avLst>
          </a:prstGeom>
          <a:solidFill>
            <a:schemeClr val="accent6">
              <a:lumMod val="75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a:solidFill>
                <a:schemeClr val="tx1"/>
              </a:solidFill>
              <a:latin typeface="Constantia" pitchFamily="18" charset="0"/>
            </a:endParaRPr>
          </a:p>
        </p:txBody>
      </p:sp>
      <p:sp>
        <p:nvSpPr>
          <p:cNvPr id="7" name="Прямоугольник 6"/>
          <p:cNvSpPr/>
          <p:nvPr/>
        </p:nvSpPr>
        <p:spPr>
          <a:xfrm>
            <a:off x="0" y="476672"/>
            <a:ext cx="5796136" cy="1400383"/>
          </a:xfrm>
          <a:prstGeom prst="rect">
            <a:avLst/>
          </a:prstGeom>
        </p:spPr>
        <p:txBody>
          <a:bodyPr wrap="square">
            <a:spAutoFit/>
          </a:bodyPr>
          <a:lstStyle/>
          <a:p>
            <a:pPr algn="ctr"/>
            <a:r>
              <a:rPr lang="ru-RU" sz="1700" b="1" i="1" dirty="0" smtClean="0">
                <a:latin typeface="Bookman Old Style" pitchFamily="18" charset="0"/>
              </a:rPr>
              <a:t>Тьютор персонально сопровождает </a:t>
            </a:r>
          </a:p>
          <a:p>
            <a:pPr algn="ctr"/>
            <a:r>
              <a:rPr lang="ru-RU" sz="1700" b="1" i="1" dirty="0" smtClean="0">
                <a:latin typeface="Bookman Old Style" pitchFamily="18" charset="0"/>
              </a:rPr>
              <a:t>ребенка  в процессе его индивидуального выбора, способствует реальной индивидуализации </a:t>
            </a:r>
          </a:p>
          <a:p>
            <a:pPr algn="ctr"/>
            <a:r>
              <a:rPr lang="ru-RU" sz="1700" b="1" i="1" dirty="0" smtClean="0">
                <a:latin typeface="Bookman Old Style" pitchFamily="18" charset="0"/>
              </a:rPr>
              <a:t>процесса обучения. </a:t>
            </a:r>
            <a:endParaRPr lang="ru-RU" sz="1700" b="1" i="1" dirty="0">
              <a:latin typeface="Bookman Old Style" pitchFamily="18" charset="0"/>
            </a:endParaRPr>
          </a:p>
        </p:txBody>
      </p:sp>
      <p:sp>
        <p:nvSpPr>
          <p:cNvPr id="8" name="Пятиугольник 7"/>
          <p:cNvSpPr/>
          <p:nvPr/>
        </p:nvSpPr>
        <p:spPr>
          <a:xfrm rot="10800000">
            <a:off x="4211960" y="2276872"/>
            <a:ext cx="4680520" cy="4392488"/>
          </a:xfrm>
          <a:prstGeom prst="homePlate">
            <a:avLst>
              <a:gd name="adj" fmla="val 26422"/>
            </a:avLst>
          </a:prstGeom>
          <a:solidFill>
            <a:srgbClr val="99FF99"/>
          </a:solidFill>
          <a:ln>
            <a:solidFill>
              <a:srgbClr val="00B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932040" y="2276872"/>
            <a:ext cx="3995936" cy="4247317"/>
          </a:xfrm>
          <a:prstGeom prst="rect">
            <a:avLst/>
          </a:prstGeom>
        </p:spPr>
        <p:txBody>
          <a:bodyPr wrap="square">
            <a:spAutoFit/>
          </a:bodyPr>
          <a:lstStyle/>
          <a:p>
            <a:pPr algn="ctr"/>
            <a:r>
              <a:rPr lang="ru-RU" sz="2000" b="1" dirty="0" smtClean="0">
                <a:solidFill>
                  <a:srgbClr val="C00000"/>
                </a:solidFill>
                <a:latin typeface="Bookman Old Style" pitchFamily="18" charset="0"/>
              </a:rPr>
              <a:t>Роль тьютора </a:t>
            </a:r>
          </a:p>
          <a:p>
            <a:pPr algn="ctr"/>
            <a:r>
              <a:rPr lang="ru-RU" b="1" dirty="0" smtClean="0">
                <a:latin typeface="Bookman Old Style" pitchFamily="18" charset="0"/>
              </a:rPr>
              <a:t>заключается в следующем: помощь ребенку осознать свои образовательные и личностные интересы, выработка индивидуальной образовательной программы, обучение конкретным технологиям, которые обеспечивают для данного ребенка возможность самообразования и самовыражения </a:t>
            </a:r>
          </a:p>
          <a:p>
            <a:pPr algn="ctr"/>
            <a:r>
              <a:rPr lang="ru-RU" b="1" dirty="0" smtClean="0">
                <a:latin typeface="Bookman Old Style" pitchFamily="18" charset="0"/>
              </a:rPr>
              <a:t>в ходе образовательного процесса. </a:t>
            </a:r>
            <a:endParaRPr lang="ru-RU" b="1" dirty="0">
              <a:latin typeface="Bookman Old Style" pitchFamily="18" charset="0"/>
            </a:endParaRPr>
          </a:p>
        </p:txBody>
      </p:sp>
      <p:pic>
        <p:nvPicPr>
          <p:cNvPr id="72707" name="Picture 3"/>
          <p:cNvPicPr>
            <a:picLocks noChangeAspect="1" noChangeArrowheads="1"/>
          </p:cNvPicPr>
          <p:nvPr/>
        </p:nvPicPr>
        <p:blipFill>
          <a:blip r:embed="rId4" cstate="print">
            <a:clrChange>
              <a:clrFrom>
                <a:srgbClr val="000000"/>
              </a:clrFrom>
              <a:clrTo>
                <a:srgbClr val="000000">
                  <a:alpha val="0"/>
                </a:srgbClr>
              </a:clrTo>
            </a:clrChange>
            <a:lum bright="-10000" contrast="20000"/>
          </a:blip>
          <a:srcRect/>
          <a:stretch>
            <a:fillRect/>
          </a:stretch>
        </p:blipFill>
        <p:spPr bwMode="auto">
          <a:xfrm>
            <a:off x="179512" y="1844824"/>
            <a:ext cx="5004048" cy="4816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2295</Words>
  <Application>Microsoft Office PowerPoint</Application>
  <PresentationFormat>Экран (4:3)</PresentationFormat>
  <Paragraphs>171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240</cp:revision>
  <dcterms:created xsi:type="dcterms:W3CDTF">2016-08-30T13:45:42Z</dcterms:created>
  <dcterms:modified xsi:type="dcterms:W3CDTF">2018-01-17T08:39:22Z</dcterms:modified>
</cp:coreProperties>
</file>