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9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7" r:id="rId18"/>
    <p:sldId id="298" r:id="rId19"/>
    <p:sldId id="279" r:id="rId20"/>
    <p:sldId id="292" r:id="rId21"/>
    <p:sldId id="299" r:id="rId22"/>
    <p:sldId id="300" r:id="rId23"/>
    <p:sldId id="275" r:id="rId24"/>
    <p:sldId id="283" r:id="rId25"/>
    <p:sldId id="277" r:id="rId26"/>
    <p:sldId id="276" r:id="rId27"/>
    <p:sldId id="282" r:id="rId28"/>
    <p:sldId id="278" r:id="rId29"/>
    <p:sldId id="294" r:id="rId30"/>
    <p:sldId id="296" r:id="rId31"/>
    <p:sldId id="295" r:id="rId32"/>
    <p:sldId id="281" r:id="rId33"/>
    <p:sldId id="289" r:id="rId34"/>
    <p:sldId id="291" r:id="rId35"/>
    <p:sldId id="288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CF1"/>
    <a:srgbClr val="415222"/>
    <a:srgbClr val="232C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4E658-5E0C-4B3E-9281-2D5016C2EC75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BAF5-ED0D-4A20-B131-FA3EC1A1E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4A4DE-4B83-4D56-B478-4924ADD07B7F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0116-9184-4201-A025-3F0AE2095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B31E-BFF3-49B5-B15F-6D0891867F5B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301BD-7C14-4692-93CF-F77B19B6C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C63E-024F-4C67-A83E-BC4011A797FC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31252-B2F0-4A87-B431-886913671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CA52-7672-46CD-8C74-09356FAC52F5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310F-4132-4229-944B-3927227D9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329F-8F4E-45B9-8E9F-7BAD7A4DAA0B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C9C0-BEC8-406C-B24B-ACD4619F4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D331-60EC-4C4A-A74E-F09E142E6CD0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F95D8-0E3C-4E4C-9E2A-DBD91B11F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0FED-2532-4FA5-911A-D653569896DA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2954D-D8A5-49EF-AF0C-C016648F7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EC584-CBE6-4476-82FB-1A0B0FE003CE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4AC3-0574-443A-98AD-0FA2DAD6D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AFCA-B388-4448-92F5-925AC8DADC5C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5176C-22B2-42F9-BD83-19639026D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B6D13-AC27-41B0-887A-01BC3A4C7B77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4EEA-AA57-40D4-BE85-C19EFDAF4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5C8513-079F-4E3F-A8BD-C518A7CE6BA4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78F303-C00F-4A17-9D74-46259CA0B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5" Type="http://schemas.openxmlformats.org/officeDocument/2006/relationships/image" Target="../media/image46.png"/><Relationship Id="rId10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Downloads/&#1040;&#1074;&#1090;&#1086;&#1087;&#1086;&#1088;&#1090;&#1088;&#1077;&#1090;%201.ppt#1. &#1057;&#1083;&#1072;&#1081;&#1076; 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Downloads/&#1040;&#1082;&#1087;&#1072;&#1088;&#1072;&#1090;%20&#1088;&#1077;&#1089;&#1091;&#1088;&#1089;%202.pp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8" descr="0_8ad6_18898049_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1338" y="-531813"/>
            <a:ext cx="3313113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7"/>
          <p:cNvSpPr>
            <a:spLocks noChangeArrowheads="1" noChangeShapeType="1" noTextEdit="1"/>
          </p:cNvSpPr>
          <p:nvPr/>
        </p:nvSpPr>
        <p:spPr bwMode="auto">
          <a:xfrm>
            <a:off x="1547813" y="1700213"/>
            <a:ext cx="6985000" cy="20161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</a:t>
            </a:r>
            <a:r>
              <a:rPr lang="ru-RU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Ересек</a:t>
            </a:r>
            <a:r>
              <a:rPr lang="ru-RU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тобының</a:t>
            </a:r>
            <a:r>
              <a:rPr lang="ru-RU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ұйымдастырылған оқу </a:t>
            </a:r>
            <a:r>
              <a:rPr lang="ru-RU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қызметі</a:t>
            </a:r>
            <a:endParaRPr lang="ru-RU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3419872" y="5877272"/>
            <a:ext cx="4824536" cy="504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24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Әдіскер: Жетписова</a:t>
            </a:r>
            <a:r>
              <a:rPr lang="ru-RU" sz="2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k-KZ" sz="24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kk-KZ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Гульнар Токеновна</a:t>
            </a:r>
            <a:endParaRPr lang="ru-RU" sz="24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FF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708400" y="5300663"/>
            <a:ext cx="4748213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692275" y="3716338"/>
            <a:ext cx="4748213" cy="7921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319" name="WordArt 9"/>
          <p:cNvSpPr>
            <a:spLocks noChangeArrowheads="1" noChangeShapeType="1" noTextEdit="1"/>
          </p:cNvSpPr>
          <p:nvPr/>
        </p:nvSpPr>
        <p:spPr bwMode="auto">
          <a:xfrm>
            <a:off x="971550" y="3357563"/>
            <a:ext cx="7345363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Тақырыбы: «Аңдардың қысқа</a:t>
            </a:r>
          </a:p>
          <a:p>
            <a:pPr algn="ctr"/>
            <a:r>
              <a:rPr lang="ru-RU" sz="24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дайындығы»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2987824" y="332656"/>
            <a:ext cx="5904656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kk-KZ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itchFamily="34" charset="0"/>
                <a:cs typeface="Arial" pitchFamily="34" charset="0"/>
              </a:rPr>
              <a:t>№7 “Ақ бота” ясли-бақшасы” КМҚК</a:t>
            </a:r>
            <a:r>
              <a:rPr lang="ru-RU" sz="24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"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Users\User\Desktop\71718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700213"/>
            <a:ext cx="3529013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484438" y="404813"/>
            <a:ext cx="3816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"/>
                <a:cs typeface="Arial"/>
              </a:rPr>
              <a:t>Тиін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1943100" y="4149725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232C12"/>
                </a:solidFill>
                <a:cs typeface="Arial" charset="0"/>
              </a:rPr>
              <a:t>Өзі ширақ, өзі қу,</a:t>
            </a:r>
          </a:p>
          <a:p>
            <a:pPr algn="ctr"/>
            <a:r>
              <a:rPr lang="ru-RU" sz="3600" b="1">
                <a:solidFill>
                  <a:srgbClr val="232C12"/>
                </a:solidFill>
                <a:cs typeface="Arial" charset="0"/>
              </a:rPr>
              <a:t>Жүрген жері айқай-шу.</a:t>
            </a:r>
          </a:p>
        </p:txBody>
      </p:sp>
      <p:pic>
        <p:nvPicPr>
          <p:cNvPr id="23555" name="Picture 3" descr="C:\Users\User\Desktop\Фото садик\картинки с анимациями\oblaka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8913"/>
            <a:ext cx="68834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http://img1.liveinternet.ru/images/attach/c/2/69/703/69703451_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575"/>
            <a:ext cx="23717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Зевающая лиса - Фотография Сергея - GIF-Анимаци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41438"/>
            <a:ext cx="816451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2987675" y="404813"/>
            <a:ext cx="3024188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"/>
                <a:cs typeface="Arial"/>
              </a:rPr>
              <a:t>Түлкі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1187450" y="1628775"/>
            <a:ext cx="7200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415222"/>
                </a:solidFill>
                <a:cs typeface="Arial" charset="0"/>
              </a:rPr>
              <a:t>Басында көп-ақ бұтағы,</a:t>
            </a:r>
            <a:endParaRPr lang="ru-RU" sz="4000">
              <a:solidFill>
                <a:srgbClr val="415222"/>
              </a:solidFill>
              <a:cs typeface="Arial" charset="0"/>
            </a:endParaRPr>
          </a:p>
          <a:p>
            <a:r>
              <a:rPr lang="ru-RU" sz="4000" b="1" i="1">
                <a:solidFill>
                  <a:srgbClr val="415222"/>
                </a:solidFill>
                <a:cs typeface="Arial" charset="0"/>
              </a:rPr>
              <a:t>Адамды көрсе зытады.</a:t>
            </a:r>
            <a:endParaRPr lang="ru-RU" sz="4000">
              <a:solidFill>
                <a:srgbClr val="415222"/>
              </a:solidFill>
              <a:cs typeface="Arial" charset="0"/>
            </a:endParaRPr>
          </a:p>
        </p:txBody>
      </p:sp>
      <p:pic>
        <p:nvPicPr>
          <p:cNvPr id="25603" name="Picture 2" descr="http://lib.sowa.com.ua/RDB/2012/deti/69614723_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997200"/>
            <a:ext cx="1512887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WordArt 3"/>
          <p:cNvSpPr>
            <a:spLocks noChangeArrowheads="1" noChangeShapeType="1" noTextEdit="1"/>
          </p:cNvSpPr>
          <p:nvPr/>
        </p:nvSpPr>
        <p:spPr bwMode="auto">
          <a:xfrm>
            <a:off x="2987675" y="404813"/>
            <a:ext cx="3024188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"/>
                <a:cs typeface="Arial"/>
              </a:rPr>
              <a:t>Бұғы</a:t>
            </a:r>
          </a:p>
        </p:txBody>
      </p:sp>
      <p:pic>
        <p:nvPicPr>
          <p:cNvPr id="26627" name="Picture 2" descr="C:\Users\User\Desktop\99813822_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950913"/>
            <a:ext cx="6335712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4"/>
          <p:cNvSpPr>
            <a:spLocks noChangeArrowheads="1"/>
          </p:cNvSpPr>
          <p:nvPr/>
        </p:nvSpPr>
        <p:spPr bwMode="auto">
          <a:xfrm>
            <a:off x="684213" y="1773238"/>
            <a:ext cx="78486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415222"/>
                </a:solidFill>
                <a:cs typeface="Arial" charset="0"/>
              </a:rPr>
              <a:t>Белестен шапқан бесті ат,</a:t>
            </a:r>
            <a:endParaRPr lang="ru-RU" sz="4000" b="1">
              <a:solidFill>
                <a:srgbClr val="415222"/>
              </a:solidFill>
              <a:cs typeface="Arial" charset="0"/>
            </a:endParaRPr>
          </a:p>
          <a:p>
            <a:pPr algn="ctr"/>
            <a:r>
              <a:rPr lang="ru-RU" sz="4000" b="1" i="1">
                <a:solidFill>
                  <a:srgbClr val="415222"/>
                </a:solidFill>
                <a:cs typeface="Arial" charset="0"/>
              </a:rPr>
              <a:t>Бүкір келген желісті ат.</a:t>
            </a:r>
            <a:endParaRPr lang="ru-RU" sz="4000" b="1">
              <a:solidFill>
                <a:srgbClr val="415222"/>
              </a:solidFill>
              <a:cs typeface="Arial" charset="0"/>
            </a:endParaRPr>
          </a:p>
          <a:p>
            <a:pPr algn="ctr"/>
            <a:r>
              <a:rPr lang="ru-RU" sz="4000" b="1" i="1">
                <a:solidFill>
                  <a:srgbClr val="415222"/>
                </a:solidFill>
                <a:cs typeface="Arial" charset="0"/>
              </a:rPr>
              <a:t>Бейғам елде іздейді,</a:t>
            </a:r>
            <a:endParaRPr lang="ru-RU" sz="4000" b="1">
              <a:solidFill>
                <a:srgbClr val="415222"/>
              </a:solidFill>
              <a:cs typeface="Arial" charset="0"/>
            </a:endParaRPr>
          </a:p>
          <a:p>
            <a:pPr algn="ctr"/>
            <a:r>
              <a:rPr lang="ru-RU" sz="4000" b="1" i="1">
                <a:solidFill>
                  <a:srgbClr val="415222"/>
                </a:solidFill>
                <a:cs typeface="Arial" charset="0"/>
              </a:rPr>
              <a:t>Малдан күдер үзбейді. </a:t>
            </a:r>
            <a:endParaRPr lang="ru-RU" sz="4000" b="1">
              <a:solidFill>
                <a:srgbClr val="415222"/>
              </a:solidFill>
              <a:cs typeface="Arial" charset="0"/>
            </a:endParaRPr>
          </a:p>
          <a:p>
            <a:r>
              <a:rPr lang="ru-RU" sz="4000" b="1" i="1">
                <a:solidFill>
                  <a:srgbClr val="415222"/>
                </a:solidFill>
                <a:latin typeface="Calibri" pitchFamily="34" charset="0"/>
              </a:rPr>
              <a:t> </a:t>
            </a:r>
            <a:endParaRPr lang="ru-RU" sz="4000" b="1">
              <a:solidFill>
                <a:srgbClr val="415222"/>
              </a:solidFill>
              <a:latin typeface="Calibri" pitchFamily="34" charset="0"/>
            </a:endParaRPr>
          </a:p>
          <a:p>
            <a:endParaRPr lang="ru-RU" sz="4000" b="1">
              <a:solidFill>
                <a:srgbClr val="232C12"/>
              </a:solidFill>
              <a:cs typeface="Arial" charset="0"/>
            </a:endParaRPr>
          </a:p>
        </p:txBody>
      </p:sp>
      <p:pic>
        <p:nvPicPr>
          <p:cNvPr id="27651" name="Picture 2" descr="C:\Users\User\Desktop\Фото садик\картинки с анимациями\bird (31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1219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C:\Users\User\Desktop\Фото садик\картинки с анимациями\bird (31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67625" y="765175"/>
            <a:ext cx="12969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User\Desktop\wolf_1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700213"/>
            <a:ext cx="60055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2987675" y="404813"/>
            <a:ext cx="3024188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"/>
                <a:cs typeface="Arial"/>
              </a:rPr>
              <a:t>Қасқыр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Выноска-облако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35587">
            <a:off x="0" y="549275"/>
            <a:ext cx="6669088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http://player.myshared.ru/268429/data/images/img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8438" y="1989138"/>
            <a:ext cx="25955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Users\User\Desktop\03409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412875"/>
            <a:ext cx="7127875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WordArt 4"/>
          <p:cNvSpPr>
            <a:spLocks noChangeArrowheads="1" noChangeShapeType="1" noTextEdit="1"/>
          </p:cNvSpPr>
          <p:nvPr/>
        </p:nvSpPr>
        <p:spPr bwMode="auto">
          <a:xfrm>
            <a:off x="1547813" y="188913"/>
            <a:ext cx="5832475" cy="1511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Суретпен жұмыс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Выноска-облако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10512">
            <a:off x="179388" y="620713"/>
            <a:ext cx="6669087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http://player.myshared.ru/268429/data/images/img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8438" y="1989138"/>
            <a:ext cx="25955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763713" y="188913"/>
            <a:ext cx="5616575" cy="19446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Мақсаты: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1" name="Блок-схема: несколько документов 10"/>
          <p:cNvSpPr>
            <a:spLocks noChangeArrowheads="1"/>
          </p:cNvSpPr>
          <p:nvPr/>
        </p:nvSpPr>
        <p:spPr bwMode="auto">
          <a:xfrm>
            <a:off x="1258888" y="1700213"/>
            <a:ext cx="6481762" cy="1800225"/>
          </a:xfrm>
          <a:prstGeom prst="flowChartMultidocument">
            <a:avLst/>
          </a:prstGeom>
          <a:solidFill>
            <a:srgbClr val="FF00FF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kk-KZ" sz="2400" i="1">
                <a:solidFill>
                  <a:srgbClr val="0000CC"/>
                </a:solidFill>
                <a:cs typeface="Arial" charset="0"/>
              </a:rPr>
              <a:t>Балалардың жабайы аңдар туралы түсініктерін көбейту.</a:t>
            </a:r>
            <a:endParaRPr lang="ru-RU" sz="2400" i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2" name="Блок-схема: несколько документов 11"/>
          <p:cNvSpPr>
            <a:spLocks noChangeArrowheads="1"/>
          </p:cNvSpPr>
          <p:nvPr/>
        </p:nvSpPr>
        <p:spPr bwMode="auto">
          <a:xfrm>
            <a:off x="755650" y="3789363"/>
            <a:ext cx="7345363" cy="1871662"/>
          </a:xfrm>
          <a:prstGeom prst="flowChartMultidocument">
            <a:avLst/>
          </a:prstGeom>
          <a:solidFill>
            <a:srgbClr val="FF00FF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600" i="1" dirty="0">
                <a:solidFill>
                  <a:srgbClr val="0000CC"/>
                </a:solidFill>
                <a:cs typeface="Arial" charset="0"/>
              </a:rPr>
              <a:t>	</a:t>
            </a:r>
            <a:r>
              <a:rPr lang="kk-KZ" sz="2400" i="1" dirty="0">
                <a:solidFill>
                  <a:srgbClr val="0000CC"/>
                </a:solidFill>
                <a:cs typeface="Arial" charset="0"/>
              </a:rPr>
              <a:t>Олардың түрлерін бір-бірлерінен ажыратуға, дене мүшелерін дұрыс атай білуге үйрету.</a:t>
            </a:r>
            <a:endParaRPr lang="ru-RU" sz="2400" i="1" dirty="0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14341" name="Picture 5" descr="livre_d_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5373688"/>
            <a:ext cx="20161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F:\Қызыоордадан әкелген\картинки и шаблоны\Анимашки\Анимашки\анимация солнышко смотрит и улыбается.jp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23492">
            <a:off x="-44450" y="176213"/>
            <a:ext cx="16525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827088" y="765175"/>
            <a:ext cx="7848600" cy="33115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i="1"/>
          </a:p>
        </p:txBody>
      </p:sp>
      <p:sp>
        <p:nvSpPr>
          <p:cNvPr id="32771" name="WordArt 7"/>
          <p:cNvSpPr>
            <a:spLocks noChangeArrowheads="1" noChangeShapeType="1" noTextEdit="1"/>
          </p:cNvSpPr>
          <p:nvPr/>
        </p:nvSpPr>
        <p:spPr bwMode="auto">
          <a:xfrm>
            <a:off x="468313" y="1341438"/>
            <a:ext cx="7488237" cy="27352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 Жабайы аңдар</a:t>
            </a:r>
          </a:p>
        </p:txBody>
      </p:sp>
      <p:pic>
        <p:nvPicPr>
          <p:cNvPr id="32772" name="Picture 2" descr="C:\Users\User\Desktop\Фото садик\deti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810000"/>
            <a:ext cx="2652712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6" descr="C:\Users\User\Desktop\8586_html_m535f3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84313"/>
            <a:ext cx="882015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1763713" y="260350"/>
            <a:ext cx="5616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4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Жабайы аңдар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Выноска-облако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8116">
            <a:off x="250825" y="476250"/>
            <a:ext cx="6669088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" descr="http://player.myshared.ru/268429/data/images/img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8438" y="1989138"/>
            <a:ext cx="25955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4"/>
          <p:cNvSpPr>
            <a:spLocks noChangeArrowheads="1"/>
          </p:cNvSpPr>
          <p:nvPr/>
        </p:nvSpPr>
        <p:spPr bwMode="auto">
          <a:xfrm>
            <a:off x="1187450" y="1628775"/>
            <a:ext cx="5832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srgbClr val="232C12"/>
              </a:solidFill>
              <a:cs typeface="Arial" charset="0"/>
            </a:endParaRPr>
          </a:p>
        </p:txBody>
      </p:sp>
      <p:sp>
        <p:nvSpPr>
          <p:cNvPr id="35843" name="TextBox 15"/>
          <p:cNvSpPr txBox="1">
            <a:spLocks noChangeArrowheads="1"/>
          </p:cNvSpPr>
          <p:nvPr/>
        </p:nvSpPr>
        <p:spPr bwMode="auto">
          <a:xfrm>
            <a:off x="1116013" y="0"/>
            <a:ext cx="6088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Дидактикалық ойын:</a:t>
            </a:r>
            <a:endParaRPr lang="ru-RU" sz="44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58888" y="684213"/>
            <a:ext cx="5834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124450" algn="l"/>
              </a:tabLst>
            </a:pPr>
            <a:r>
              <a:rPr lang="kk-KZ" sz="2400" i="1">
                <a:solidFill>
                  <a:srgbClr val="00FF00"/>
                </a:solidFill>
                <a:latin typeface="Monotype Corsiva" pitchFamily="66" charset="0"/>
              </a:rPr>
              <a:t> </a:t>
            </a:r>
            <a:r>
              <a:rPr lang="kk-KZ" sz="3600" b="1">
                <a:solidFill>
                  <a:srgbClr val="FF0000"/>
                </a:solidFill>
                <a:cs typeface="Arial" charset="0"/>
              </a:rPr>
              <a:t>“Ненің құйрығы?” </a:t>
            </a:r>
            <a:r>
              <a:rPr lang="kk-KZ" sz="2400" b="1" i="1">
                <a:solidFill>
                  <a:srgbClr val="FF0000"/>
                </a:solidFill>
                <a:cs typeface="Arial" charset="0"/>
              </a:rPr>
              <a:t>(қыстырғыштармен)</a:t>
            </a:r>
            <a:endParaRPr lang="en-US" sz="2400" b="1" i="1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5845" name="Picture 2" descr="C:\Users\User\Desktop\dikie-jivotnye-3go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773238"/>
            <a:ext cx="336708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 descr="C:\Users\User\Desktop\multicolored-clothespins-rope-d-46015233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429000"/>
            <a:ext cx="9366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 descr="C:\Users\User\Desktop\multicolored-clothespins-rope-d-46015233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1268413"/>
            <a:ext cx="1079500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5" descr="C:\Users\User\Desktop\multicolored-clothespins-rope-d-4601523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3573463"/>
            <a:ext cx="115093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6" descr="C:\Users\User\Desktop\multicolored-clothespins-rope-d-46015233 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52413" y="1412875"/>
            <a:ext cx="20145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7" descr="C:\Users\User\Desktop\dikie-jivotnye-3god6 (3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0360871">
            <a:off x="1708150" y="3530600"/>
            <a:ext cx="6365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8" descr="C:\Users\User\Desktop\dikie-jivotnye-3god6 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226089">
            <a:off x="7867650" y="1468438"/>
            <a:ext cx="873125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9" descr="C:\Users\User\Desktop\dikie-jivotnye-3god6 (4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0452993">
            <a:off x="144463" y="1609725"/>
            <a:ext cx="1214437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Picture 10" descr="C:\Users\User\Desktop\dikie-jivotnye-3god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52977">
            <a:off x="6507163" y="3278188"/>
            <a:ext cx="140652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Выноска-облако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43741">
            <a:off x="323850" y="765175"/>
            <a:ext cx="6681788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http://player.myshared.ru/268429/data/images/img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8438" y="1989138"/>
            <a:ext cx="25955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Прямоугольник 4"/>
          <p:cNvSpPr>
            <a:spLocks noChangeArrowheads="1"/>
          </p:cNvSpPr>
          <p:nvPr/>
        </p:nvSpPr>
        <p:spPr bwMode="auto">
          <a:xfrm>
            <a:off x="1187450" y="1628775"/>
            <a:ext cx="5832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srgbClr val="232C12"/>
              </a:solidFill>
              <a:cs typeface="Arial" charset="0"/>
            </a:endParaRPr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971550" y="1287463"/>
            <a:ext cx="6985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3600" b="1">
                <a:solidFill>
                  <a:srgbClr val="415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Біз орманға барайық,</a:t>
            </a:r>
            <a:endParaRPr lang="ru-RU" sz="3600" b="1">
              <a:solidFill>
                <a:srgbClr val="415222"/>
              </a:solidFill>
              <a:latin typeface="Times New Roman" pitchFamily="18" charset="0"/>
              <a:ea typeface="Calibri" pitchFamily="34" charset="0"/>
              <a:cs typeface="Arial" charset="0"/>
            </a:endParaRPr>
          </a:p>
          <a:p>
            <a:pPr eaLnBrk="0" hangingPunct="0"/>
            <a:r>
              <a:rPr lang="kk-KZ" sz="3600" b="1">
                <a:solidFill>
                  <a:srgbClr val="415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Жан - жағымызға қарайық.</a:t>
            </a:r>
            <a:endParaRPr lang="ru-RU" sz="3600" b="1">
              <a:solidFill>
                <a:srgbClr val="415222"/>
              </a:solidFill>
              <a:latin typeface="Times New Roman" pitchFamily="18" charset="0"/>
              <a:cs typeface="Arial" charset="0"/>
            </a:endParaRPr>
          </a:p>
          <a:p>
            <a:pPr eaLnBrk="0" hangingPunct="0"/>
            <a:r>
              <a:rPr lang="kk-KZ" sz="3600" b="1">
                <a:solidFill>
                  <a:srgbClr val="415222"/>
                </a:solidFill>
                <a:latin typeface="Times New Roman" pitchFamily="18" charset="0"/>
              </a:rPr>
              <a:t>Аю шықты қорбаңдап,</a:t>
            </a:r>
            <a:endParaRPr lang="ru-RU" sz="3600" b="1">
              <a:solidFill>
                <a:srgbClr val="415222"/>
              </a:solidFill>
              <a:latin typeface="Times New Roman" pitchFamily="18" charset="0"/>
              <a:cs typeface="Arial" charset="0"/>
            </a:endParaRPr>
          </a:p>
          <a:p>
            <a:pPr eaLnBrk="0" hangingPunct="0"/>
            <a:r>
              <a:rPr lang="kk-KZ" sz="3600" b="1">
                <a:solidFill>
                  <a:srgbClr val="415222"/>
                </a:solidFill>
                <a:latin typeface="Times New Roman" pitchFamily="18" charset="0"/>
              </a:rPr>
              <a:t>Қасқыр шықты ырылдап,</a:t>
            </a:r>
            <a:endParaRPr lang="ru-RU" sz="3600" b="1">
              <a:solidFill>
                <a:srgbClr val="415222"/>
              </a:solidFill>
              <a:latin typeface="Times New Roman" pitchFamily="18" charset="0"/>
              <a:cs typeface="Arial" charset="0"/>
            </a:endParaRPr>
          </a:p>
          <a:p>
            <a:pPr eaLnBrk="0" hangingPunct="0"/>
            <a:r>
              <a:rPr lang="kk-KZ" sz="3600" b="1">
                <a:solidFill>
                  <a:srgbClr val="415222"/>
                </a:solidFill>
                <a:latin typeface="Times New Roman" pitchFamily="18" charset="0"/>
              </a:rPr>
              <a:t>Түлкі шықты майысып,</a:t>
            </a:r>
            <a:endParaRPr lang="ru-RU" sz="3600" b="1">
              <a:solidFill>
                <a:srgbClr val="415222"/>
              </a:solidFill>
              <a:latin typeface="Times New Roman" pitchFamily="18" charset="0"/>
              <a:cs typeface="Arial" charset="0"/>
            </a:endParaRPr>
          </a:p>
          <a:p>
            <a:pPr eaLnBrk="0" hangingPunct="0"/>
            <a:r>
              <a:rPr lang="kk-KZ" sz="3600" b="1">
                <a:solidFill>
                  <a:srgbClr val="415222"/>
                </a:solidFill>
                <a:latin typeface="Times New Roman" pitchFamily="18" charset="0"/>
              </a:rPr>
              <a:t>Қоян шықты секіріп,</a:t>
            </a:r>
            <a:endParaRPr lang="ru-RU" sz="3600" b="1">
              <a:solidFill>
                <a:srgbClr val="415222"/>
              </a:solidFill>
              <a:latin typeface="Times New Roman" pitchFamily="18" charset="0"/>
              <a:cs typeface="Arial" charset="0"/>
            </a:endParaRPr>
          </a:p>
          <a:p>
            <a:pPr eaLnBrk="0" hangingPunct="0"/>
            <a:r>
              <a:rPr lang="kk-KZ" sz="3600" b="1">
                <a:solidFill>
                  <a:srgbClr val="415222"/>
                </a:solidFill>
                <a:latin typeface="Times New Roman" pitchFamily="18" charset="0"/>
              </a:rPr>
              <a:t>Қорықпаңдар, балалар,</a:t>
            </a:r>
            <a:endParaRPr lang="ru-RU" sz="3600" b="1">
              <a:solidFill>
                <a:srgbClr val="415222"/>
              </a:solidFill>
              <a:latin typeface="Times New Roman" pitchFamily="18" charset="0"/>
              <a:cs typeface="Arial" charset="0"/>
            </a:endParaRPr>
          </a:p>
          <a:p>
            <a:pPr eaLnBrk="0" hangingPunct="0"/>
            <a:r>
              <a:rPr lang="kk-KZ" sz="3600" b="1">
                <a:solidFill>
                  <a:srgbClr val="415222"/>
                </a:solidFill>
                <a:latin typeface="Times New Roman" pitchFamily="18" charset="0"/>
              </a:rPr>
              <a:t>Қарап - қарап алыңдар.</a:t>
            </a:r>
            <a:endParaRPr lang="kk-KZ" sz="3600" b="1">
              <a:solidFill>
                <a:srgbClr val="41522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3914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Сергіту  сәті:</a:t>
            </a:r>
          </a:p>
        </p:txBody>
      </p:sp>
      <p:pic>
        <p:nvPicPr>
          <p:cNvPr id="8" name="Picture 2" descr="C:\Documents and Settings\User\Рабочий стол\картинки на школьныю тему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3357563"/>
            <a:ext cx="30384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Прямоугольник 4"/>
          <p:cNvSpPr>
            <a:spLocks noChangeArrowheads="1"/>
          </p:cNvSpPr>
          <p:nvPr/>
        </p:nvSpPr>
        <p:spPr bwMode="auto">
          <a:xfrm>
            <a:off x="1187450" y="1628775"/>
            <a:ext cx="5832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srgbClr val="232C12"/>
              </a:solidFill>
              <a:cs typeface="Arial" charset="0"/>
            </a:endParaRPr>
          </a:p>
        </p:txBody>
      </p:sp>
      <p:sp>
        <p:nvSpPr>
          <p:cNvPr id="38915" name="TextBox 15"/>
          <p:cNvSpPr txBox="1">
            <a:spLocks noChangeArrowheads="1"/>
          </p:cNvSpPr>
          <p:nvPr/>
        </p:nvSpPr>
        <p:spPr bwMode="auto">
          <a:xfrm>
            <a:off x="1187450" y="0"/>
            <a:ext cx="6088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Дидактикалық ойын:</a:t>
            </a:r>
            <a:endParaRPr lang="ru-RU" sz="44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19250" y="544513"/>
            <a:ext cx="568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124450" algn="l"/>
              </a:tabLst>
            </a:pPr>
            <a:r>
              <a:rPr lang="kk-KZ" sz="2400" i="1">
                <a:solidFill>
                  <a:srgbClr val="00FF00"/>
                </a:solidFill>
                <a:latin typeface="Monotype Corsiva" pitchFamily="66" charset="0"/>
              </a:rPr>
              <a:t> </a:t>
            </a:r>
            <a:r>
              <a:rPr lang="kk-KZ" sz="3600" b="1">
                <a:solidFill>
                  <a:srgbClr val="FF0000"/>
                </a:solidFill>
                <a:cs typeface="Arial" charset="0"/>
              </a:rPr>
              <a:t>“Аңдар не жейді?” </a:t>
            </a:r>
            <a:r>
              <a:rPr lang="kk-KZ" sz="2400" b="1" i="1">
                <a:solidFill>
                  <a:srgbClr val="FF0000"/>
                </a:solidFill>
                <a:cs typeface="Arial" charset="0"/>
              </a:rPr>
              <a:t>(қыстырғыштармен)</a:t>
            </a:r>
            <a:endParaRPr lang="en-US" sz="2400" b="1" i="1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8917" name="Picture 9" descr="C:\Users\User\Desktop\e3efebb6606e0d223686cba4298eaa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557338"/>
            <a:ext cx="403225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1" descr="C:\Users\User\Desktop\multicolored-clothespins-rope-d-460152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171024">
            <a:off x="344488" y="3511550"/>
            <a:ext cx="1146175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3" descr="C:\Users\User\Desktop\i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94113">
            <a:off x="1588" y="3949700"/>
            <a:ext cx="12493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2" descr="C:\Users\User\Desktop\multicolored-clothespins-rope-d-46015233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96911">
            <a:off x="7213600" y="2241550"/>
            <a:ext cx="1012825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7" descr="C:\Users\User\Desktop\3524001-43db2b75227916c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9497">
            <a:off x="7061200" y="2595563"/>
            <a:ext cx="170815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3" descr="C:\Users\User\Desktop\multicolored-clothespins-rope-d-46015233 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4647386">
            <a:off x="6461919" y="4031457"/>
            <a:ext cx="105092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6" descr="C:\Users\User\Desktop\maska_lis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134711">
            <a:off x="7134226" y="5099050"/>
            <a:ext cx="16256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4" descr="C:\Users\User\Desktop\multicolored-clothespins-rope-d-46015233 (3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2975022">
            <a:off x="1909763" y="3833813"/>
            <a:ext cx="178117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4" descr="C:\Users\User\Desktop\maski-dlya-teatra-v-detskom-sad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639789">
            <a:off x="1325563" y="4752975"/>
            <a:ext cx="1728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5" descr="C:\Users\User\Desktop\multicolored-clothespins-rope-d-46015233 (4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337203">
            <a:off x="396875" y="531813"/>
            <a:ext cx="1236663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2" descr="C:\Users\User\Desktop\i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342033">
            <a:off x="57150" y="1203325"/>
            <a:ext cx="1631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7" descr="C:\Users\User\Desktop\mollette-da-bucato-multicolori-sulla-corda-4601523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693220">
            <a:off x="6783388" y="211138"/>
            <a:ext cx="981075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5" descr="C:\Users\User\Desktop\maska_egik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383043">
            <a:off x="6942138" y="874713"/>
            <a:ext cx="111918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4"/>
          <p:cNvSpPr>
            <a:spLocks noChangeArrowheads="1"/>
          </p:cNvSpPr>
          <p:nvPr/>
        </p:nvSpPr>
        <p:spPr bwMode="auto">
          <a:xfrm>
            <a:off x="1187450" y="1628775"/>
            <a:ext cx="5832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srgbClr val="232C12"/>
              </a:solidFill>
              <a:cs typeface="Arial" charset="0"/>
            </a:endParaRPr>
          </a:p>
        </p:txBody>
      </p:sp>
      <p:sp>
        <p:nvSpPr>
          <p:cNvPr id="39939" name="TextBox 15"/>
          <p:cNvSpPr txBox="1">
            <a:spLocks noChangeArrowheads="1"/>
          </p:cNvSpPr>
          <p:nvPr/>
        </p:nvSpPr>
        <p:spPr bwMode="auto">
          <a:xfrm>
            <a:off x="1187450" y="549275"/>
            <a:ext cx="64944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Тіл ұстарту жаттығуы:</a:t>
            </a:r>
            <a:endParaRPr lang="ru-RU" sz="44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250825" y="1579563"/>
            <a:ext cx="849788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3600" b="1">
                <a:solidFill>
                  <a:srgbClr val="415222"/>
                </a:solidFill>
                <a:cs typeface="Arial" charset="0"/>
              </a:rPr>
              <a:t>Ян - ян - секендеген ақ қоян.</a:t>
            </a:r>
            <a:endParaRPr lang="ru-RU" sz="3600" b="1">
              <a:solidFill>
                <a:srgbClr val="415222"/>
              </a:solidFill>
              <a:cs typeface="Arial" charset="0"/>
            </a:endParaRPr>
          </a:p>
          <a:p>
            <a:pPr algn="ctr"/>
            <a:r>
              <a:rPr lang="kk-KZ" sz="3600" b="1">
                <a:solidFill>
                  <a:srgbClr val="415222"/>
                </a:solidFill>
                <a:cs typeface="Arial" charset="0"/>
              </a:rPr>
              <a:t>Ю - ю - ю - қорбандаған аю.</a:t>
            </a:r>
            <a:endParaRPr lang="ru-RU" sz="3600" b="1">
              <a:solidFill>
                <a:srgbClr val="415222"/>
              </a:solidFill>
              <a:cs typeface="Arial" charset="0"/>
            </a:endParaRPr>
          </a:p>
          <a:p>
            <a:pPr algn="ctr"/>
            <a:r>
              <a:rPr lang="kk-KZ" sz="3600" b="1">
                <a:solidFill>
                  <a:srgbClr val="415222"/>
                </a:solidFill>
                <a:cs typeface="Arial" charset="0"/>
              </a:rPr>
              <a:t>Кі - кі - кі – бұл айлакер түлкі.</a:t>
            </a:r>
            <a:endParaRPr lang="ru-RU" sz="3600" b="1">
              <a:solidFill>
                <a:srgbClr val="415222"/>
              </a:solidFill>
              <a:cs typeface="Arial" charset="0"/>
            </a:endParaRPr>
          </a:p>
          <a:p>
            <a:pPr algn="ctr"/>
            <a:r>
              <a:rPr lang="kk-KZ" sz="3600" b="1">
                <a:solidFill>
                  <a:srgbClr val="415222"/>
                </a:solidFill>
                <a:cs typeface="Arial" charset="0"/>
              </a:rPr>
              <a:t>Қыр - қыр - қыр - бұл көкжал қасқыр.</a:t>
            </a:r>
            <a:endParaRPr lang="ru-RU" sz="3600" b="1">
              <a:solidFill>
                <a:srgbClr val="415222"/>
              </a:solidFill>
              <a:cs typeface="Arial" charset="0"/>
            </a:endParaRPr>
          </a:p>
        </p:txBody>
      </p:sp>
      <p:pic>
        <p:nvPicPr>
          <p:cNvPr id="39941" name="Picture 2" descr="C:\Users\User\Desktop\Фото садик\deti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810000"/>
            <a:ext cx="2652712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Прямоугольник 4"/>
          <p:cNvSpPr>
            <a:spLocks noChangeArrowheads="1"/>
          </p:cNvSpPr>
          <p:nvPr/>
        </p:nvSpPr>
        <p:spPr bwMode="auto">
          <a:xfrm>
            <a:off x="1187450" y="1628775"/>
            <a:ext cx="5832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srgbClr val="232C12"/>
              </a:solidFill>
              <a:cs typeface="Arial" charset="0"/>
            </a:endParaRPr>
          </a:p>
        </p:txBody>
      </p:sp>
      <p:sp>
        <p:nvSpPr>
          <p:cNvPr id="40963" name="TextBox 15"/>
          <p:cNvSpPr txBox="1">
            <a:spLocks noChangeArrowheads="1"/>
          </p:cNvSpPr>
          <p:nvPr/>
        </p:nvSpPr>
        <p:spPr bwMode="auto">
          <a:xfrm>
            <a:off x="1116013" y="476250"/>
            <a:ext cx="6088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Дидактикалық ойын:</a:t>
            </a:r>
            <a:endParaRPr lang="ru-RU" sz="44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71550" y="1155700"/>
            <a:ext cx="633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124450" algn="l"/>
              </a:tabLst>
            </a:pPr>
            <a:r>
              <a:rPr lang="kk-KZ" sz="2400" i="1">
                <a:solidFill>
                  <a:srgbClr val="00FF00"/>
                </a:solidFill>
                <a:latin typeface="Monotype Corsiva" pitchFamily="66" charset="0"/>
              </a:rPr>
              <a:t> </a:t>
            </a:r>
            <a:r>
              <a:rPr lang="kk-KZ" sz="3600" b="1">
                <a:solidFill>
                  <a:srgbClr val="FF0000"/>
                </a:solidFill>
                <a:cs typeface="Arial" charset="0"/>
              </a:rPr>
              <a:t>“Көлеңкесінен таны” </a:t>
            </a:r>
            <a:endParaRPr lang="en-US" sz="2400" b="1" i="1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40965" name="Picture 2" descr="C:\Users\User\Desktop\Дид.ойындар\Найди тень\dikie-jivotnye-3god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844675"/>
            <a:ext cx="55197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Выноска-облако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15784">
            <a:off x="0" y="620713"/>
            <a:ext cx="6669088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http://player.myshared.ru/268429/data/images/img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8438" y="1989138"/>
            <a:ext cx="25955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468313" y="3565525"/>
            <a:ext cx="86756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k-KZ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200" b="1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5363" name="AutoShape 42">
            <a:hlinkClick r:id="rId3"/>
          </p:cNvPr>
          <p:cNvSpPr>
            <a:spLocks noChangeArrowheads="1"/>
          </p:cNvSpPr>
          <p:nvPr/>
        </p:nvSpPr>
        <p:spPr bwMode="auto">
          <a:xfrm rot="10800000">
            <a:off x="323850" y="1412875"/>
            <a:ext cx="8351838" cy="1366838"/>
          </a:xfrm>
          <a:prstGeom prst="flowChartOnlineStorage">
            <a:avLst/>
          </a:prstGeom>
          <a:solidFill>
            <a:srgbClr val="00FFFF">
              <a:alpha val="89803"/>
            </a:srgbClr>
          </a:solidFill>
          <a:ln w="57150" cap="rnd" cmpd="thickThin">
            <a:solidFill>
              <a:srgbClr val="00FF00"/>
            </a:solidFill>
            <a:prstDash val="sysDot"/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kk-KZ" sz="2400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Білімділік:</a:t>
            </a:r>
          </a:p>
          <a:p>
            <a:r>
              <a:rPr lang="kk-KZ" sz="2400" b="1">
                <a:solidFill>
                  <a:srgbClr val="232C1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Жабайы аңдардың қоректенуі, тіршілігі</a:t>
            </a:r>
          </a:p>
          <a:p>
            <a:r>
              <a:rPr lang="kk-KZ" sz="2400" b="1">
                <a:solidFill>
                  <a:srgbClr val="232C12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туралы әңгімелесу.</a:t>
            </a:r>
          </a:p>
        </p:txBody>
      </p:sp>
      <p:sp>
        <p:nvSpPr>
          <p:cNvPr id="9" name="AutoShape 34">
            <a:hlinkClick r:id="rId4"/>
          </p:cNvPr>
          <p:cNvSpPr>
            <a:spLocks noChangeArrowheads="1"/>
          </p:cNvSpPr>
          <p:nvPr/>
        </p:nvSpPr>
        <p:spPr bwMode="auto">
          <a:xfrm>
            <a:off x="250825" y="2924175"/>
            <a:ext cx="8893175" cy="1657350"/>
          </a:xfrm>
          <a:prstGeom prst="flowChartOnlineStorage">
            <a:avLst/>
          </a:prstGeom>
          <a:solidFill>
            <a:srgbClr val="00FF00"/>
          </a:solidFill>
          <a:ln w="57150" cap="rnd" cmpd="thickThin">
            <a:solidFill>
              <a:srgbClr val="00FF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r>
              <a:rPr lang="kk-KZ" sz="2400" b="1">
                <a:solidFill>
                  <a:srgbClr val="FF0000"/>
                </a:solidFill>
                <a:cs typeface="Arial" charset="0"/>
              </a:rPr>
              <a:t>Дамытушылық:</a:t>
            </a:r>
          </a:p>
          <a:p>
            <a:r>
              <a:rPr lang="kk-KZ" sz="2400">
                <a:solidFill>
                  <a:srgbClr val="053B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Жұмбақтар шешу арқылы ойлау, қиялдау</a:t>
            </a:r>
          </a:p>
          <a:p>
            <a:r>
              <a:rPr lang="kk-KZ" sz="2400">
                <a:solidFill>
                  <a:srgbClr val="053B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қабілеттерін арыттыру.</a:t>
            </a:r>
            <a:endParaRPr lang="kk-KZ" sz="2400" b="1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365" name="AutoShape 32">
            <a:hlinkClick r:id="rId3"/>
          </p:cNvPr>
          <p:cNvSpPr>
            <a:spLocks noChangeArrowheads="1"/>
          </p:cNvSpPr>
          <p:nvPr/>
        </p:nvSpPr>
        <p:spPr bwMode="auto">
          <a:xfrm rot="10800000">
            <a:off x="611188" y="4724400"/>
            <a:ext cx="8064500" cy="1584325"/>
          </a:xfrm>
          <a:prstGeom prst="flowChartOnlineStorage">
            <a:avLst/>
          </a:prstGeom>
          <a:solidFill>
            <a:srgbClr val="00FFFF">
              <a:alpha val="89803"/>
            </a:srgbClr>
          </a:solidFill>
          <a:ln w="57150" cap="rnd" cmpd="thickThin">
            <a:solidFill>
              <a:srgbClr val="00FF00"/>
            </a:solidFill>
            <a:prstDash val="sysDot"/>
            <a:miter lim="800000"/>
            <a:headEnd/>
            <a:tailEnd/>
          </a:ln>
        </p:spPr>
        <p:txBody>
          <a:bodyPr rot="10800000" wrap="none" anchor="ctr"/>
          <a:lstStyle/>
          <a:p>
            <a:r>
              <a:rPr lang="kk-KZ" sz="2400" b="1">
                <a:solidFill>
                  <a:srgbClr val="FF0000"/>
                </a:solidFill>
                <a:cs typeface="Arial" charset="0"/>
              </a:rPr>
              <a:t>Тәрбиелік:</a:t>
            </a:r>
          </a:p>
          <a:p>
            <a:r>
              <a:rPr lang="kk-KZ" sz="2400" b="1">
                <a:solidFill>
                  <a:srgbClr val="232C12"/>
                </a:solidFill>
                <a:cs typeface="Arial" charset="0"/>
              </a:rPr>
              <a:t>Аңдарға қамқор болуға, оларды қорғай</a:t>
            </a:r>
          </a:p>
          <a:p>
            <a:r>
              <a:rPr lang="kk-KZ" sz="2400" b="1">
                <a:solidFill>
                  <a:srgbClr val="232C12"/>
                </a:solidFill>
                <a:cs typeface="Arial" charset="0"/>
              </a:rPr>
              <a:t> білуге тәрбиелеу.</a:t>
            </a:r>
          </a:p>
        </p:txBody>
      </p:sp>
      <p:sp>
        <p:nvSpPr>
          <p:cNvPr id="15366" name="WordArt 36"/>
          <p:cNvSpPr>
            <a:spLocks noChangeArrowheads="1" noChangeShapeType="1" noTextEdit="1"/>
          </p:cNvSpPr>
          <p:nvPr/>
        </p:nvSpPr>
        <p:spPr bwMode="auto">
          <a:xfrm>
            <a:off x="1692275" y="0"/>
            <a:ext cx="5759450" cy="12239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Міндеттері:</a:t>
            </a:r>
          </a:p>
        </p:txBody>
      </p:sp>
      <p:pic>
        <p:nvPicPr>
          <p:cNvPr id="15367" name="Picture 8" descr="F:\Қызыоордадан әкелген\картинки и шаблоны\Анимашки\Анимашки\анимация солнышко смотрит и улыбается.jpeg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23492">
            <a:off x="-120650" y="169863"/>
            <a:ext cx="158750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http://player.myshared.ru/268429/data/images/img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38" y="1989138"/>
            <a:ext cx="25955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15"/>
          <p:cNvSpPr txBox="1">
            <a:spLocks noChangeArrowheads="1"/>
          </p:cNvSpPr>
          <p:nvPr/>
        </p:nvSpPr>
        <p:spPr bwMode="auto">
          <a:xfrm>
            <a:off x="755650" y="836613"/>
            <a:ext cx="261143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Қасқыр -</a:t>
            </a:r>
          </a:p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Тиін-</a:t>
            </a:r>
          </a:p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Қоян-</a:t>
            </a:r>
          </a:p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Түлкі-</a:t>
            </a:r>
          </a:p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Аю-</a:t>
            </a:r>
          </a:p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Бұғы-</a:t>
            </a:r>
          </a:p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Кірпі-</a:t>
            </a:r>
            <a:endParaRPr lang="ru-RU" sz="4400" b="1">
              <a:solidFill>
                <a:srgbClr val="0000C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Box 15"/>
          <p:cNvSpPr txBox="1">
            <a:spLocks noChangeArrowheads="1"/>
          </p:cNvSpPr>
          <p:nvPr/>
        </p:nvSpPr>
        <p:spPr bwMode="auto">
          <a:xfrm>
            <a:off x="755650" y="836613"/>
            <a:ext cx="402113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Қасқыр- волк</a:t>
            </a:r>
          </a:p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Тиін -  белка</a:t>
            </a:r>
          </a:p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Қоян - заяц</a:t>
            </a:r>
          </a:p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Түлкі - лиса</a:t>
            </a:r>
          </a:p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Аю - медведь</a:t>
            </a:r>
          </a:p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Бұғы - лось</a:t>
            </a:r>
          </a:p>
          <a:p>
            <a:r>
              <a:rPr lang="kk-KZ" sz="4400" b="1">
                <a:solidFill>
                  <a:srgbClr val="0000CC"/>
                </a:solidFill>
                <a:cs typeface="Arial" charset="0"/>
              </a:rPr>
              <a:t>Кірпі - ежик</a:t>
            </a:r>
            <a:endParaRPr lang="ru-RU" sz="4400" b="1">
              <a:solidFill>
                <a:srgbClr val="0000CC"/>
              </a:solidFill>
              <a:cs typeface="Arial" charset="0"/>
            </a:endParaRPr>
          </a:p>
        </p:txBody>
      </p:sp>
      <p:pic>
        <p:nvPicPr>
          <p:cNvPr id="44035" name="Picture 2" descr="C:\Users\User\Desktop\Фото садик\deti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924175"/>
            <a:ext cx="3141662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Прямоугольник 4"/>
          <p:cNvSpPr>
            <a:spLocks noChangeArrowheads="1"/>
          </p:cNvSpPr>
          <p:nvPr/>
        </p:nvSpPr>
        <p:spPr bwMode="auto">
          <a:xfrm>
            <a:off x="1187450" y="1628775"/>
            <a:ext cx="5832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srgbClr val="232C12"/>
              </a:solidFill>
              <a:cs typeface="Arial" charset="0"/>
            </a:endParaRPr>
          </a:p>
        </p:txBody>
      </p:sp>
      <p:sp>
        <p:nvSpPr>
          <p:cNvPr id="45059" name="Rectangle 1"/>
          <p:cNvSpPr>
            <a:spLocks noChangeArrowheads="1"/>
          </p:cNvSpPr>
          <p:nvPr/>
        </p:nvSpPr>
        <p:spPr bwMode="auto">
          <a:xfrm>
            <a:off x="900113" y="2635250"/>
            <a:ext cx="60833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85800" algn="just" eaLnBrk="0" hangingPunct="0">
              <a:tabLst>
                <a:tab pos="228600" algn="l"/>
              </a:tabLst>
            </a:pPr>
            <a:r>
              <a:rPr lang="kk-KZ" sz="2800" b="1">
                <a:solidFill>
                  <a:srgbClr val="171C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Табиғатта бәрі  өзгеше әсем. Ендеше, бірге былай айтайық: </a:t>
            </a:r>
            <a:endParaRPr lang="ru-RU" sz="2800" b="1">
              <a:solidFill>
                <a:srgbClr val="171CF1"/>
              </a:solidFill>
              <a:ea typeface="Calibri" pitchFamily="34" charset="0"/>
              <a:cs typeface="Arial" charset="0"/>
            </a:endParaRPr>
          </a:p>
          <a:p>
            <a:pPr indent="685800" algn="just" eaLnBrk="0" hangingPunct="0">
              <a:tabLst>
                <a:tab pos="228600" algn="l"/>
              </a:tabLst>
            </a:pPr>
            <a:r>
              <a:rPr lang="kk-KZ" sz="2800" b="1">
                <a:solidFill>
                  <a:srgbClr val="171C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Табиғат ол – анамыз,</a:t>
            </a:r>
            <a:endParaRPr lang="ru-RU" sz="2800" b="1">
              <a:solidFill>
                <a:srgbClr val="171CF1"/>
              </a:solidFill>
              <a:cs typeface="Arial" charset="0"/>
            </a:endParaRPr>
          </a:p>
          <a:p>
            <a:pPr indent="685800" algn="just" eaLnBrk="0" hangingPunct="0">
              <a:tabLst>
                <a:tab pos="228600" algn="l"/>
              </a:tabLst>
            </a:pPr>
            <a:r>
              <a:rPr lang="kk-KZ" sz="2800" b="1">
                <a:solidFill>
                  <a:srgbClr val="171CF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Табиғатқа баламыз.</a:t>
            </a:r>
            <a:endParaRPr lang="ru-RU" sz="2800" b="1">
              <a:solidFill>
                <a:srgbClr val="171CF1"/>
              </a:solidFill>
              <a:cs typeface="Arial" charset="0"/>
            </a:endParaRPr>
          </a:p>
          <a:p>
            <a:pPr indent="685800" algn="just" eaLnBrk="0" hangingPunct="0">
              <a:tabLst>
                <a:tab pos="228600" algn="l"/>
              </a:tabLst>
            </a:pPr>
            <a:r>
              <a:rPr lang="kk-KZ" sz="2800" b="1">
                <a:solidFill>
                  <a:srgbClr val="171CF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Құшағында ойнаймыз,</a:t>
            </a:r>
            <a:endParaRPr lang="ru-RU" sz="2800" b="1">
              <a:solidFill>
                <a:srgbClr val="171CF1"/>
              </a:solidFill>
              <a:cs typeface="Arial" charset="0"/>
            </a:endParaRPr>
          </a:p>
          <a:p>
            <a:pPr indent="685800" algn="just" eaLnBrk="0" hangingPunct="0">
              <a:tabLst>
                <a:tab pos="228600" algn="l"/>
              </a:tabLst>
            </a:pPr>
            <a:r>
              <a:rPr lang="kk-KZ" sz="2800" b="1">
                <a:solidFill>
                  <a:srgbClr val="171CF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Шаттық әнге саламыз. </a:t>
            </a:r>
            <a:endParaRPr lang="kk-KZ" sz="2800" b="1">
              <a:solidFill>
                <a:srgbClr val="171CF1"/>
              </a:solidFill>
              <a:cs typeface="Arial" charset="0"/>
            </a:endParaRPr>
          </a:p>
        </p:txBody>
      </p:sp>
      <p:pic>
        <p:nvPicPr>
          <p:cNvPr id="45060" name="Picture 2" descr="C:\Users\User\Desktop\Фото садик\deti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998913"/>
            <a:ext cx="2652712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WordArt 10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343775" cy="14843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KZ Bookman Old Style"/>
              </a:rPr>
              <a:t>Қорытынды:</a:t>
            </a:r>
          </a:p>
        </p:txBody>
      </p:sp>
      <p:sp>
        <p:nvSpPr>
          <p:cNvPr id="45062" name="WordArt 9"/>
          <p:cNvSpPr>
            <a:spLocks noChangeArrowheads="1" noChangeShapeType="1" noTextEdit="1"/>
          </p:cNvSpPr>
          <p:nvPr/>
        </p:nvSpPr>
        <p:spPr bwMode="auto">
          <a:xfrm>
            <a:off x="1331913" y="1700213"/>
            <a:ext cx="648017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KZ Bookman Old Style"/>
              </a:rPr>
              <a:t>«Жүректен жүрекке» шеңбері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Прямоугольник 4"/>
          <p:cNvSpPr>
            <a:spLocks noChangeArrowheads="1"/>
          </p:cNvSpPr>
          <p:nvPr/>
        </p:nvSpPr>
        <p:spPr bwMode="auto">
          <a:xfrm>
            <a:off x="1187450" y="1628775"/>
            <a:ext cx="5832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srgbClr val="232C12"/>
              </a:solidFill>
              <a:cs typeface="Arial" charset="0"/>
            </a:endParaRPr>
          </a:p>
        </p:txBody>
      </p:sp>
      <p:sp>
        <p:nvSpPr>
          <p:cNvPr id="46083" name="WordArt 7"/>
          <p:cNvSpPr>
            <a:spLocks noChangeArrowheads="1" noChangeShapeType="1" noTextEdit="1"/>
          </p:cNvSpPr>
          <p:nvPr/>
        </p:nvSpPr>
        <p:spPr bwMode="auto">
          <a:xfrm>
            <a:off x="1258888" y="620713"/>
            <a:ext cx="6624637" cy="277971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Балаларды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мадақтау</a:t>
            </a:r>
          </a:p>
        </p:txBody>
      </p:sp>
      <p:pic>
        <p:nvPicPr>
          <p:cNvPr id="46084" name="Picture 3" descr="C:\Users\User\Desktop\Фото садик\4207824-8becd2b6210821d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141663"/>
            <a:ext cx="4606925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Прямоугольник 4"/>
          <p:cNvSpPr>
            <a:spLocks noChangeArrowheads="1"/>
          </p:cNvSpPr>
          <p:nvPr/>
        </p:nvSpPr>
        <p:spPr bwMode="auto">
          <a:xfrm>
            <a:off x="1187450" y="1628775"/>
            <a:ext cx="5832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srgbClr val="232C12"/>
              </a:solidFill>
              <a:cs typeface="Arial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979712" y="188640"/>
            <a:ext cx="5112568" cy="864096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3200" b="1" i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Күтілетін нәтиже:</a:t>
            </a:r>
            <a:endParaRPr lang="ru-RU" sz="3200" b="1" i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250825" y="1484313"/>
            <a:ext cx="2232025" cy="10080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Білу керек: </a:t>
            </a:r>
            <a:endParaRPr lang="kk-KZ" sz="2400" b="1" i="1">
              <a:solidFill>
                <a:srgbClr val="0000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Блок-схема: несколько документов 5"/>
          <p:cNvSpPr>
            <a:spLocks noChangeArrowheads="1"/>
          </p:cNvSpPr>
          <p:nvPr/>
        </p:nvSpPr>
        <p:spPr bwMode="auto">
          <a:xfrm>
            <a:off x="2987675" y="1268413"/>
            <a:ext cx="5857875" cy="1357312"/>
          </a:xfrm>
          <a:prstGeom prst="flowChartMultidocument">
            <a:avLst/>
          </a:prstGeom>
          <a:solidFill>
            <a:srgbClr val="FF00FF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kk-KZ" sz="2400" dirty="0">
                <a:solidFill>
                  <a:srgbClr val="171C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Қазақстанда кездесетін аңдар түрлерін.</a:t>
            </a:r>
            <a:endParaRPr lang="ru-RU" sz="2400" dirty="0">
              <a:solidFill>
                <a:srgbClr val="171CF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323850" y="3068638"/>
            <a:ext cx="2232025" cy="100806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Болу керек:</a:t>
            </a:r>
            <a:endParaRPr lang="kk-KZ" sz="2400" b="1" i="1">
              <a:solidFill>
                <a:srgbClr val="0000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Блок-схема: несколько документов 9"/>
          <p:cNvSpPr>
            <a:spLocks noChangeArrowheads="1"/>
          </p:cNvSpPr>
          <p:nvPr/>
        </p:nvSpPr>
        <p:spPr bwMode="auto">
          <a:xfrm>
            <a:off x="2916238" y="2924175"/>
            <a:ext cx="5857875" cy="1441450"/>
          </a:xfrm>
          <a:prstGeom prst="flowChartMultidocument">
            <a:avLst/>
          </a:prstGeom>
          <a:solidFill>
            <a:srgbClr val="FF00FF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kk-KZ" sz="1600" i="1" dirty="0">
                <a:solidFill>
                  <a:srgbClr val="0000CC"/>
                </a:solidFill>
                <a:cs typeface="Arial" charset="0"/>
              </a:rPr>
              <a:t>	</a:t>
            </a:r>
            <a:r>
              <a:rPr lang="kk-KZ" sz="2000" dirty="0">
                <a:solidFill>
                  <a:srgbClr val="171C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Аңдар туралы түсініктері (олардың </a:t>
            </a:r>
          </a:p>
          <a:p>
            <a:pPr algn="ctr" eaLnBrk="0" hangingPunct="0">
              <a:defRPr/>
            </a:pPr>
            <a:r>
              <a:rPr lang="kk-KZ" sz="2000" dirty="0">
                <a:solidFill>
                  <a:srgbClr val="171C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қасиеттері, ерекшелігі, немен  қоректенетіні).</a:t>
            </a:r>
            <a:endParaRPr lang="ru-RU" sz="2000" dirty="0">
              <a:solidFill>
                <a:srgbClr val="171CF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79388" y="4941888"/>
            <a:ext cx="2592387" cy="10795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Істей білу керек: </a:t>
            </a:r>
            <a:endParaRPr lang="kk-KZ" sz="2400" b="1" i="1">
              <a:solidFill>
                <a:srgbClr val="0000FF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Блок-схема: несколько документов 5"/>
          <p:cNvSpPr>
            <a:spLocks noChangeArrowheads="1"/>
          </p:cNvSpPr>
          <p:nvPr/>
        </p:nvSpPr>
        <p:spPr bwMode="auto">
          <a:xfrm>
            <a:off x="2998788" y="4581525"/>
            <a:ext cx="6145212" cy="1727200"/>
          </a:xfrm>
          <a:prstGeom prst="flowChartMultidocument">
            <a:avLst/>
          </a:prstGeom>
          <a:solidFill>
            <a:srgbClr val="FF00FF"/>
          </a:solidFill>
          <a:ln w="158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kk-KZ" sz="2000" dirty="0">
                <a:solidFill>
                  <a:srgbClr val="171C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Аңдарға қамқор болуға, </a:t>
            </a:r>
          </a:p>
          <a:p>
            <a:pPr algn="ctr" eaLnBrk="0" hangingPunct="0">
              <a:defRPr/>
            </a:pPr>
            <a:r>
              <a:rPr lang="kk-KZ" sz="2000" dirty="0">
                <a:solidFill>
                  <a:srgbClr val="171C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оларды күте білуге, жұмбақтарды шеше білуді, </a:t>
            </a:r>
          </a:p>
          <a:p>
            <a:pPr algn="ctr" eaLnBrk="0" hangingPunct="0">
              <a:defRPr/>
            </a:pPr>
            <a:r>
              <a:rPr lang="kk-KZ" sz="2000" dirty="0">
                <a:solidFill>
                  <a:srgbClr val="171CF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салыстыруды, қорытынды жасауды.</a:t>
            </a:r>
            <a:endParaRPr lang="ru-RU" sz="2000" dirty="0">
              <a:solidFill>
                <a:srgbClr val="171CF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8" grpId="0" animBg="1"/>
      <p:bldP spid="8" grpId="1" animBg="1"/>
      <p:bldP spid="8" grpId="2" animBg="1"/>
      <p:bldP spid="10" grpId="0" animBg="1"/>
      <p:bldP spid="11" grpId="0" animBg="1"/>
      <p:bldP spid="11" grpId="1" animBg="1"/>
      <p:bldP spid="11" grpId="2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Прямоугольник 4"/>
          <p:cNvSpPr>
            <a:spLocks noChangeArrowheads="1"/>
          </p:cNvSpPr>
          <p:nvPr/>
        </p:nvSpPr>
        <p:spPr bwMode="auto">
          <a:xfrm>
            <a:off x="1187450" y="1628775"/>
            <a:ext cx="5832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srgbClr val="232C12"/>
              </a:solidFill>
              <a:cs typeface="Arial" charset="0"/>
            </a:endParaRPr>
          </a:p>
        </p:txBody>
      </p:sp>
      <p:pic>
        <p:nvPicPr>
          <p:cNvPr id="48131" name="Picture 2" descr="C:\Users\User\Desktop\Фото садик\картинки с анимациями\love_0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0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WordArt 12"/>
          <p:cNvSpPr>
            <a:spLocks noChangeArrowheads="1" noChangeShapeType="1" noTextEdit="1"/>
          </p:cNvSpPr>
          <p:nvPr/>
        </p:nvSpPr>
        <p:spPr bwMode="auto">
          <a:xfrm>
            <a:off x="900113" y="2060575"/>
            <a:ext cx="7488237" cy="34559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208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Көңіл бөлгендеріңізге </a:t>
            </a:r>
          </a:p>
          <a:p>
            <a:pPr algn="ctr"/>
            <a:r>
              <a:rPr lang="ru-RU" sz="3600" b="1" i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рахмет!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95288" y="2992438"/>
            <a:ext cx="9072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kk-KZ" sz="2800" b="1">
                <a:solidFill>
                  <a:srgbClr val="232C12"/>
                </a:solidFill>
                <a:ea typeface="Calibri" pitchFamily="34" charset="0"/>
                <a:cs typeface="Arial" charset="0"/>
              </a:rPr>
              <a:t>.</a:t>
            </a:r>
            <a:endParaRPr lang="ru-RU" sz="2800" b="1">
              <a:solidFill>
                <a:srgbClr val="232C12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6387" name="Выноска-облако 3"/>
          <p:cNvSpPr>
            <a:spLocks noChangeArrowheads="1"/>
          </p:cNvSpPr>
          <p:nvPr/>
        </p:nvSpPr>
        <p:spPr bwMode="auto">
          <a:xfrm>
            <a:off x="323850" y="333375"/>
            <a:ext cx="5688013" cy="2159000"/>
          </a:xfrm>
          <a:prstGeom prst="cloudCallout">
            <a:avLst>
              <a:gd name="adj1" fmla="val 63759"/>
              <a:gd name="adj2" fmla="val 12134"/>
            </a:avLst>
          </a:prstGeom>
          <a:solidFill>
            <a:srgbClr val="92D050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kk-KZ" b="1">
                <a:solidFill>
                  <a:srgbClr val="FF0000"/>
                </a:solidFill>
                <a:ea typeface="Calibri" pitchFamily="34" charset="0"/>
                <a:cs typeface="Arial" charset="0"/>
              </a:rPr>
              <a:t>Керекті құралдар: </a:t>
            </a:r>
          </a:p>
          <a:p>
            <a:pPr algn="ctr"/>
            <a:r>
              <a:rPr lang="kk-KZ" b="1">
                <a:solidFill>
                  <a:srgbClr val="171CF1"/>
                </a:solidFill>
                <a:ea typeface="Calibri" pitchFamily="34" charset="0"/>
                <a:cs typeface="Arial" charset="0"/>
              </a:rPr>
              <a:t>Аңдардың суреттері, ноутбук, таратпалы материалдар, қыстырғыштар.</a:t>
            </a:r>
            <a:endParaRPr lang="ru-RU" b="1">
              <a:solidFill>
                <a:srgbClr val="171CF1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5" name="Выноска-облако 4"/>
          <p:cNvSpPr>
            <a:spLocks noChangeArrowheads="1"/>
          </p:cNvSpPr>
          <p:nvPr/>
        </p:nvSpPr>
        <p:spPr bwMode="auto">
          <a:xfrm>
            <a:off x="3132138" y="2133600"/>
            <a:ext cx="6011862" cy="2303463"/>
          </a:xfrm>
          <a:prstGeom prst="cloudCallout">
            <a:avLst>
              <a:gd name="adj1" fmla="val 36954"/>
              <a:gd name="adj2" fmla="val 60060"/>
            </a:avLst>
          </a:prstGeom>
          <a:solidFill>
            <a:srgbClr val="92D050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kk-KZ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Сөздік жұмысы:</a:t>
            </a:r>
          </a:p>
          <a:p>
            <a:pPr algn="ctr" eaLnBrk="0" hangingPunct="0">
              <a:defRPr/>
            </a:pPr>
            <a:r>
              <a:rPr lang="kk-KZ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kk-KZ" b="1" dirty="0">
                <a:solidFill>
                  <a:srgbClr val="171CF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Қонжық, бөлтірік, мыршай, көжек, апан, ін, қуыс</a:t>
            </a:r>
            <a:endParaRPr lang="ru-RU" dirty="0">
              <a:solidFill>
                <a:srgbClr val="171CF1"/>
              </a:solidFill>
              <a:latin typeface="+mn-lt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23850" y="4292600"/>
            <a:ext cx="5903913" cy="2232025"/>
          </a:xfrm>
          <a:prstGeom prst="cloudCallout">
            <a:avLst>
              <a:gd name="adj1" fmla="val 64301"/>
              <a:gd name="adj2" fmla="val 21680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kk-KZ" b="1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Қостілдік компонент: </a:t>
            </a:r>
          </a:p>
          <a:p>
            <a:pPr eaLnBrk="0" hangingPunct="0">
              <a:defRPr/>
            </a:pPr>
            <a:r>
              <a:rPr lang="kk-KZ" b="1">
                <a:solidFill>
                  <a:srgbClr val="171CF1"/>
                </a:solidFill>
                <a:latin typeface="Arial" charset="0"/>
                <a:ea typeface="Calibri" pitchFamily="34" charset="0"/>
                <a:cs typeface="Arial" charset="0"/>
              </a:rPr>
              <a:t>Қонжық-медвежонок, бөлтірік-волчонок, мыршай-лисенок, апан-берлога, ін-нора, қуыс-дупло.</a:t>
            </a:r>
          </a:p>
        </p:txBody>
      </p:sp>
      <p:pic>
        <p:nvPicPr>
          <p:cNvPr id="16390" name="Picture 43" descr="knigi-194[1]"/>
          <p:cNvPicPr>
            <a:picLocks noChangeAspect="1" noChangeArrowheads="1" noCrop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6335713" y="4221163"/>
            <a:ext cx="280828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331913" y="333375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k-KZ" sz="36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Шаттық шеңбері:</a:t>
            </a:r>
          </a:p>
        </p:txBody>
      </p:sp>
      <p:sp>
        <p:nvSpPr>
          <p:cNvPr id="17411" name="AutoShape 4"/>
          <p:cNvSpPr>
            <a:spLocks noChangeArrowheads="1"/>
          </p:cNvSpPr>
          <p:nvPr/>
        </p:nvSpPr>
        <p:spPr bwMode="auto">
          <a:xfrm>
            <a:off x="323850" y="549275"/>
            <a:ext cx="8532813" cy="6119813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187450" y="2286000"/>
            <a:ext cx="6985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3200" b="1">
                <a:solidFill>
                  <a:schemeClr val="hlink"/>
                </a:solidFill>
                <a:ea typeface="Calibri" pitchFamily="34" charset="0"/>
                <a:cs typeface="Arial" charset="0"/>
              </a:rPr>
              <a:t>Қайырлы күн, құсқа да аңға да!</a:t>
            </a:r>
          </a:p>
          <a:p>
            <a:pPr algn="ctr"/>
            <a:r>
              <a:rPr lang="kk-KZ" sz="3200" b="1">
                <a:solidFill>
                  <a:schemeClr val="hlink"/>
                </a:solidFill>
                <a:ea typeface="Calibri" pitchFamily="34" charset="0"/>
                <a:cs typeface="Arial" charset="0"/>
              </a:rPr>
              <a:t>Қайырлы күн, жайдары жанға да!</a:t>
            </a:r>
          </a:p>
          <a:p>
            <a:pPr algn="ctr"/>
            <a:r>
              <a:rPr lang="kk-KZ" sz="3200" b="1">
                <a:solidFill>
                  <a:schemeClr val="hlink"/>
                </a:solidFill>
                <a:ea typeface="Calibri" pitchFamily="34" charset="0"/>
                <a:cs typeface="Arial" charset="0"/>
              </a:rPr>
              <a:t>Қайырлы күн, алға ассын!</a:t>
            </a:r>
          </a:p>
          <a:p>
            <a:pPr algn="ctr"/>
            <a:r>
              <a:rPr lang="kk-KZ" sz="3200" b="1">
                <a:solidFill>
                  <a:schemeClr val="hlink"/>
                </a:solidFill>
                <a:ea typeface="Calibri" pitchFamily="34" charset="0"/>
                <a:cs typeface="Arial" charset="0"/>
              </a:rPr>
              <a:t>Кешке дейін жалғассын!</a:t>
            </a:r>
          </a:p>
        </p:txBody>
      </p:sp>
      <p:pic>
        <p:nvPicPr>
          <p:cNvPr id="17413" name="Picture 4" descr="F:\Қызыоордадан әкелген\картинки и шаблоны\Анимашки\Анимашки\bird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900" y="333375"/>
            <a:ext cx="11811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F:\Қызыоордадан әкелген\картинки и шаблоны\Анимашки\Анимашки\bird4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0"/>
            <a:ext cx="11811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F:\Қызыоордадан әкелген\картинки и шаблоны\Анимашки\Анимашки\анимация солнышко смотрит и улыбается.jpe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823492">
            <a:off x="0" y="115888"/>
            <a:ext cx="1331913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livre_d_or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5445125"/>
            <a:ext cx="20161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" descr="http://img1.liveinternet.ru/images/attach/c/4/81/625/81625063_large_nez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860800"/>
            <a:ext cx="165735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Выноска-облако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58446">
            <a:off x="323850" y="620713"/>
            <a:ext cx="6864350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http://player.myshared.ru/268429/data/images/img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8438" y="1557338"/>
            <a:ext cx="25955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1187450" y="1628775"/>
            <a:ext cx="5832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srgbClr val="232C12"/>
              </a:solidFill>
              <a:cs typeface="Arial" charset="0"/>
            </a:endParaRPr>
          </a:p>
        </p:txBody>
      </p:sp>
      <p:sp>
        <p:nvSpPr>
          <p:cNvPr id="19459" name="WordArt 8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5545137" cy="10810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Жұмбақтар:</a:t>
            </a:r>
          </a:p>
        </p:txBody>
      </p:sp>
      <p:pic>
        <p:nvPicPr>
          <p:cNvPr id="19460" name="Picture 4" descr="http://www.ufaplanetarium.ru/uploads/image/nez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357563"/>
            <a:ext cx="223202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1331913" y="1844675"/>
            <a:ext cx="72009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kk-KZ" sz="3600" b="1">
                <a:solidFill>
                  <a:srgbClr val="171CF1"/>
                </a:solidFill>
                <a:cs typeface="Arial" charset="0"/>
              </a:rPr>
              <a:t>Көлеңкесінен қорқып безгектейді,</a:t>
            </a:r>
          </a:p>
          <a:p>
            <a:pPr algn="ctr">
              <a:spcBef>
                <a:spcPct val="20000"/>
              </a:spcBef>
            </a:pPr>
            <a:r>
              <a:rPr lang="kk-KZ" sz="3600" b="1">
                <a:solidFill>
                  <a:srgbClr val="171CF1"/>
                </a:solidFill>
                <a:cs typeface="Arial" charset="0"/>
              </a:rPr>
              <a:t>Ал оның баласын көжек.- дейді.</a:t>
            </a:r>
          </a:p>
          <a:p>
            <a:pPr algn="ctr">
              <a:spcBef>
                <a:spcPct val="20000"/>
              </a:spcBef>
            </a:pPr>
            <a:r>
              <a:rPr lang="kk-KZ" sz="3600" b="1">
                <a:solidFill>
                  <a:srgbClr val="171CF1"/>
                </a:solidFill>
                <a:cs typeface="Arial" charset="0"/>
              </a:rPr>
              <a:t>Ол не?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http://www.playcast.ru/uploads/2013/12/26/69658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268413"/>
            <a:ext cx="63039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2771775" y="404813"/>
            <a:ext cx="30956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"/>
                <a:cs typeface="Arial"/>
              </a:rPr>
              <a:t>Қоян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2771775" y="404813"/>
            <a:ext cx="30956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00000"/>
                    </a:gs>
                    <a:gs pos="100000">
                      <a:srgbClr val="FF0000"/>
                    </a:gs>
                  </a:gsLst>
                  <a:lin ang="2700000" scaled="1"/>
                </a:gradFill>
                <a:latin typeface="Arial"/>
                <a:cs typeface="Arial"/>
              </a:rPr>
              <a:t>Қоян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User\Desktop\0_5fee1_827899aa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1547813" y="1628775"/>
            <a:ext cx="72009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171CF1"/>
                </a:solidFill>
                <a:cs typeface="Arial" charset="0"/>
              </a:rPr>
              <a:t>Жауымнан мен қашқанда,</a:t>
            </a:r>
            <a:br>
              <a:rPr lang="ru-RU" sz="3600">
                <a:solidFill>
                  <a:srgbClr val="171CF1"/>
                </a:solidFill>
                <a:cs typeface="Arial" charset="0"/>
              </a:rPr>
            </a:br>
            <a:r>
              <a:rPr lang="ru-RU" sz="3600">
                <a:solidFill>
                  <a:srgbClr val="171CF1"/>
                </a:solidFill>
                <a:cs typeface="Arial" charset="0"/>
              </a:rPr>
              <a:t>Ағаштарға самғап бағам.</a:t>
            </a:r>
            <a:br>
              <a:rPr lang="ru-RU" sz="3600">
                <a:solidFill>
                  <a:srgbClr val="171CF1"/>
                </a:solidFill>
                <a:cs typeface="Arial" charset="0"/>
              </a:rPr>
            </a:br>
            <a:r>
              <a:rPr lang="ru-RU" sz="3600">
                <a:solidFill>
                  <a:srgbClr val="171CF1"/>
                </a:solidFill>
                <a:cs typeface="Arial" charset="0"/>
              </a:rPr>
              <a:t>Ал қарыным ашқанда,</a:t>
            </a:r>
            <a:br>
              <a:rPr lang="ru-RU" sz="3600">
                <a:solidFill>
                  <a:srgbClr val="171CF1"/>
                </a:solidFill>
                <a:cs typeface="Arial" charset="0"/>
              </a:rPr>
            </a:br>
            <a:r>
              <a:rPr lang="ru-RU" sz="3600">
                <a:solidFill>
                  <a:srgbClr val="171CF1"/>
                </a:solidFill>
                <a:cs typeface="Arial" charset="0"/>
              </a:rPr>
              <a:t>Отырып ап жаңғақ шағам,</a:t>
            </a:r>
          </a:p>
        </p:txBody>
      </p:sp>
      <p:pic>
        <p:nvPicPr>
          <p:cNvPr id="21507" name="Picture 2" descr="http://img1.liveinternet.ru/images/attach/c/2/69/614/69614694_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275"/>
            <a:ext cx="2016125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436</Words>
  <Application>Microsoft Office PowerPoint</Application>
  <PresentationFormat>Экран (4:3)</PresentationFormat>
  <Paragraphs>111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“№7 “Ақ бота” ясли-бақшасы КМҚК</dc:title>
  <dc:creator>User</dc:creator>
  <cp:lastModifiedBy>User</cp:lastModifiedBy>
  <cp:revision>69</cp:revision>
  <dcterms:created xsi:type="dcterms:W3CDTF">2015-03-19T16:12:58Z</dcterms:created>
  <dcterms:modified xsi:type="dcterms:W3CDTF">2019-04-17T14:01:07Z</dcterms:modified>
</cp:coreProperties>
</file>