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37" autoAdjust="0"/>
  </p:normalViewPr>
  <p:slideViewPr>
    <p:cSldViewPr>
      <p:cViewPr varScale="1">
        <p:scale>
          <a:sx n="59" d="100"/>
          <a:sy n="59" d="100"/>
        </p:scale>
        <p:origin x="-157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847D-0B36-4485-B34E-8772C3D95777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AABA-8556-4E1D-82A1-C6E57F215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847D-0B36-4485-B34E-8772C3D95777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AABA-8556-4E1D-82A1-C6E57F215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847D-0B36-4485-B34E-8772C3D95777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AABA-8556-4E1D-82A1-C6E57F215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847D-0B36-4485-B34E-8772C3D95777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AABA-8556-4E1D-82A1-C6E57F215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847D-0B36-4485-B34E-8772C3D95777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AABA-8556-4E1D-82A1-C6E57F215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847D-0B36-4485-B34E-8772C3D95777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AABA-8556-4E1D-82A1-C6E57F215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847D-0B36-4485-B34E-8772C3D95777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AABA-8556-4E1D-82A1-C6E57F215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847D-0B36-4485-B34E-8772C3D95777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AABA-8556-4E1D-82A1-C6E57F215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847D-0B36-4485-B34E-8772C3D95777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AABA-8556-4E1D-82A1-C6E57F215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847D-0B36-4485-B34E-8772C3D95777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AABA-8556-4E1D-82A1-C6E57F215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847D-0B36-4485-B34E-8772C3D95777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AABA-8556-4E1D-82A1-C6E57F215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A847D-0B36-4485-B34E-8772C3D95777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9AABA-8556-4E1D-82A1-C6E57F215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itopys.net/img/thisday/Jun/18-06/kanev_Pamiiat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-4572000" y="6858000"/>
            <a:ext cx="91440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Міністерство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освіти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науки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України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Національна академія внутрішніх справ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Поетична майстерність Т.Шевченка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творах для дітей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Стефанова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Галина Григорівна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Студентка 108-ЮД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Київ-2017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Міністерство</a:t>
            </a:r>
            <a:r>
              <a:rPr kumimoji="0" lang="ru-RU" sz="2800" b="1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освіти</a:t>
            </a:r>
            <a:r>
              <a:rPr kumimoji="0" lang="ru-RU" sz="2800" b="1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800" b="1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науки </a:t>
            </a:r>
            <a:r>
              <a:rPr kumimoji="0" lang="ru-RU" sz="2800" b="1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України</a:t>
            </a:r>
            <a:endParaRPr kumimoji="0" lang="uk-UA" sz="2800" b="1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Національна академія внутрішніх справ</a:t>
            </a:r>
            <a:endParaRPr kumimoji="0" lang="uk-UA" sz="2800" b="1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8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8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8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8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normalizeH="0" baseline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ТАРАС</a:t>
            </a:r>
            <a:r>
              <a:rPr kumimoji="0" lang="uk-UA" sz="4000" b="1" i="0" u="none" strike="noStrike" normalizeH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uk-UA" sz="4000" b="1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ШЕВЧЕНК</a:t>
            </a:r>
            <a:r>
              <a:rPr lang="uk-U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ОЧИМА   </a:t>
            </a:r>
            <a:r>
              <a:rPr kumimoji="0" lang="uk-UA" sz="4000" b="1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СУЧАСНОЇ    </a:t>
            </a:r>
            <a:r>
              <a:rPr kumimoji="0" lang="uk-UA" sz="4000" b="1" i="0" u="none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МОЛОДІ</a:t>
            </a:r>
            <a:endParaRPr kumimoji="0" lang="en-US" sz="4000" b="1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kumimoji="0" lang="uk-UA" sz="2000" b="1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endParaRPr kumimoji="0" lang="uk-UA" sz="2000" b="1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kumimoji="0" lang="uk-UA" sz="2000" b="1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МАЗУ РЕНКО АНАСТАСІЯ</a:t>
            </a:r>
            <a:r>
              <a:rPr kumimoji="0" lang="uk-UA" sz="2000" b="1" i="0" u="none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1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АНДРІЇВНА,  </a:t>
            </a:r>
            <a:endParaRPr kumimoji="0" lang="uk-UA" sz="2000" b="1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uk-UA" sz="2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uk-UA" sz="2200" b="1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тудентка 108-ЮФ групи.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Науковий керівник – С.М. Авраменко,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uk-UA" sz="2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uk-UA" sz="2200" b="1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.п.н</a:t>
            </a:r>
            <a:r>
              <a:rPr kumimoji="0" lang="uk-UA" sz="2200" b="1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.,  доцент кафедри гуманітарних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та</a:t>
            </a:r>
            <a:r>
              <a:rPr kumimoji="0" lang="uk-UA" sz="2200" b="1" i="0" u="none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200" b="1" i="0" u="none" strike="noStrike" normalizeH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загальноправових</a:t>
            </a:r>
            <a:r>
              <a:rPr kumimoji="0" lang="uk-UA" sz="2200" b="1" i="0" u="none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дисциплін</a:t>
            </a:r>
            <a:r>
              <a:rPr kumimoji="0" lang="uk-UA" sz="2200" b="1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2200" b="1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Київ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– </a:t>
            </a:r>
            <a:r>
              <a:rPr kumimoji="0" lang="uk-UA" sz="2400" b="1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2017</a:t>
            </a:r>
            <a:endParaRPr lang="uk-UA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 descr="C:\Users\Tony Stark\Desktop\gerb_naia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052736"/>
            <a:ext cx="1140396" cy="11403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Цікавлять такі теми:</a:t>
            </a:r>
            <a:br>
              <a:rPr lang="uk-UA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1. Невідомі факти біографії.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2. Риси характеру Т. Шевченка.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3. Особливості творчості.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Картинки по запросу шевченко біографія кни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908720"/>
            <a:ext cx="2597486" cy="3000396"/>
          </a:xfrm>
          <a:prstGeom prst="rect">
            <a:avLst/>
          </a:prstGeom>
          <a:noFill/>
        </p:spPr>
      </p:pic>
      <p:pic>
        <p:nvPicPr>
          <p:cNvPr id="5124" name="Picture 4" descr="Картинки по запросу шевченко біографія книг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429000"/>
            <a:ext cx="2097668" cy="3024336"/>
          </a:xfrm>
          <a:prstGeom prst="rect">
            <a:avLst/>
          </a:prstGeom>
          <a:noFill/>
        </p:spPr>
      </p:pic>
      <p:pic>
        <p:nvPicPr>
          <p:cNvPr id="5126" name="Picture 6" descr="Картинки по запросу шевченко біографія книг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4429132"/>
            <a:ext cx="1447800" cy="2024204"/>
          </a:xfrm>
          <a:prstGeom prst="rect">
            <a:avLst/>
          </a:prstGeom>
          <a:noFill/>
        </p:spPr>
      </p:pic>
      <p:pic>
        <p:nvPicPr>
          <p:cNvPr id="5130" name="Picture 10" descr="Картинки по запросу шевченко біографія книг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437112"/>
            <a:ext cx="1333500" cy="2016224"/>
          </a:xfrm>
          <a:prstGeom prst="rect">
            <a:avLst/>
          </a:prstGeom>
          <a:noFill/>
        </p:spPr>
      </p:pic>
      <p:pic>
        <p:nvPicPr>
          <p:cNvPr id="5134" name="Picture 14" descr="Картинки по запросу шевченко біографія книг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3429000"/>
            <a:ext cx="2212577" cy="30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Зауваження до принципів та методів вивчення життя та творчості Т.Шевченка: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525963"/>
          </a:xfrm>
        </p:spPr>
        <p:txBody>
          <a:bodyPr/>
          <a:lstStyle/>
          <a:p>
            <a:pPr algn="just"/>
            <a:r>
              <a:rPr lang="uk-UA" dirty="0" smtClean="0"/>
              <a:t>Програма вивчення побудована нераціонально.</a:t>
            </a:r>
            <a:endParaRPr lang="ru-RU" dirty="0" smtClean="0"/>
          </a:p>
          <a:p>
            <a:pPr algn="just"/>
            <a:r>
              <a:rPr lang="uk-UA" dirty="0" smtClean="0"/>
              <a:t>Забагато вивчається критики та чужих думок про Шевченка.</a:t>
            </a:r>
            <a:endParaRPr lang="ru-RU" dirty="0" smtClean="0"/>
          </a:p>
          <a:p>
            <a:pPr algn="just"/>
            <a:r>
              <a:rPr lang="uk-UA" dirty="0" smtClean="0"/>
              <a:t>У школі вивчаємо творчість Шевченка довго, часто без  мотивації до цього.</a:t>
            </a:r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Висновки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Молодіжна аудиторія потребує об'єктивного бачення особистості та ролі Т.Шевченка в культурно-історичному вимірі.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Навчальні програми вивчення творчості українського митця вимагають якісних змін.</a:t>
            </a:r>
          </a:p>
          <a:p>
            <a:pPr algn="just"/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Медіаджерела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мають оновити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репрезентаційні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методи вивчення особистості Т. Шевченка.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Усвідомлення значення етапних подій нашої історії, звернення до велетнів національного духу, вшанування їх є виправданим, необхідним і обов’язковим знаком власного самовизначення й осмислення свого минулого і сьогодення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Картинки по запросу і мене в сімї великі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1785926"/>
            <a:ext cx="8417817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pPr algn="ctr">
              <a:buNone/>
            </a:pPr>
            <a:r>
              <a:rPr lang="uk-UA" sz="4400" b="1" i="1" dirty="0" smtClean="0">
                <a:solidFill>
                  <a:srgbClr val="FF0000"/>
                </a:solidFill>
                <a:latin typeface="Segoe Script" pitchFamily="34" charset="0"/>
                <a:ea typeface="PMingLiU" pitchFamily="18" charset="-120"/>
              </a:rPr>
              <a:t>ДЯКУЮ   ЗА   УВАГУ!</a:t>
            </a:r>
            <a:endParaRPr lang="ru-RU" sz="4400" b="1" i="1" dirty="0">
              <a:solidFill>
                <a:srgbClr val="FF0000"/>
              </a:solidFill>
              <a:latin typeface="Segoe Script" pitchFamily="34" charset="0"/>
              <a:ea typeface="PMingLiU" pitchFamily="18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429000"/>
            <a:ext cx="8572560" cy="3071834"/>
          </a:xfrm>
        </p:spPr>
        <p:txBody>
          <a:bodyPr>
            <a:noAutofit/>
          </a:bodyPr>
          <a:lstStyle/>
          <a:p>
            <a:pPr algn="just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Доля 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відбила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нашому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поколінні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знаменну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прикметну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печать: 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випало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жити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вимогливу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високу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пору 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визначальних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самостверджуватися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час великих 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звершень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Сьогодення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нас 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просто часом 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нинішнім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самою 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історією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пророчою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одухотвореною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Ми 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приречені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вдивлятися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минуле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явища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творці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свідки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збирати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все,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ясовуючи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саму 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сутність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історичного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Пользователь\Desktop\f3ace2d9f40eb87d0c95139bc163a482622d87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572560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т. шевченко укра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8643998" cy="53772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5786478" cy="2786082"/>
          </a:xfrm>
        </p:spPr>
        <p:txBody>
          <a:bodyPr>
            <a:normAutofit/>
          </a:bodyPr>
          <a:lstStyle/>
          <a:p>
            <a:pPr algn="l"/>
            <a:r>
              <a:rPr lang="ru-RU" sz="31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31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Ім’я Т.Шевченка є символом України.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и по запросу выбор правильного пу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1428736"/>
            <a:ext cx="8334431" cy="500066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643998" cy="13287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 сучасному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денаціональному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житті молодь стоїть на нервовому бінарному бездоріжжі.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4429156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Джерела витворення власного </a:t>
            </a: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бачення образу поета:</a:t>
            </a: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1)школа;</a:t>
            </a: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2)вищі навчальні заклади;</a:t>
            </a: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3)друковані видання; </a:t>
            </a: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4)ЗМІ.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1268" name="Picture 4" descr="Картинки по запросу шевченко портр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357166"/>
            <a:ext cx="1858635" cy="2571768"/>
          </a:xfrm>
          <a:prstGeom prst="rect">
            <a:avLst/>
          </a:prstGeom>
          <a:noFill/>
        </p:spPr>
      </p:pic>
      <p:pic>
        <p:nvPicPr>
          <p:cNvPr id="11272" name="Picture 8" descr="Картинки по запросу шевченко портр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143380"/>
            <a:ext cx="1703750" cy="2271666"/>
          </a:xfrm>
          <a:prstGeom prst="rect">
            <a:avLst/>
          </a:prstGeom>
          <a:noFill/>
        </p:spPr>
      </p:pic>
      <p:pic>
        <p:nvPicPr>
          <p:cNvPr id="11274" name="Picture 10" descr="Картинки по запросу шевченко портр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643314"/>
            <a:ext cx="1773219" cy="2439162"/>
          </a:xfrm>
          <a:prstGeom prst="rect">
            <a:avLst/>
          </a:prstGeom>
          <a:noFill/>
        </p:spPr>
      </p:pic>
      <p:pic>
        <p:nvPicPr>
          <p:cNvPr id="11276" name="Picture 12" descr="Картинки по запросу шевченко автопортре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4000504"/>
            <a:ext cx="1714512" cy="2664693"/>
          </a:xfrm>
          <a:prstGeom prst="rect">
            <a:avLst/>
          </a:prstGeom>
          <a:noFill/>
        </p:spPr>
      </p:pic>
      <p:sp>
        <p:nvSpPr>
          <p:cNvPr id="11278" name="AutoShape 14" descr="Картинки по запросу шевченко автопортр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80" name="AutoShape 16" descr="Картинки по запросу шевченко автопортр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82" name="AutoShape 18" descr="Картинки по запросу шевченко автопортр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84" name="Picture 20" descr="C:\Users\Пользователь\Desktop\Taras_Shevchenko_painting_01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3500438"/>
            <a:ext cx="1988123" cy="2643206"/>
          </a:xfrm>
          <a:prstGeom prst="rect">
            <a:avLst/>
          </a:prstGeom>
          <a:noFill/>
        </p:spPr>
      </p:pic>
      <p:pic>
        <p:nvPicPr>
          <p:cNvPr id="11286" name="Picture 22" descr="Картинки по запросу шевченко автопортре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0" y="4357694"/>
            <a:ext cx="1841761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Дослідження медіа-впливу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600200"/>
            <a:ext cx="7848872" cy="4525963"/>
          </a:xfrm>
        </p:spPr>
        <p:txBody>
          <a:bodyPr/>
          <a:lstStyle/>
          <a:p>
            <a:pPr algn="just">
              <a:buNone/>
            </a:pPr>
            <a:r>
              <a:rPr lang="uk-UA" dirty="0" smtClean="0"/>
              <a:t>		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Дослідження, у якому вивчали медіа-вплив на молодіжну аудиторію щодо формування образу Т.Шевченка 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(взяли участь близько100 студентів 18-19 років),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мало завдання: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1) Озвучити традиційну думку.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2) Відверто написати власну думку.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Результати дослідження: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uk-UA" dirty="0" smtClean="0"/>
              <a:t>1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3300" dirty="0" smtClean="0">
                <a:latin typeface="Times New Roman" pitchFamily="18" charset="0"/>
                <a:cs typeface="Times New Roman" pitchFamily="18" charset="0"/>
              </a:rPr>
              <a:t>Штампованими висловлюваннями, якими репрезентовано Т.Шевченка в суспільства, молодь вважає фрази: кобзар, поет, художник, борець за народ, кріпак, батько української </a:t>
            </a:r>
            <a:r>
              <a:rPr lang="uk-UA" sz="3300" dirty="0" err="1" smtClean="0">
                <a:latin typeface="Times New Roman" pitchFamily="18" charset="0"/>
                <a:cs typeface="Times New Roman" pitchFamily="18" charset="0"/>
              </a:rPr>
              <a:t>поезії\літератури\мови</a:t>
            </a:r>
            <a:r>
              <a:rPr lang="uk-UA" sz="3300" dirty="0" smtClean="0">
                <a:latin typeface="Times New Roman" pitchFamily="18" charset="0"/>
                <a:cs typeface="Times New Roman" pitchFamily="18" charset="0"/>
              </a:rPr>
              <a:t>, співець українського народу, геній, патріот, син України, символ України, пророк.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3300" dirty="0" smtClean="0">
                <a:latin typeface="Times New Roman" pitchFamily="18" charset="0"/>
                <a:cs typeface="Times New Roman" pitchFamily="18" charset="0"/>
              </a:rPr>
              <a:t>2) Слова «поет» та «художник», звичайно, не можна вважати традиційними, оскільки Т.Шевченко за професією був художник, а за душевною організацією – поет.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Респондентами також була виявлена думка, що Т.Шевченко більш талановитий як художник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194" name="AutoShape 2" descr="Картинки по запросу шевченко картин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Картинки по запросу шевченко картин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Картинки по запросу шевченко картин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Картинки по запросу шевченко картин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Картинки по запросу шевченко картин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4" name="AutoShape 12" descr="Картинки по запросу шевченко картин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6" name="AutoShape 14" descr="Картинки по запросу шевченко картин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8" name="Picture 16" descr="Картинки по запросу шевченко карти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3428992" cy="2571744"/>
          </a:xfrm>
          <a:prstGeom prst="rect">
            <a:avLst/>
          </a:prstGeom>
          <a:noFill/>
        </p:spPr>
      </p:pic>
      <p:pic>
        <p:nvPicPr>
          <p:cNvPr id="8210" name="Picture 18" descr="Картинки по запросу шевченко картин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786189"/>
            <a:ext cx="3500462" cy="2625347"/>
          </a:xfrm>
          <a:prstGeom prst="rect">
            <a:avLst/>
          </a:prstGeom>
          <a:noFill/>
        </p:spPr>
      </p:pic>
      <p:pic>
        <p:nvPicPr>
          <p:cNvPr id="8212" name="Picture 20" descr="Картинки по запросу шевченко картин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000108"/>
            <a:ext cx="4065736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71480"/>
            <a:ext cx="8784976" cy="846158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Власні думки молоді про Т.Шевченка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1) Існує культ Шевченка.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2) Шевченко – це особистість.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3) Песимістичність поезій Т. Шевченка.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4) Збиткова психологія.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5) Одноманітність, однотипність тем творів Шевченка.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6) Були не менш талановиті поети.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376</Words>
  <Application>Microsoft Office PowerPoint</Application>
  <PresentationFormat>Экран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 Доля відбила на нашому поколінні знаменну і прикметну печать: йому випало жити у вимогливу й високу пору визначальних змін, працювати та самостверджуватися в час великих звершень. Сьогодення для нас є не просто часом нинішнім, а й самою історією — пророчою й одухотвореною. Ми приречені вдивлятися не лише в минуле, а й у явища, яким ми є творці і свідки, збирати все, з’ясовуючи саму сутність історичного процесу.</vt:lpstr>
      <vt:lpstr> Ім’я Т.Шевченка є символом України. </vt:lpstr>
      <vt:lpstr>Слайд 4</vt:lpstr>
      <vt:lpstr>Слайд 5</vt:lpstr>
      <vt:lpstr>Дослідження медіа-впливу</vt:lpstr>
      <vt:lpstr>Результати дослідження: </vt:lpstr>
      <vt:lpstr>Респондентами також була виявлена думка, що Т.Шевченко більш талановитий як художник </vt:lpstr>
      <vt:lpstr>Власні думки молоді про Т.Шевченка</vt:lpstr>
      <vt:lpstr>Цікавлять такі теми: </vt:lpstr>
      <vt:lpstr>Зауваження до принципів та методів вивчення життя та творчості Т.Шевченка: </vt:lpstr>
      <vt:lpstr>Висновки</vt:lpstr>
      <vt:lpstr>Усвідомлення значення етапних подій нашої історії, звернення до велетнів національного духу, вшанування їх є виправданим, необхідним і обов’язковим знаком власного самовизначення й осмислення свого минулого і сьогодення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Admin</cp:lastModifiedBy>
  <cp:revision>18</cp:revision>
  <dcterms:created xsi:type="dcterms:W3CDTF">2017-04-02T19:18:08Z</dcterms:created>
  <dcterms:modified xsi:type="dcterms:W3CDTF">2017-04-24T13:39:42Z</dcterms:modified>
</cp:coreProperties>
</file>