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  <p:sldMasterId id="2147483937" r:id="rId2"/>
  </p:sldMasterIdLst>
  <p:sldIdLst>
    <p:sldId id="256" r:id="rId3"/>
    <p:sldId id="340" r:id="rId4"/>
    <p:sldId id="335" r:id="rId5"/>
    <p:sldId id="288" r:id="rId6"/>
    <p:sldId id="324" r:id="rId7"/>
    <p:sldId id="337" r:id="rId8"/>
    <p:sldId id="338" r:id="rId9"/>
    <p:sldId id="341" r:id="rId10"/>
    <p:sldId id="336" r:id="rId11"/>
    <p:sldId id="263" r:id="rId12"/>
    <p:sldId id="262" r:id="rId13"/>
    <p:sldId id="325" r:id="rId14"/>
    <p:sldId id="330" r:id="rId15"/>
    <p:sldId id="331" r:id="rId16"/>
    <p:sldId id="332" r:id="rId17"/>
    <p:sldId id="326" r:id="rId18"/>
    <p:sldId id="327" r:id="rId19"/>
    <p:sldId id="328" r:id="rId20"/>
    <p:sldId id="333" r:id="rId21"/>
    <p:sldId id="334" r:id="rId22"/>
    <p:sldId id="313" r:id="rId23"/>
    <p:sldId id="291" r:id="rId24"/>
    <p:sldId id="31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0EE"/>
    <a:srgbClr val="2525E7"/>
    <a:srgbClr val="993366"/>
    <a:srgbClr val="3C31C5"/>
    <a:srgbClr val="473DCF"/>
    <a:srgbClr val="FAF40C"/>
    <a:srgbClr val="800000"/>
    <a:srgbClr val="189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DDDB-3E55-4F85-9AFC-7AD05517F9CD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9A10B-D6C2-4009-BA55-1655354C0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954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9706-5CFF-4595-9991-D6F8944672B6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9813-766B-467F-9C05-FAA433221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426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857375" y="42862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7A56-5204-43B8-8297-EDB33DFA4611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FDFB-FDFD-460A-87A3-4A2655581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191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9712-3A17-4ADE-9E16-D0EDABD44A81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9BF7-E29C-4B20-B086-C65A13EA4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15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71D5-62D9-4447-A409-3519065CFAE4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2D3C-3FB9-43FC-AF3C-E95FCEED8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8051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ABB1-7ED6-437A-8483-430664EAB84A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D3FD-70A9-43FE-ACF4-55B310030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34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4392-EA85-4FE1-91FE-1ABF56A0D810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0391-59C2-40AB-9C0C-C00D9B935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814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24A9-E3B2-4193-8DCC-1241178C94AC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D0EC-1BBC-498B-BF2D-3452BDD6E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5615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A2C83-3E95-4F0E-8003-BB7A83374A38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DD03-1BCB-451F-BE01-4F61B3022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8453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D32-1092-473A-B6EE-AF25D866D54C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D6BD-5EC3-432D-85CE-CC187B29C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4861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6D07C-8F9E-47AE-AAA6-FE7CC866F8F8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1F47-DE41-41E9-A894-7C2B66B5D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237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CFB9-6BAA-4FCD-AC8F-9EE28B4C7DBC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12D2-6C1C-428D-89B3-E4070D877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2680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1A1C-916A-4D5C-A32E-DC1E408940EC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20B4-3818-4BA0-927F-0FEEB111E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9485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F0FC-F4A3-4940-B49C-301C270B92A9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90A6-D0DC-4B5E-80A4-F4472AB97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8830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3E7-FC83-48C6-BB8C-BC96E01D17BD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9B6E-FB80-4CC3-83D2-469646951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880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485D-0FEE-40E8-A6D5-0F058A4FC033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9F73-5C8A-49F2-868C-8CF79085F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5911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4574-5052-42D6-BA51-7C960CA5176A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6A1D-690E-46EB-BE9D-5725A861F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6113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492F-3D8F-48EF-BA95-6358F002E63B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ABF5D-B47C-4065-8242-257C303A3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4278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C122-96F4-412A-B3AD-2581A22B38DE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1C0B-2BE8-42EB-83C2-489D88978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736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016B-6EDA-49BB-80F0-D2EDCC6D1F85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4B31-8149-4641-BCED-D655CA91D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5428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719D-FD51-48E4-AD75-E4FE911C064A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1407-0C8F-451D-87D3-CFF0CE554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5722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DC67-3B92-4A55-B40E-F5D0DFE85EF7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96DA-2D6F-4D52-8AFF-C5D2FDC98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1451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5B11-BF2A-4886-820C-9DDD78921123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6674-6E14-48FB-B879-FB73CCAC9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408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79A163-9A9B-4549-BEBB-848103E40C86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520EB1-D991-4F30-B196-3B22A73AF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DFB500-84C9-4806-9966-46E6D45BDEB8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103F89-78E4-421D-BF20-B9A0748FC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8" r:id="rId1"/>
    <p:sldLayoutId id="2147483989" r:id="rId2"/>
    <p:sldLayoutId id="2147483999" r:id="rId3"/>
    <p:sldLayoutId id="2147483990" r:id="rId4"/>
    <p:sldLayoutId id="2147483991" r:id="rId5"/>
    <p:sldLayoutId id="2147483992" r:id="rId6"/>
    <p:sldLayoutId id="2147483993" r:id="rId7"/>
    <p:sldLayoutId id="2147484000" r:id="rId8"/>
    <p:sldLayoutId id="2147483994" r:id="rId9"/>
    <p:sldLayoutId id="2147483995" r:id="rId10"/>
    <p:sldLayoutId id="2147483996" r:id="rId11"/>
    <p:sldLayoutId id="2147483997" r:id="rId12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36496" cy="495544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0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ИНСТРУКЦИИ ПО ТЕХНИКЕ БЕЗОПАСНОСТИ НА УРОКАХ ТЕХНОЛОГИИ </a:t>
            </a:r>
            <a:br>
              <a:rPr lang="ru-RU" sz="4400" b="0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3200" b="0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6 и </a:t>
            </a:r>
            <a:r>
              <a:rPr lang="ru-RU" sz="3200" b="0" i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7</a:t>
            </a:r>
            <a:r>
              <a:rPr lang="ru-RU" sz="3200" b="0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классов</a:t>
            </a:r>
            <a:endParaRPr lang="ru-RU" sz="3200" b="0" i="1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572000"/>
            <a:ext cx="3419872" cy="2025352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 учитель технологии </a:t>
            </a:r>
            <a:endParaRPr lang="en-US" alt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Тимофеев А.Б.</a:t>
            </a:r>
            <a:endParaRPr lang="ru-RU" alt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313" y="1714500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" y="2708920"/>
            <a:ext cx="5606910" cy="414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30034" y="274638"/>
            <a:ext cx="6710362" cy="994122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безопасности работы на станках</a:t>
            </a:r>
            <a:br>
              <a:rPr lang="ru-RU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071563"/>
            <a:ext cx="8463285" cy="5453781"/>
          </a:xfrm>
        </p:spPr>
        <p:txBody>
          <a:bodyPr>
            <a:normAutofit/>
          </a:bodyPr>
          <a:lstStyle/>
          <a:p>
            <a:pPr marL="36512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	</a:t>
            </a: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Перед </a:t>
            </a:r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началом работы на станке необходимо: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1. Привести в порядок спецодежду: застегнуть пуговицы, завязать тесемками обшлага рукавов, заправить одежду так, чтобы не было свисающих концов, убрать волосы под головной убор.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2. Проверить надежность заземления.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3. Проверить состояние электропроводки (нет ли внешних признаков нарушения проводки).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4. Проверить исправность местного освещения.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5. Закрыть концы вращающихся валов защитными колпаками. Кожухами и крышками должны быть закрыты ременные, цепные и зубчатые передачи.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91264" cy="586551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6. Проверить состояние местных грузоподъемных средств (не должно быть обрывов прядей у тросов. На тросах и канатах должны быть бирки о технической проверке. Должны быть в исправности блоки и другие механизмы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).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замеченных неисправностях надо сообщить мастеру, и до устранения их к работе не приступать.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крепление обрабатываемой детали на станке. Крепление должно быть достаточно надежным, чтобы усилиями резания оно не нарушалось.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оставлять крепежный, мерительный и иной инструмент на рабочей поверхности стола и вблизи зоны резания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я\Desktop\12-02-2015_19-42-23\image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261917" cy="63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\Desktop\12-02-2015_19-42-23\imag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899855" cy="63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83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199" y="188640"/>
            <a:ext cx="5308545" cy="5937523"/>
          </a:xfrm>
        </p:spPr>
        <p:txBody>
          <a:bodyPr/>
          <a:lstStyle/>
          <a:p>
            <a:pPr marL="36512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Станки фрезерной группы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я\Desktop\12-02-2015_19-42-23\image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980967" cy="64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\Desktop\12-02-2015_19-42-23\image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1319"/>
            <a:ext cx="536799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00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я\Desktop\12-02-2015_19-42-23\image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048" y="181263"/>
            <a:ext cx="5095965" cy="51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я\Desktop\12-02-2015_19-45-12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57955"/>
            <a:ext cx="38592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3657600" cy="5937523"/>
          </a:xfrm>
        </p:spPr>
        <p:txBody>
          <a:bodyPr/>
          <a:lstStyle/>
          <a:p>
            <a:pPr marL="36512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</a:p>
          <a:p>
            <a:pPr marL="36512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40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3657600" cy="593752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36512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и съем детали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-ров детали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стружки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Переключение скоростей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я\Desktop\12-02-2015_19-42-23\image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5362255" cy="6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я\Desktop\12-02-2015_19-42-23\image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" y="202324"/>
            <a:ext cx="4019551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2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я\Desktop\12-02-2015_19-45-12\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695"/>
            <a:ext cx="5472608" cy="658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я\Desktop\12-02-2015_19-45-12\imag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43" y="92803"/>
            <a:ext cx="3080543" cy="66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6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474840" cy="5937523"/>
          </a:xfrm>
        </p:spPr>
        <p:txBody>
          <a:bodyPr/>
          <a:lstStyle/>
          <a:p>
            <a:pPr marL="36512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marL="36512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пасные зоны сверлильного станка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я\Desktop\12-02-2015_19-45-12\image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7518"/>
            <a:ext cx="41814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я\Desktop\12-02-2015_19-45-12\image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20" y="188640"/>
            <a:ext cx="4305300" cy="41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71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419872" y="260648"/>
            <a:ext cx="5472608" cy="5865515"/>
          </a:xfrm>
        </p:spPr>
        <p:txBody>
          <a:bodyPr/>
          <a:lstStyle/>
          <a:p>
            <a:pPr marL="36512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Станки сверлильной группы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я\Desktop\12-02-2015_19-45-12\image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16632"/>
            <a:ext cx="309582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я\Desktop\12-02-2015_19-45-12\image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76" y="1670790"/>
            <a:ext cx="5021188" cy="49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63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C:\Users\я\Desktop\12-02-2015_19-45-12\image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5484118" cy="65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я\Desktop\12-02-2015_19-45-12\image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90173" cy="65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09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56458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3657600" cy="5721499"/>
          </a:xfrm>
        </p:spPr>
        <p:txBody>
          <a:bodyPr/>
          <a:lstStyle/>
          <a:p>
            <a:pPr marL="36512" indent="0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Запомни: 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я\Desktop\12-02-2015_19-42-23\image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758680" cy="46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я\Desktop\12-02-2015_19-42-23\image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10544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57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4313" y="4429125"/>
            <a:ext cx="1428750" cy="2071688"/>
          </a:xfrm>
        </p:spPr>
        <p:txBody>
          <a:bodyPr/>
          <a:lstStyle/>
          <a:p>
            <a:pPr eaLnBrk="1" hangingPunct="1"/>
            <a:endParaRPr lang="ru-RU" altLang="ru-RU" sz="14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6048672"/>
          </a:xfrm>
        </p:spPr>
        <p:txBody>
          <a:bodyPr/>
          <a:lstStyle/>
          <a:p>
            <a:pPr marL="36512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резания на станке необходимо: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Пользоваться защитными козырьками и защитными очками.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Находиться по возможности дальше от зоны резания и вращающихся узлов, если по условиям работы их нельзя закрыть кожухами или щитками. Большую опасность представляют вращающиеся валы, оправки, борштанги с выступающими винтами, шпонками и другими деталями. Они способны захватывать одежду работающего у станка.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Нельзя укреплять детали системы охлаждения, дополнительно закреплять деталь, сметать стружку с детали, или с крепежных устройств, передавать какие-либо предметы над зоной резания, производить замеры и т. д.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Нельзя отвлекаться от наблюдения за работой станка.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264696"/>
          </a:xfrm>
        </p:spPr>
        <p:txBody>
          <a:bodyPr/>
          <a:lstStyle/>
          <a:p>
            <a:pPr marL="36512" indent="0">
              <a:buNone/>
            </a:pPr>
            <a:r>
              <a:rPr lang="ru-RU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завершению резания на станке необходимо: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Очистить деталь, приспособление и части станка от стружки щеткой.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Помнить о том, что в процессе обработки на детали образуются заусенцы.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избежание ранений после обработки детали необходимо в зависимости от твердости материала воспользоваться для снятия заусенцев либо слесарным инструментом, либо абразивным бруском.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Помнить, что стружка, разбросанная на полу, может быть причиной порчи обуви и травмы ног. Если в процессе резания произойдет разброс стружки, по окончании работы, рабочее место необходимо привести в порядок.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816" y="404664"/>
            <a:ext cx="884516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" indent="0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просмотр…</a:t>
            </a:r>
          </a:p>
          <a:p>
            <a:pPr marL="36512" indent="0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Всегда помни: </a:t>
            </a:r>
          </a:p>
          <a:p>
            <a:pPr marL="36512" indent="0" algn="ctr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технологии при работе на верстаках или станках, ты всегда находишься в зоне </a:t>
            </a:r>
            <a:r>
              <a:rPr lang="ru-RU" sz="4400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опасности! </a:t>
            </a:r>
          </a:p>
          <a:p>
            <a:pPr marL="36512" indent="0" algn="ctr">
              <a:buNone/>
            </a:pPr>
            <a:r>
              <a:rPr lang="ru-RU" sz="4400" b="1" u="sng" dirty="0" smtClean="0">
                <a:solidFill>
                  <a:srgbClr val="F65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внимателен и </a:t>
            </a:r>
          </a:p>
          <a:p>
            <a:pPr marL="36512" indent="0" algn="ctr">
              <a:buNone/>
            </a:pPr>
            <a:r>
              <a:rPr lang="ru-RU" sz="4400" b="1" u="sng" dirty="0" smtClean="0">
                <a:solidFill>
                  <a:srgbClr val="F65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осторожен!</a:t>
            </a:r>
            <a:endParaRPr lang="ru-RU" sz="4400" b="1" u="sng" dirty="0">
              <a:solidFill>
                <a:srgbClr val="F650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71472"/>
            <a:ext cx="1753682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6" y="5052236"/>
            <a:ext cx="1807809" cy="160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0"/>
            <a:ext cx="5976664" cy="69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76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5328592" cy="6120680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Инструктаж – как свод законов:</a:t>
            </a:r>
            <a:b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Руководствуйся и знай,</a:t>
            </a:r>
            <a:b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работе неуклонно</a:t>
            </a:r>
            <a:b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Пункт за пунктом выполняй!!!</a:t>
            </a:r>
            <a:b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я\Desktop\0008-1329774835_3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097536" cy="432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427758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безопасности работы </a:t>
            </a:r>
            <a:r>
              <a:rPr lang="ru-RU" sz="3200" b="1" dirty="0" smtClean="0">
                <a:solidFill>
                  <a:schemeClr val="bg2"/>
                </a:solidFill>
                <a:cs typeface="FreesiaUPC" panose="020B0604020202020204" pitchFamily="34" charset="-34"/>
              </a:rPr>
              <a:t/>
            </a:r>
            <a:br>
              <a:rPr lang="ru-RU" sz="3200" b="1" dirty="0" smtClean="0">
                <a:solidFill>
                  <a:schemeClr val="bg2"/>
                </a:solidFill>
                <a:cs typeface="FreesiaUPC" panose="020B0604020202020204" pitchFamily="34" charset="-34"/>
              </a:rPr>
            </a:br>
            <a:endParaRPr lang="ru-RU" alt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4581129"/>
            <a:ext cx="4041775" cy="174347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включать незнакомые кнопки и рычаги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4040188" cy="3685859"/>
          </a:xfrm>
        </p:spPr>
        <p:txBody>
          <a:bodyPr/>
          <a:lstStyle/>
          <a:p>
            <a:pPr marL="36512" indent="0">
              <a:buNone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Содержите рабочее место в чистоте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я\Desktop\12-02-2015_19-42-23\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" y="3140968"/>
            <a:ext cx="41534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\Desktop\12-02-2015_19-42-23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9564"/>
            <a:ext cx="4104456" cy="29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59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" y="0"/>
            <a:ext cx="9131491" cy="836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136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941168"/>
            <a:ext cx="4824536" cy="1728192"/>
          </a:xfrm>
        </p:spPr>
        <p:txBody>
          <a:bodyPr/>
          <a:lstStyle/>
          <a:p>
            <a:r>
              <a:rPr lang="ru-RU" sz="3600" dirty="0" smtClean="0"/>
              <a:t>провода, розетки,</a:t>
            </a:r>
          </a:p>
          <a:p>
            <a:r>
              <a:rPr lang="ru-RU" sz="3600" dirty="0"/>
              <a:t>л</a:t>
            </a:r>
            <a:r>
              <a:rPr lang="ru-RU" sz="3600" dirty="0" smtClean="0"/>
              <a:t>ампочки, выключатели</a:t>
            </a:r>
            <a:r>
              <a:rPr lang="ru-RU" sz="3600" dirty="0" smtClean="0">
                <a:solidFill>
                  <a:srgbClr val="7030A0"/>
                </a:solidFill>
              </a:rPr>
              <a:t>!!!</a:t>
            </a:r>
            <a:r>
              <a:rPr lang="ru-RU" sz="3600" dirty="0" smtClean="0"/>
              <a:t>  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020272" y="6165304"/>
            <a:ext cx="1666528" cy="159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331640" y="1548801"/>
            <a:ext cx="3176092" cy="28163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558011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0567"/>
            <a:ext cx="3995936" cy="271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159383" cy="379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6883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873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Средства защиты-спецодежда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31"/>
            <a:ext cx="9144000" cy="572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84144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" y="0"/>
            <a:ext cx="9114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542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275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Dotum</vt:lpstr>
      <vt:lpstr>Arial</vt:lpstr>
      <vt:lpstr>Arial Black</vt:lpstr>
      <vt:lpstr>Calibri</vt:lpstr>
      <vt:lpstr>Franklin Gothic Book</vt:lpstr>
      <vt:lpstr>FreesiaUPC</vt:lpstr>
      <vt:lpstr>Times New Roman</vt:lpstr>
      <vt:lpstr>Wingdings 2</vt:lpstr>
      <vt:lpstr>Специальное оформление</vt:lpstr>
      <vt:lpstr>Техническая</vt:lpstr>
      <vt:lpstr>ИНСТРУКЦИИ ПО ТЕХНИКЕ БЕЗОПАСНОСТИ НА УРОКАХ ТЕХНОЛОГИИ  6 и 7 классов</vt:lpstr>
      <vt:lpstr>Презентация PowerPoint</vt:lpstr>
      <vt:lpstr>Презентация PowerPoint</vt:lpstr>
      <vt:lpstr>Инструктаж – как свод законов: Руководствуйся и знай, И в работе неуклонно Пункт за пунктом выполняй!!! </vt:lpstr>
      <vt:lpstr>Общие требования безопасности работы  </vt:lpstr>
      <vt:lpstr>Презентация PowerPoint</vt:lpstr>
      <vt:lpstr>Презентация PowerPoint</vt:lpstr>
      <vt:lpstr>Средства защиты-спецодежда</vt:lpstr>
      <vt:lpstr>Презентация PowerPoint</vt:lpstr>
      <vt:lpstr>Общие требования безопасности работы на станках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Monomahh</cp:lastModifiedBy>
  <cp:revision>213</cp:revision>
  <dcterms:created xsi:type="dcterms:W3CDTF">2011-01-02T12:19:57Z</dcterms:created>
  <dcterms:modified xsi:type="dcterms:W3CDTF">2017-03-05T18:15:25Z</dcterms:modified>
</cp:coreProperties>
</file>