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61" r:id="rId5"/>
    <p:sldId id="262" r:id="rId6"/>
    <p:sldId id="259" r:id="rId7"/>
    <p:sldId id="265" r:id="rId8"/>
    <p:sldId id="267" r:id="rId9"/>
    <p:sldId id="268" r:id="rId10"/>
    <p:sldId id="269" r:id="rId11"/>
    <p:sldId id="270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104" d="100"/>
          <a:sy n="104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47856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Технология  формирования навыков самостоятельной работы обучающихся </a:t>
            </a:r>
            <a:br>
              <a:rPr lang="ru-RU" b="1" dirty="0" smtClean="0"/>
            </a:br>
            <a:r>
              <a:rPr lang="ru-RU" b="1" dirty="0" smtClean="0">
                <a:solidFill>
                  <a:srgbClr val="008080"/>
                </a:solidFill>
              </a:rPr>
              <a:t>как необходимое условие формирования УУД</a:t>
            </a:r>
            <a:endParaRPr lang="ru-RU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Самостоятельная  работа учащихся по решению задач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Научить школьников самостоятельно анализировать содержание задач, познакомить с рациональными способами краткой записи содержания  и способами их решения.</a:t>
            </a:r>
          </a:p>
          <a:p>
            <a:pPr lvl="0"/>
            <a:r>
              <a:rPr lang="ru-RU" dirty="0" smtClean="0"/>
              <a:t>Выработать умение выполнять решение в общем виде и проверять его правильность, производя операции с наименованиями единиц измерения физических величин.</a:t>
            </a:r>
          </a:p>
          <a:p>
            <a:pPr lvl="0"/>
            <a:r>
              <a:rPr lang="ru-RU" dirty="0" smtClean="0"/>
              <a:t>Выработать умение производить приближенные вычисления. </a:t>
            </a:r>
          </a:p>
          <a:p>
            <a:pPr lvl="0"/>
            <a:r>
              <a:rPr lang="ru-RU" dirty="0" smtClean="0"/>
              <a:t>Включение в самостоятельную работу поиска решения задач.</a:t>
            </a:r>
          </a:p>
          <a:p>
            <a:pPr lvl="0"/>
            <a:r>
              <a:rPr lang="ru-RU" dirty="0" smtClean="0"/>
              <a:t>Выработать умение находить наиболее рациональные решения.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43000"/>
            <a:ext cx="8075240" cy="10668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При правильной организации лабораторной работы ученик должен приобрести умения: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3000" dirty="0" smtClean="0"/>
              <a:t>Самостоятельно работать с инструкцией.</a:t>
            </a:r>
          </a:p>
          <a:p>
            <a:pPr lvl="0"/>
            <a:r>
              <a:rPr lang="ru-RU" sz="3000" dirty="0" smtClean="0"/>
              <a:t>Правильно организовать свое рабочее место.</a:t>
            </a:r>
          </a:p>
          <a:p>
            <a:pPr lvl="0"/>
            <a:r>
              <a:rPr lang="ru-RU" sz="3000" dirty="0" smtClean="0"/>
              <a:t>Рационально спланировать работу по выполнению учебного задания.</a:t>
            </a:r>
          </a:p>
          <a:p>
            <a:pPr lvl="0"/>
            <a:r>
              <a:rPr lang="ru-RU" sz="3000" dirty="0" smtClean="0"/>
              <a:t>Находить наиболее рациональные способы решения поставленных задач.</a:t>
            </a:r>
          </a:p>
          <a:p>
            <a:pPr lvl="0"/>
            <a:r>
              <a:rPr lang="ru-RU" sz="3000" dirty="0" smtClean="0"/>
              <a:t>Умение правильно зафиксировать результаты выполненных опытов и описать их.</a:t>
            </a:r>
          </a:p>
          <a:p>
            <a:pPr lvl="0"/>
            <a:r>
              <a:rPr lang="ru-RU" sz="3000" dirty="0" smtClean="0"/>
              <a:t>Сформулировать выводы.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  </a:t>
            </a:r>
            <a:r>
              <a:rPr lang="ru-RU" sz="3000" dirty="0" smtClean="0"/>
              <a:t>Если заинтересовать обучающихся, целенаправленно работать с ними, оказывая помощь в поисках необходимой информации, применять разнообразные формы самостоятельной  работы, то все это будет способствовать  формированию УУД и постепенному повышению качества знаний. Это как раз то, на что нацеливает нас Стандарт второго поколения.</a:t>
            </a:r>
          </a:p>
          <a:p>
            <a:pPr algn="just"/>
            <a:endParaRPr lang="ru-RU" dirty="0" smtClean="0"/>
          </a:p>
          <a:p>
            <a:pPr algn="ctr">
              <a:buNone/>
            </a:pPr>
            <a:r>
              <a:rPr lang="ru-RU" sz="3000" dirty="0" smtClean="0"/>
              <a:t> </a:t>
            </a:r>
            <a:r>
              <a:rPr lang="ru-RU" sz="3000" b="1" dirty="0" smtClean="0"/>
              <a:t>Сегодня учащийся сам должен стать  «архитектором и строителем образовательного процесса». </a:t>
            </a:r>
            <a:endParaRPr lang="ru-RU" sz="3000" dirty="0"/>
          </a:p>
        </p:txBody>
      </p:sp>
      <p:pic>
        <p:nvPicPr>
          <p:cNvPr id="1026" name="Picture 2" descr="C:\Documents and Settings\Администратор\Шаблоны\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6021288"/>
            <a:ext cx="1028700" cy="58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+mj-lt"/>
                <a:cs typeface="Times New Roman" pitchFamily="18" charset="0"/>
              </a:rPr>
              <a:t>«Важно то, что знает и делает   учитель, но еще важнее, что под его влиянием знают и делают ученики»</a:t>
            </a:r>
          </a:p>
          <a:p>
            <a:pPr>
              <a:buNone/>
            </a:pPr>
            <a:r>
              <a:rPr lang="ru-RU" sz="3200" b="1" dirty="0" smtClean="0">
                <a:latin typeface="+mj-lt"/>
                <a:cs typeface="Times New Roman" pitchFamily="18" charset="0"/>
              </a:rPr>
              <a:t>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3200" b="1" dirty="0" smtClean="0">
                <a:latin typeface="+mj-lt"/>
                <a:cs typeface="Times New Roman" pitchFamily="18" charset="0"/>
              </a:rPr>
              <a:t>                                                      Цицерон.</a:t>
            </a:r>
          </a:p>
          <a:p>
            <a:endParaRPr lang="ru-RU" sz="3200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325112"/>
          </a:xfrm>
        </p:spPr>
        <p:txBody>
          <a:bodyPr>
            <a:noAutofit/>
          </a:bodyPr>
          <a:lstStyle/>
          <a:p>
            <a:r>
              <a:rPr lang="ru-RU" sz="4200" b="1" dirty="0" smtClean="0">
                <a:cs typeface="Times New Roman" pitchFamily="18" charset="0"/>
              </a:rPr>
              <a:t> </a:t>
            </a:r>
            <a:r>
              <a:rPr lang="ru-RU" b="1" dirty="0" smtClean="0">
                <a:cs typeface="Times New Roman" pitchFamily="18" charset="0"/>
              </a:rPr>
              <a:t>Под самостоятельной учебной работой понимают любую организованную учителем активную деятельность учащихся, направленную на выполнение поставленной дидактической цели в специально отведенное для этого время, поиск знаний, их осмысление, закрепление, формирование и развитие УУД , обобщение и систематизацию знаний.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978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/>
              <a:t>       При формировании навыков самостоятельной  работы  нужно учитывать следующее:</a:t>
            </a:r>
          </a:p>
          <a:p>
            <a:pPr>
              <a:buNone/>
            </a:pPr>
            <a:endParaRPr lang="ru-RU" b="1" dirty="0" smtClean="0"/>
          </a:p>
          <a:p>
            <a:pPr lvl="0"/>
            <a:r>
              <a:rPr lang="ru-RU" dirty="0" smtClean="0"/>
              <a:t>Приобретение учащимися глубоких и прочных знаний должно способствовать развитию у них познавательных способностей, формированию умения самостоятельно приобретать, расширять и углублять знания, применять их на практике.</a:t>
            </a:r>
          </a:p>
          <a:p>
            <a:pPr lvl="0"/>
            <a:r>
              <a:rPr lang="ru-RU" dirty="0" smtClean="0"/>
              <a:t>Задания должны быть разнообразны по учебной цели и содержанию.</a:t>
            </a:r>
          </a:p>
          <a:p>
            <a:pPr lvl="0"/>
            <a:r>
              <a:rPr lang="ru-RU" dirty="0" smtClean="0"/>
              <a:t>Последовательность выполнения домашних и классных работ должна быть такова, чтобы  выполнение одних работ логически вытекало из предыдущих и готовило почву для выполнения последующих.</a:t>
            </a:r>
          </a:p>
          <a:p>
            <a:pPr lvl="0"/>
            <a:r>
              <a:rPr lang="ru-RU" dirty="0" smtClean="0"/>
              <a:t>Самостоятельная работа должна носить целенаправленный характер. </a:t>
            </a:r>
          </a:p>
          <a:p>
            <a:r>
              <a:rPr lang="ru-RU" dirty="0" smtClean="0"/>
              <a:t> Самостоятельная работа должна быть действительно самостоятельной и побуждать ученика при её выполнении работать напряжённо.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воспроизводящие</a:t>
            </a:r>
            <a:r>
              <a:rPr lang="ru-RU" dirty="0" smtClean="0"/>
              <a:t> (необходимы для запоминания способов действий в конкретных ситуациях, формирования  УУД и их прочного закрепления)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реконструктивно-вариативные</a:t>
            </a:r>
            <a:r>
              <a:rPr lang="ru-RU" dirty="0" smtClean="0"/>
              <a:t> (позволяют  на основе полученных  ранее знаний и данной учителем общей идеи найти самостоятельно  конкретные способы решения задач  применительно к данным условиям задания)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эвристические </a:t>
            </a:r>
            <a:r>
              <a:rPr lang="ru-RU" dirty="0" smtClean="0"/>
              <a:t>(формируют  умение и навыки поиска ответа за пределами  известного образца)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творческие</a:t>
            </a:r>
            <a:r>
              <a:rPr lang="ru-RU" dirty="0" smtClean="0"/>
              <a:t> (позволяют учащимся получать принципиально новые для них знания, закрепляют навыки самостоятельного поиска знаний)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0872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+mj-lt"/>
              </a:rPr>
              <a:t>Четыре типа самостоятельных работ: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07504" y="1412776"/>
            <a:ext cx="8517632" cy="457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</a:rPr>
              <a:t>Каждый тип самостоятельной работы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представлен большим разнообразием видов работ: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339816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ru-RU" dirty="0" smtClean="0"/>
              <a:t>1.   Работа с книгой. </a:t>
            </a:r>
          </a:p>
          <a:p>
            <a:pPr marL="624078" indent="-514350">
              <a:buNone/>
            </a:pPr>
            <a:r>
              <a:rPr lang="ru-RU" dirty="0" smtClean="0"/>
              <a:t>2. Упражнения, воспроизводящие по образцу; составление различных задач, вопросов и их решения; рецензирование ответов других учеников; оценка их деятельности на уроке; различные упражнения, направленные на выработку практических умений и навыков.</a:t>
            </a:r>
          </a:p>
          <a:p>
            <a:pPr marL="624078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3.   Решение разнообразных задач и выполнение практических и лабораторных работ. </a:t>
            </a:r>
          </a:p>
          <a:p>
            <a:endParaRPr lang="ru-RU" dirty="0" smtClean="0"/>
          </a:p>
          <a:p>
            <a:r>
              <a:rPr lang="ru-RU" dirty="0" smtClean="0"/>
              <a:t>4.   Различные творческие самостоятельные работы, контрольные работы, диктанты, сочинения.</a:t>
            </a:r>
          </a:p>
          <a:p>
            <a:endParaRPr lang="ru-RU" dirty="0" smtClean="0"/>
          </a:p>
          <a:p>
            <a:r>
              <a:rPr lang="ru-RU" dirty="0" smtClean="0"/>
              <a:t>5.   Подготовка докладов и</a:t>
            </a:r>
          </a:p>
          <a:p>
            <a:r>
              <a:rPr lang="ru-RU" dirty="0" smtClean="0"/>
              <a:t> рефератов.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 smtClean="0"/>
              <a:t>6. Выполнение индивидуальных и групповых заданий, связанных с   наблюдениями в быту и природе.</a:t>
            </a:r>
          </a:p>
          <a:p>
            <a:r>
              <a:rPr lang="ru-RU" dirty="0" smtClean="0"/>
              <a:t>7.   Домашние лабораторные опыты  и  наблюдения.</a:t>
            </a:r>
          </a:p>
          <a:p>
            <a:r>
              <a:rPr lang="ru-RU" dirty="0" smtClean="0"/>
              <a:t>8.   Техническое моделирование и конструирование.</a:t>
            </a:r>
          </a:p>
          <a:p>
            <a:r>
              <a:rPr lang="ru-RU" dirty="0" smtClean="0"/>
              <a:t>9.   Создание тематических </a:t>
            </a:r>
          </a:p>
          <a:p>
            <a:r>
              <a:rPr lang="ru-RU" dirty="0" smtClean="0"/>
              <a:t> презентаций.</a:t>
            </a:r>
          </a:p>
          <a:p>
            <a:pPr>
              <a:buNone/>
            </a:pPr>
            <a:r>
              <a:rPr lang="ru-RU" dirty="0" smtClean="0"/>
              <a:t>  10. Конструирование физических </a:t>
            </a:r>
          </a:p>
          <a:p>
            <a:pPr>
              <a:buNone/>
            </a:pPr>
            <a:r>
              <a:rPr lang="ru-RU" dirty="0" smtClean="0"/>
              <a:t>приборов. </a:t>
            </a:r>
          </a:p>
          <a:p>
            <a:pPr>
              <a:buNone/>
            </a:pPr>
            <a:r>
              <a:rPr lang="ru-RU" sz="3000" dirty="0" smtClean="0"/>
              <a:t> 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581128"/>
            <a:ext cx="1456347" cy="20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Формы самостоятельной работы обучающихся: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работа с учебной литературой на различных этапах урока;</a:t>
            </a:r>
          </a:p>
          <a:p>
            <a:pPr lvl="0"/>
            <a:r>
              <a:rPr lang="ru-RU" dirty="0" smtClean="0"/>
              <a:t>решение задач;</a:t>
            </a:r>
          </a:p>
          <a:p>
            <a:pPr lvl="0"/>
            <a:r>
              <a:rPr lang="ru-RU" dirty="0" smtClean="0"/>
              <a:t>лабораторные и практические работы;</a:t>
            </a:r>
          </a:p>
          <a:p>
            <a:pPr lvl="0"/>
            <a:r>
              <a:rPr lang="ru-RU" dirty="0" smtClean="0"/>
              <a:t>работа с таблицами и справочной литературой.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292</TotalTime>
  <Words>451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                                                  Технология  формирования навыков самостоятельной работы обучающихся  как необходимое условие формирования УУД</vt:lpstr>
      <vt:lpstr>Слайд 2</vt:lpstr>
      <vt:lpstr>Слайд 3</vt:lpstr>
      <vt:lpstr>Слайд 4</vt:lpstr>
      <vt:lpstr>Слайд 5</vt:lpstr>
      <vt:lpstr>Каждый тип самостоятельной работы представлен большим разнообразием видов работ: </vt:lpstr>
      <vt:lpstr>Слайд 7</vt:lpstr>
      <vt:lpstr>Слайд 8</vt:lpstr>
      <vt:lpstr>Формы самостоятельной работы обучающихся:  </vt:lpstr>
      <vt:lpstr>Самостоятельная  работа учащихся по решению задач</vt:lpstr>
      <vt:lpstr>При правильной организации лабораторной работы ученик должен приобрести умения: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Администратор</cp:lastModifiedBy>
  <cp:revision>34</cp:revision>
  <dcterms:modified xsi:type="dcterms:W3CDTF">2017-02-06T15:56:38Z</dcterms:modified>
</cp:coreProperties>
</file>