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9" r:id="rId2"/>
    <p:sldId id="256" r:id="rId3"/>
    <p:sldId id="257" r:id="rId4"/>
    <p:sldId id="258" r:id="rId5"/>
    <p:sldId id="262" r:id="rId6"/>
    <p:sldId id="271" r:id="rId7"/>
    <p:sldId id="260" r:id="rId8"/>
    <p:sldId id="261" r:id="rId9"/>
    <p:sldId id="263" r:id="rId10"/>
    <p:sldId id="264" r:id="rId11"/>
    <p:sldId id="265" r:id="rId12"/>
    <p:sldId id="266" r:id="rId13"/>
    <p:sldId id="274" r:id="rId14"/>
    <p:sldId id="272" r:id="rId15"/>
    <p:sldId id="269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nsportal.ru/markina-evgeniya-sergeevn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nfourok.ru/go.html?href=http://chesly.narod.ru/doklad_proekt.html" TargetMode="External"/><Relationship Id="rId2" Type="http://schemas.openxmlformats.org/officeDocument/2006/relationships/hyperlink" Target="http://infourok.ru/go.html?href=http://xn--80ajjkghwcz5b2c.xn--p1ai/publ/pedagogika_sotrudnichestva_kak_faktor_povyshenija_kachestva_obrazovanija/1-1-0-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fourok.ru/go.html?href=http://nsportal.ru/shkola/inostrannye-yazyki/library/2013/06/10/obuchenie-v-sotrudnichestve-kak-sredstvo-povysheniya" TargetMode="External"/><Relationship Id="rId5" Type="http://schemas.openxmlformats.org/officeDocument/2006/relationships/hyperlink" Target="http://infourok.ru/go.html?href=http://www.kazedu.kz/referat/127020" TargetMode="External"/><Relationship Id="rId4" Type="http://schemas.openxmlformats.org/officeDocument/2006/relationships/hyperlink" Target="http://infourok.ru/go.html?href=http://nsportal.ru/vu/shkola/inostrannye-yazyki/sovremennye-obrazovatelnye-tekhnologii-na-urokakh-angliiskogo-yazyka/l-0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53143" y="1743005"/>
            <a:ext cx="7928428" cy="117928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000" b="1" dirty="0">
                <a:solidFill>
                  <a:schemeClr val="tx2"/>
                </a:solidFill>
                <a:latin typeface="Times New Roman"/>
                <a:cs typeface="Times New Roman"/>
              </a:rPr>
              <a:t>Технология </a:t>
            </a:r>
            <a:endParaRPr lang="en-US" sz="4000" b="1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marL="45720" indent="0" algn="ctr">
              <a:buNone/>
            </a:pPr>
            <a:r>
              <a:rPr lang="ru-RU" sz="4000" b="1" dirty="0">
                <a:solidFill>
                  <a:schemeClr val="tx2"/>
                </a:solidFill>
                <a:latin typeface="Times New Roman"/>
                <a:cs typeface="Times New Roman"/>
              </a:rPr>
              <a:t>л</a:t>
            </a:r>
            <a:r>
              <a:rPr lang="ru-RU" sz="40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ичностно ориентированного  </a:t>
            </a:r>
            <a:r>
              <a:rPr lang="ru-RU" sz="4000" b="1" dirty="0">
                <a:solidFill>
                  <a:schemeClr val="tx2"/>
                </a:solidFill>
                <a:latin typeface="Times New Roman"/>
                <a:cs typeface="Times New Roman"/>
              </a:rPr>
              <a:t>обучения как инструмент активизации познавательной деятельности учащихся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144" y="0"/>
            <a:ext cx="55335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/>
                <a:cs typeface="Times New Roman"/>
              </a:rPr>
              <a:t>РМО</a:t>
            </a:r>
            <a:br>
              <a:rPr lang="ru-RU" sz="4000" dirty="0">
                <a:latin typeface="Times New Roman"/>
                <a:cs typeface="Times New Roman"/>
              </a:rPr>
            </a:br>
            <a:r>
              <a:rPr lang="ru-RU" sz="4000" dirty="0">
                <a:latin typeface="Times New Roman"/>
                <a:cs typeface="Times New Roman"/>
              </a:rPr>
              <a:t>29</a:t>
            </a:r>
            <a:r>
              <a:rPr lang="en-US" sz="4000" dirty="0">
                <a:latin typeface="Times New Roman"/>
                <a:cs typeface="Times New Roman"/>
              </a:rPr>
              <a:t>.01.2019</a:t>
            </a:r>
            <a:br>
              <a:rPr lang="en-US" sz="4000" dirty="0">
                <a:latin typeface="Times New Roman"/>
                <a:cs typeface="Times New Roman"/>
              </a:rPr>
            </a:b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144" y="5422740"/>
            <a:ext cx="7933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17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17286" y="386804"/>
            <a:ext cx="8128000" cy="5745481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Личностно-ориентированные технологии</a:t>
            </a:r>
            <a:r>
              <a:rPr lang="ru-RU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:</a:t>
            </a:r>
            <a:endParaRPr lang="en-US" sz="32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pPr marL="45720" indent="0" algn="ctr">
              <a:buNone/>
            </a:pPr>
            <a:endParaRPr lang="en-US" sz="3200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pPr marL="45720" indent="0" fontAlgn="base">
              <a:buNone/>
            </a:pPr>
            <a:r>
              <a:rPr lang="ru-RU" sz="3200" dirty="0"/>
              <a:t>1.Технология интерактивного обучения (обучение во взаимодействии) </a:t>
            </a:r>
          </a:p>
          <a:p>
            <a:pPr marL="45720" indent="0" fontAlgn="base">
              <a:buNone/>
            </a:pPr>
            <a:r>
              <a:rPr lang="ru-RU" sz="3200" dirty="0"/>
              <a:t>2. Проблемно-поисковая технология. </a:t>
            </a:r>
          </a:p>
          <a:p>
            <a:pPr marL="45720" indent="0" fontAlgn="base">
              <a:buNone/>
            </a:pPr>
            <a:r>
              <a:rPr lang="ru-RU" sz="3200" dirty="0"/>
              <a:t>3. Игровая технология </a:t>
            </a:r>
          </a:p>
          <a:p>
            <a:pPr marL="45720" indent="0" fontAlgn="base">
              <a:buNone/>
            </a:pPr>
            <a:r>
              <a:rPr lang="ru-RU" sz="3200" dirty="0"/>
              <a:t>4. Сценарно-контекстная технология </a:t>
            </a:r>
          </a:p>
          <a:p>
            <a:pPr marL="45720" indent="0" fontAlgn="base">
              <a:buNone/>
            </a:pPr>
            <a:r>
              <a:rPr lang="ru-RU" sz="3200" dirty="0"/>
              <a:t>5. Проектная технология </a:t>
            </a:r>
          </a:p>
          <a:p>
            <a:pPr marL="45720" indent="0" fontAlgn="base">
              <a:buNone/>
            </a:pPr>
            <a:r>
              <a:rPr lang="ru-RU" sz="3200" dirty="0"/>
              <a:t>6. Рефлексивное обучение и воспитание</a:t>
            </a:r>
          </a:p>
          <a:p>
            <a:pPr marL="45720" indent="0" algn="ctr">
              <a:buNone/>
            </a:pPr>
            <a:endParaRPr lang="ru-RU" sz="3200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076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sz="quarter" idx="13"/>
          </p:nvPr>
        </p:nvSpPr>
        <p:spPr>
          <a:xfrm>
            <a:off x="163285" y="308428"/>
            <a:ext cx="8799285" cy="6295571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35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Личностно</a:t>
            </a:r>
            <a:r>
              <a:rPr lang="ru-RU" sz="35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-центрированные </a:t>
            </a:r>
            <a:r>
              <a:rPr lang="ru-RU" sz="35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технологии</a:t>
            </a:r>
            <a:r>
              <a:rPr lang="ru-RU" sz="35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:</a:t>
            </a:r>
            <a:endParaRPr lang="en-US" sz="35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pPr marL="45720" indent="0" algn="ctr">
              <a:buNone/>
            </a:pPr>
            <a:endParaRPr lang="en-US" sz="3200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pPr marL="45720" indent="0" fontAlgn="base">
              <a:buNone/>
            </a:pPr>
            <a:r>
              <a:rPr lang="ru-RU" sz="3000" b="1" i="1" dirty="0"/>
              <a:t>Исследовательская (проблемно-поисковая)</a:t>
            </a:r>
            <a:r>
              <a:rPr lang="ru-RU" sz="3000" dirty="0"/>
              <a:t> </a:t>
            </a:r>
          </a:p>
          <a:p>
            <a:pPr marL="45720" indent="0" fontAlgn="base">
              <a:buNone/>
            </a:pPr>
            <a:endParaRPr lang="ru-RU" sz="3000" b="1" i="1" dirty="0" smtClean="0"/>
          </a:p>
          <a:p>
            <a:pPr marL="45720" indent="0" fontAlgn="base">
              <a:buNone/>
            </a:pPr>
            <a:r>
              <a:rPr lang="ru-RU" sz="3000" b="1" i="1" dirty="0" smtClean="0"/>
              <a:t>Коммуникативная </a:t>
            </a:r>
            <a:r>
              <a:rPr lang="ru-RU" sz="3000" b="1" i="1" dirty="0"/>
              <a:t>(дискуссионная)</a:t>
            </a:r>
            <a:r>
              <a:rPr lang="ru-RU" sz="3000" dirty="0"/>
              <a:t> </a:t>
            </a:r>
          </a:p>
          <a:p>
            <a:pPr marL="45720" indent="0" fontAlgn="base">
              <a:buNone/>
            </a:pPr>
            <a:endParaRPr lang="ru-RU" sz="3000" b="1" i="1" dirty="0" smtClean="0"/>
          </a:p>
          <a:p>
            <a:pPr marL="45720" indent="0" fontAlgn="base">
              <a:buNone/>
            </a:pPr>
            <a:r>
              <a:rPr lang="ru-RU" sz="3000" b="1" i="1" dirty="0" smtClean="0"/>
              <a:t>Имитационного </a:t>
            </a:r>
            <a:r>
              <a:rPr lang="ru-RU" sz="3000" b="1" i="1" dirty="0"/>
              <a:t>моделирования (игровая)</a:t>
            </a:r>
            <a:r>
              <a:rPr lang="ru-RU" sz="3000" dirty="0"/>
              <a:t> </a:t>
            </a:r>
          </a:p>
          <a:p>
            <a:pPr marL="45720" indent="0" fontAlgn="base">
              <a:buNone/>
            </a:pPr>
            <a:r>
              <a:rPr lang="ru-RU" sz="3000" dirty="0"/>
              <a:t> </a:t>
            </a:r>
          </a:p>
          <a:p>
            <a:pPr marL="45720" indent="0" fontAlgn="base">
              <a:buNone/>
            </a:pPr>
            <a:r>
              <a:rPr lang="ru-RU" sz="3000" b="1" i="1" dirty="0"/>
              <a:t>Психологическая (самоопределенческая)</a:t>
            </a:r>
            <a:r>
              <a:rPr lang="ru-RU" sz="3000" dirty="0"/>
              <a:t> </a:t>
            </a:r>
          </a:p>
          <a:p>
            <a:pPr marL="45720" indent="0" fontAlgn="base">
              <a:buNone/>
            </a:pPr>
            <a:endParaRPr lang="ru-RU" sz="3000" b="1" i="1" dirty="0" smtClean="0"/>
          </a:p>
          <a:p>
            <a:pPr marL="45720" indent="0" fontAlgn="base">
              <a:buNone/>
            </a:pPr>
            <a:r>
              <a:rPr lang="ru-RU" sz="3000" b="1" i="1" dirty="0" smtClean="0"/>
              <a:t>Деятельностная</a:t>
            </a:r>
            <a:r>
              <a:rPr lang="ru-RU" sz="3000" dirty="0"/>
              <a:t> </a:t>
            </a:r>
            <a:endParaRPr lang="ru-RU" sz="3000" dirty="0" smtClean="0"/>
          </a:p>
          <a:p>
            <a:pPr marL="45720" indent="0" fontAlgn="base">
              <a:buNone/>
            </a:pPr>
            <a:endParaRPr lang="ru-RU" sz="3000" dirty="0"/>
          </a:p>
          <a:p>
            <a:pPr marL="45720" indent="0" fontAlgn="base">
              <a:buNone/>
            </a:pPr>
            <a:r>
              <a:rPr lang="ru-RU" sz="3000" b="1" i="1" dirty="0" smtClean="0"/>
              <a:t>Рефлексивная</a:t>
            </a:r>
            <a:r>
              <a:rPr lang="ru-RU" sz="3000" dirty="0"/>
              <a:t> </a:t>
            </a:r>
          </a:p>
          <a:p>
            <a:pPr marL="45720" indent="0" algn="ctr">
              <a:buNone/>
            </a:pPr>
            <a:endParaRPr lang="ru-RU" sz="3200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510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428" y="271581"/>
            <a:ext cx="8744858" cy="6124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5968B0"/>
                </a:solidFill>
              </a:rPr>
              <a:t>Рекомендации к проведению урока</a:t>
            </a:r>
            <a:r>
              <a:rPr lang="ru-RU" sz="3200" b="1" i="1" dirty="0" smtClean="0">
                <a:solidFill>
                  <a:srgbClr val="5968B0"/>
                </a:solidFill>
              </a:rPr>
              <a:t>:</a:t>
            </a:r>
          </a:p>
          <a:p>
            <a:endParaRPr lang="ru-RU" sz="2400" dirty="0"/>
          </a:p>
          <a:p>
            <a:r>
              <a:rPr lang="ru-RU" sz="2400" dirty="0">
                <a:latin typeface="Times New Roman"/>
                <a:cs typeface="Times New Roman"/>
              </a:rPr>
              <a:t>1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Использование </a:t>
            </a:r>
            <a:r>
              <a:rPr lang="ru-RU" sz="2400" dirty="0">
                <a:latin typeface="Times New Roman"/>
                <a:cs typeface="Times New Roman"/>
              </a:rPr>
              <a:t>разнообразных форм и методов организации работы учащихся, начиная от интерактивных и заканчивая самостоятельной. </a:t>
            </a:r>
            <a:endParaRPr lang="ru-RU" sz="2400" dirty="0" smtClean="0">
              <a:latin typeface="Times New Roman"/>
              <a:cs typeface="Times New Roman"/>
            </a:endParaRPr>
          </a:p>
          <a:p>
            <a:endParaRPr lang="ru-RU" sz="2400" dirty="0" smtClean="0">
              <a:latin typeface="Times New Roman"/>
              <a:cs typeface="Times New Roman"/>
            </a:endParaRPr>
          </a:p>
          <a:p>
            <a:r>
              <a:rPr lang="ru-RU" sz="2400" dirty="0">
                <a:latin typeface="Times New Roman"/>
                <a:cs typeface="Times New Roman"/>
              </a:rPr>
              <a:t>2. Создание атмосферы заинтересованности в работе </a:t>
            </a:r>
            <a:r>
              <a:rPr lang="ru-RU" sz="2400" dirty="0" smtClean="0">
                <a:latin typeface="Times New Roman"/>
                <a:cs typeface="Times New Roman"/>
              </a:rPr>
              <a:t>класса</a:t>
            </a:r>
            <a:endParaRPr lang="ru-RU" sz="2400" dirty="0">
              <a:latin typeface="Times New Roman"/>
              <a:cs typeface="Times New Roman"/>
            </a:endParaRPr>
          </a:p>
          <a:p>
            <a:endParaRPr lang="ru-RU" sz="2400" dirty="0">
              <a:latin typeface="Times New Roman"/>
              <a:cs typeface="Times New Roman"/>
            </a:endParaRPr>
          </a:p>
          <a:p>
            <a:r>
              <a:rPr lang="ru-RU" sz="2400" dirty="0">
                <a:latin typeface="Times New Roman"/>
                <a:cs typeface="Times New Roman"/>
              </a:rPr>
              <a:t>3. Дифференцированный подход. </a:t>
            </a:r>
            <a:endParaRPr lang="ru-RU" sz="2400" dirty="0" smtClean="0">
              <a:latin typeface="Times New Roman"/>
              <a:cs typeface="Times New Roman"/>
            </a:endParaRPr>
          </a:p>
          <a:p>
            <a:endParaRPr lang="ru-RU" sz="2400" dirty="0" smtClean="0">
              <a:latin typeface="Times New Roman"/>
              <a:cs typeface="Times New Roman"/>
            </a:endParaRPr>
          </a:p>
          <a:p>
            <a:r>
              <a:rPr lang="ru-RU" sz="2400" dirty="0">
                <a:latin typeface="Times New Roman"/>
                <a:cs typeface="Times New Roman"/>
              </a:rPr>
              <a:t>4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Стимулирование </a:t>
            </a:r>
            <a:r>
              <a:rPr lang="ru-RU" sz="2400" dirty="0">
                <a:latin typeface="Times New Roman"/>
                <a:cs typeface="Times New Roman"/>
              </a:rPr>
              <a:t>учащихся к использованию разнообразных способов выполнения заданий на уроке. </a:t>
            </a:r>
            <a:endParaRPr lang="ru-RU" sz="2400" dirty="0" smtClean="0">
              <a:latin typeface="Times New Roman"/>
              <a:cs typeface="Times New Roman"/>
            </a:endParaRPr>
          </a:p>
          <a:p>
            <a:endParaRPr lang="ru-RU" sz="2400" dirty="0">
              <a:latin typeface="Times New Roman"/>
              <a:cs typeface="Times New Roman"/>
            </a:endParaRPr>
          </a:p>
          <a:p>
            <a:r>
              <a:rPr lang="ru-RU" sz="2400" dirty="0">
                <a:latin typeface="Times New Roman"/>
                <a:cs typeface="Times New Roman"/>
              </a:rPr>
              <a:t>5. Создание педагогической ситуации общения.</a:t>
            </a:r>
            <a:endParaRPr lang="ru-RU" sz="2400" dirty="0" smtClean="0">
              <a:latin typeface="Times New Roman"/>
              <a:cs typeface="Times New Roman"/>
            </a:endParaRPr>
          </a:p>
          <a:p>
            <a:endParaRPr lang="ru-RU" sz="2400" dirty="0" smtClean="0">
              <a:latin typeface="Times New Roman"/>
              <a:cs typeface="Times New Roman"/>
            </a:endParaRPr>
          </a:p>
          <a:p>
            <a:r>
              <a:rPr lang="ru-RU" sz="2400" dirty="0">
                <a:latin typeface="Times New Roman"/>
                <a:cs typeface="Times New Roman"/>
              </a:rPr>
              <a:t>6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Рефлексия </a:t>
            </a:r>
            <a:r>
              <a:rPr lang="ru-RU" sz="2400" dirty="0">
                <a:latin typeface="Times New Roman"/>
                <a:cs typeface="Times New Roman"/>
              </a:rPr>
              <a:t>в конце </a:t>
            </a:r>
            <a:r>
              <a:rPr lang="ru-RU" sz="2400" dirty="0" smtClean="0">
                <a:latin typeface="Times New Roman"/>
                <a:cs typeface="Times New Roman"/>
              </a:rPr>
              <a:t>урока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6630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54885" y="406239"/>
            <a:ext cx="8828422" cy="5324896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3200" b="1" i="1" dirty="0" smtClean="0"/>
              <a:t>Проектная деятельность в рамках ЛОО</a:t>
            </a:r>
            <a:r>
              <a:rPr lang="en-US" sz="3200" b="1" i="1" dirty="0" smtClean="0"/>
              <a:t>:</a:t>
            </a:r>
            <a:endParaRPr lang="ru-RU" sz="3200" b="1" i="1" dirty="0" smtClean="0"/>
          </a:p>
          <a:p>
            <a:pPr marL="45720" indent="0" algn="ctr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ru-RU" dirty="0" smtClean="0"/>
              <a:t>Исследовательские проекты</a:t>
            </a:r>
          </a:p>
          <a:p>
            <a:pPr>
              <a:buFontTx/>
              <a:buChar char="-"/>
            </a:pPr>
            <a:r>
              <a:rPr lang="ru-RU" dirty="0" smtClean="0"/>
              <a:t>Творческие проекты</a:t>
            </a:r>
          </a:p>
          <a:p>
            <a:pPr>
              <a:buFontTx/>
              <a:buChar char="-"/>
            </a:pPr>
            <a:r>
              <a:rPr lang="ru-RU" dirty="0" smtClean="0"/>
              <a:t>Ролево </a:t>
            </a:r>
            <a:r>
              <a:rPr lang="mr-IN" dirty="0" smtClean="0"/>
              <a:t>–</a:t>
            </a:r>
            <a:r>
              <a:rPr lang="ru-RU" dirty="0" smtClean="0"/>
              <a:t> игровые проекты</a:t>
            </a:r>
          </a:p>
          <a:p>
            <a:pPr>
              <a:buFontTx/>
              <a:buChar char="-"/>
            </a:pPr>
            <a:r>
              <a:rPr lang="ru-RU" dirty="0" smtClean="0"/>
              <a:t>Практико </a:t>
            </a:r>
            <a:r>
              <a:rPr lang="mr-IN" dirty="0" smtClean="0"/>
              <a:t>–</a:t>
            </a:r>
            <a:r>
              <a:rPr lang="ru-RU" dirty="0" smtClean="0"/>
              <a:t> ориентированные проекты 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Монопроекты</a:t>
            </a:r>
          </a:p>
          <a:p>
            <a:pPr>
              <a:buFontTx/>
              <a:buChar char="-"/>
            </a:pPr>
            <a:r>
              <a:rPr lang="ru-RU" dirty="0" smtClean="0"/>
              <a:t>Межпредметные проекты</a:t>
            </a:r>
          </a:p>
          <a:p>
            <a:pPr>
              <a:buFontTx/>
              <a:buChar char="-"/>
            </a:pPr>
            <a:r>
              <a:rPr lang="ru-RU" dirty="0" smtClean="0"/>
              <a:t>Телекоммуникационные проекты 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en-US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68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344350" y="1351103"/>
            <a:ext cx="6400800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3200" dirty="0" smtClean="0"/>
              <a:t>Личный опыт 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tr-TR" dirty="0">
                <a:hlinkClick r:id="rId2"/>
              </a:rPr>
              <a:t>https://nsportal.ru/markina-evgeniya-</a:t>
            </a:r>
            <a:r>
              <a:rPr lang="tr-TR" dirty="0" smtClean="0">
                <a:hlinkClick r:id="rId2"/>
              </a:rPr>
              <a:t>sergeevna</a:t>
            </a:r>
            <a:r>
              <a:rPr lang="ru-RU" dirty="0" smtClean="0"/>
              <a:t>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571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94281" y="278812"/>
            <a:ext cx="8286326" cy="6195822"/>
          </a:xfrm>
        </p:spPr>
        <p:txBody>
          <a:bodyPr>
            <a:normAutofit fontScale="62500" lnSpcReduction="20000"/>
          </a:bodyPr>
          <a:lstStyle/>
          <a:p>
            <a:pPr marL="45720" indent="0" fontAlgn="base">
              <a:buNone/>
            </a:pPr>
            <a:r>
              <a:rPr lang="ru-RU" sz="3200" b="1" dirty="0"/>
              <a:t>Список используемой литературы:</a:t>
            </a:r>
            <a:r>
              <a:rPr lang="ru-RU" sz="3200" dirty="0"/>
              <a:t> </a:t>
            </a:r>
            <a:endParaRPr lang="ru-RU" sz="3200" dirty="0" smtClean="0"/>
          </a:p>
          <a:p>
            <a:pPr fontAlgn="base"/>
            <a:endParaRPr lang="ru-RU" dirty="0"/>
          </a:p>
          <a:p>
            <a:pPr marL="45720" indent="0" fontAlgn="base">
              <a:buNone/>
            </a:pPr>
            <a:r>
              <a:rPr lang="ru-RU" dirty="0"/>
              <a:t>Архарова Л.И., Демидова С.Б. Личностно-ориентированный подход как основа взаимодействия между участниками педагогического процесса // Преемственность в обучении и воспитании школьников как основа непрерывного образования. - Рязань: Издательство РГПУ, 1995. </a:t>
            </a:r>
          </a:p>
          <a:p>
            <a:pPr marL="45720" indent="0" fontAlgn="base">
              <a:buNone/>
            </a:pPr>
            <a:r>
              <a:rPr lang="ru-RU" dirty="0"/>
              <a:t>Педагогический энциклопедический словарь/ Гл.ред. Б.М. Бим-Бад. М., 2002 </a:t>
            </a:r>
          </a:p>
          <a:p>
            <a:pPr marL="45720" indent="0" fontAlgn="base">
              <a:buNone/>
            </a:pPr>
            <a:r>
              <a:rPr lang="ru-RU" dirty="0"/>
              <a:t>Пульбере А. И., Мониторинг качества знаний в условиях личностноориентированного образования/ / Педагогика.- 2005  </a:t>
            </a:r>
          </a:p>
          <a:p>
            <a:pPr marL="45720" indent="0" fontAlgn="base">
              <a:buNone/>
            </a:pPr>
            <a:r>
              <a:rPr lang="ru-RU" dirty="0"/>
              <a:t>Фишман Б.Е. Личность - основополагающее понятие предобразования // Педагогика.-2004 </a:t>
            </a:r>
          </a:p>
          <a:p>
            <a:pPr marL="45720" indent="0" fontAlgn="base">
              <a:buNone/>
            </a:pPr>
            <a:r>
              <a:rPr lang="ru-RU" dirty="0" smtClean="0"/>
              <a:t>Якиманская </a:t>
            </a:r>
            <a:r>
              <a:rPr lang="ru-RU" dirty="0"/>
              <a:t>И.С. Технология личностно-ориентированного образования. М., 2000 </a:t>
            </a:r>
          </a:p>
          <a:p>
            <a:pPr marL="45720" indent="0" fontAlgn="base">
              <a:buNone/>
            </a:pPr>
            <a:r>
              <a:rPr lang="ru-RU" dirty="0"/>
              <a:t>Ильин Г.Л. Проблемы педагогики сотрудничества /Г.Л. Ильин// Управление ДОУ.-М.,2006. </a:t>
            </a:r>
          </a:p>
          <a:p>
            <a:pPr marL="45720" indent="0" fontAlgn="base">
              <a:buNone/>
            </a:pPr>
            <a:endParaRPr lang="ru-RU" b="1" dirty="0" smtClean="0"/>
          </a:p>
          <a:p>
            <a:pPr marL="45720" indent="0" fontAlgn="base">
              <a:buNone/>
            </a:pPr>
            <a:r>
              <a:rPr lang="ru-RU" sz="3200" b="1" dirty="0" smtClean="0"/>
              <a:t>Интернет </a:t>
            </a:r>
            <a:r>
              <a:rPr lang="ru-RU" sz="3200" b="1" dirty="0"/>
              <a:t>ресурсы:</a:t>
            </a:r>
            <a:r>
              <a:rPr lang="ru-RU" sz="3200" dirty="0"/>
              <a:t> </a:t>
            </a:r>
            <a:endParaRPr lang="ru-RU" sz="3200" dirty="0" smtClean="0"/>
          </a:p>
          <a:p>
            <a:pPr marL="45720" indent="0" fontAlgn="base">
              <a:buNone/>
            </a:pPr>
            <a:endParaRPr lang="ru-RU" dirty="0"/>
          </a:p>
          <a:p>
            <a:pPr marL="45720" indent="0" fontAlgn="base">
              <a:buNone/>
            </a:pPr>
            <a:r>
              <a:rPr lang="ru-RU" u="sng" dirty="0">
                <a:hlinkClick r:id="rId2"/>
              </a:rPr>
              <a:t>http://xn--80ajjkghwcz5b2c.xn--p1ai/publ/pedagogika_sotrudnichestva_kak_faktor_povyshenija_kachestva_obrazovanija/1-1-0-10</a:t>
            </a:r>
            <a:r>
              <a:rPr lang="ru-RU" dirty="0"/>
              <a:t> (Статья «Педагогика сотрудничества как фактор повышения качества образования») </a:t>
            </a:r>
          </a:p>
          <a:p>
            <a:pPr marL="45720" indent="0" fontAlgn="base">
              <a:buNone/>
            </a:pPr>
            <a:r>
              <a:rPr lang="ru-RU" u="sng" dirty="0">
                <a:hlinkClick r:id="rId3"/>
              </a:rPr>
              <a:t>http://chesly.narod.ru/doklad_proekt.html</a:t>
            </a:r>
            <a:r>
              <a:rPr lang="ru-RU" dirty="0"/>
              <a:t> (Доклад «Метод проектов») </a:t>
            </a:r>
          </a:p>
          <a:p>
            <a:pPr marL="45720" indent="0" fontAlgn="base">
              <a:buNone/>
            </a:pPr>
            <a:r>
              <a:rPr lang="ru-RU" u="sng" dirty="0">
                <a:hlinkClick r:id="rId4"/>
              </a:rPr>
              <a:t>http://nsportal.ru/vu/shkola/inostrannye-yazyki/sovremennye-obrazovatelnye-tekhnologii-na-urokakh-angliiskogo-yazyka/l-0</a:t>
            </a:r>
            <a:r>
              <a:rPr lang="ru-RU" dirty="0"/>
              <a:t> (Лекция «Метод проектов — технология личностно-ориентированного подхода») </a:t>
            </a:r>
          </a:p>
          <a:p>
            <a:pPr marL="45720" indent="0" fontAlgn="base">
              <a:buNone/>
            </a:pPr>
            <a:r>
              <a:rPr lang="ru-RU" u="sng" dirty="0">
                <a:hlinkClick r:id="rId5"/>
              </a:rPr>
              <a:t>http://www.kazedu.kz/referat/127020</a:t>
            </a:r>
            <a:r>
              <a:rPr lang="ru-RU" dirty="0"/>
              <a:t> (Реферат «Личностно-ориентированный подход в обучении иностранному языку») </a:t>
            </a:r>
          </a:p>
          <a:p>
            <a:pPr marL="45720" indent="0" fontAlgn="base">
              <a:buNone/>
            </a:pPr>
            <a:r>
              <a:rPr lang="ru-RU" u="sng" dirty="0">
                <a:hlinkClick r:id="rId6"/>
              </a:rPr>
              <a:t>http://nsportal.ru/shkola/inostrannye-yazyki/library/2013/06/10/obuchenie-v-sotrudnichestve-kak-sredstvo-povysheniya</a:t>
            </a:r>
            <a:r>
              <a:rPr lang="ru-RU" dirty="0"/>
              <a:t> (Статья «Обучение в сотрудничестве как средство повышения качества обучения»)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97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86539" y="3907482"/>
            <a:ext cx="7530764" cy="26136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76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81428" y="153974"/>
            <a:ext cx="5751286" cy="6486312"/>
          </a:xfrm>
        </p:spPr>
        <p:txBody>
          <a:bodyPr>
            <a:noAutofit/>
          </a:bodyPr>
          <a:lstStyle/>
          <a:p>
            <a:r>
              <a:rPr lang="ru-RU" sz="2800" b="1" i="1" dirty="0">
                <a:latin typeface="Times New Roman"/>
                <a:cs typeface="Times New Roman"/>
              </a:rPr>
              <a:t>Профессии, связанные с иностранными </a:t>
            </a:r>
            <a:r>
              <a:rPr lang="ru-RU" sz="2800" b="1" i="1" dirty="0" smtClean="0">
                <a:latin typeface="Times New Roman"/>
                <a:cs typeface="Times New Roman"/>
              </a:rPr>
              <a:t>языками</a:t>
            </a:r>
            <a:r>
              <a:rPr lang="en-US" sz="2800" b="1" i="1" dirty="0" smtClean="0">
                <a:latin typeface="Times New Roman"/>
                <a:cs typeface="Times New Roman"/>
              </a:rPr>
              <a:t>:</a:t>
            </a:r>
            <a:endParaRPr lang="ru-RU" sz="2800" b="1" i="1" dirty="0" smtClean="0"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ru-RU" sz="2400" dirty="0" smtClean="0">
                <a:latin typeface="Times New Roman"/>
                <a:cs typeface="Times New Roman"/>
              </a:rPr>
              <a:t>Программисты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ru-RU" sz="2400" dirty="0" smtClean="0">
                <a:latin typeface="Times New Roman"/>
                <a:cs typeface="Times New Roman"/>
              </a:rPr>
              <a:t>веб</a:t>
            </a:r>
            <a:r>
              <a:rPr lang="ru-RU" sz="2400" dirty="0">
                <a:latin typeface="Times New Roman"/>
                <a:cs typeface="Times New Roman"/>
              </a:rPr>
              <a:t>-</a:t>
            </a:r>
            <a:r>
              <a:rPr lang="ru-RU" sz="2400" dirty="0" smtClean="0">
                <a:latin typeface="Times New Roman"/>
                <a:cs typeface="Times New Roman"/>
              </a:rPr>
              <a:t>дизайнеры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ru-RU" sz="2400" dirty="0" smtClean="0">
                <a:latin typeface="Times New Roman"/>
                <a:cs typeface="Times New Roman"/>
              </a:rPr>
              <a:t>Журналисты</a:t>
            </a:r>
            <a:r>
              <a:rPr lang="ru-RU" sz="2400" dirty="0">
                <a:latin typeface="Times New Roman"/>
                <a:cs typeface="Times New Roman"/>
              </a:rPr>
              <a:t>, </a:t>
            </a:r>
            <a:r>
              <a:rPr lang="ru-RU" sz="2400" dirty="0" smtClean="0">
                <a:latin typeface="Times New Roman"/>
                <a:cs typeface="Times New Roman"/>
              </a:rPr>
              <a:t>корреспонденты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ru-RU" sz="2400" dirty="0" smtClean="0">
                <a:latin typeface="Times New Roman"/>
                <a:cs typeface="Times New Roman"/>
              </a:rPr>
              <a:t>Менеджеры </a:t>
            </a:r>
            <a:r>
              <a:rPr lang="ru-RU" sz="2400" dirty="0">
                <a:latin typeface="Times New Roman"/>
                <a:cs typeface="Times New Roman"/>
              </a:rPr>
              <a:t>крупных </a:t>
            </a:r>
            <a:r>
              <a:rPr lang="ru-RU" sz="2400" dirty="0" smtClean="0">
                <a:latin typeface="Times New Roman"/>
                <a:cs typeface="Times New Roman"/>
              </a:rPr>
              <a:t>компаний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ru-RU" sz="2400" dirty="0" smtClean="0">
                <a:latin typeface="Times New Roman"/>
                <a:cs typeface="Times New Roman"/>
              </a:rPr>
              <a:t>Инженеры </a:t>
            </a:r>
            <a:r>
              <a:rPr lang="ru-RU" sz="2400" dirty="0">
                <a:latin typeface="Times New Roman"/>
                <a:cs typeface="Times New Roman"/>
              </a:rPr>
              <a:t>различных </a:t>
            </a:r>
            <a:r>
              <a:rPr lang="ru-RU" sz="2400" dirty="0" smtClean="0">
                <a:latin typeface="Times New Roman"/>
                <a:cs typeface="Times New Roman"/>
              </a:rPr>
              <a:t>специализаций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ru-RU" sz="2400" dirty="0" smtClean="0">
                <a:latin typeface="Times New Roman"/>
                <a:cs typeface="Times New Roman"/>
              </a:rPr>
              <a:t>Маркетологи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ru-RU" sz="2400" dirty="0" smtClean="0">
                <a:latin typeface="Times New Roman"/>
                <a:cs typeface="Times New Roman"/>
              </a:rPr>
              <a:t>Экономисты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ru-RU" sz="2400" dirty="0" smtClean="0">
                <a:latin typeface="Times New Roman"/>
                <a:cs typeface="Times New Roman"/>
              </a:rPr>
              <a:t>Финансисты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ru-RU" sz="2400" dirty="0">
                <a:latin typeface="Times New Roman"/>
                <a:cs typeface="Times New Roman"/>
              </a:rPr>
              <a:t>Бортпроводники международных </a:t>
            </a:r>
            <a:r>
              <a:rPr lang="ru-RU" sz="2400" dirty="0" smtClean="0">
                <a:latin typeface="Times New Roman"/>
                <a:cs typeface="Times New Roman"/>
              </a:rPr>
              <a:t>авиалиний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ru-RU" sz="2400" dirty="0" smtClean="0">
                <a:latin typeface="Times New Roman"/>
                <a:cs typeface="Times New Roman"/>
              </a:rPr>
              <a:t>Лингвисты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ru-RU" sz="2400" dirty="0" smtClean="0">
                <a:latin typeface="Times New Roman"/>
                <a:cs typeface="Times New Roman"/>
              </a:rPr>
              <a:t>переводчики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Учителя</a:t>
            </a:r>
            <a:endParaRPr lang="ru-RU" sz="2400" dirty="0">
              <a:latin typeface="Times New Roman"/>
              <a:cs typeface="Times New Roman"/>
            </a:endParaRPr>
          </a:p>
        </p:txBody>
      </p:sp>
      <p:pic>
        <p:nvPicPr>
          <p:cNvPr id="5" name="Изображение 4" descr="forin-lang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280" y="153974"/>
            <a:ext cx="3042006" cy="2218129"/>
          </a:xfrm>
          <a:prstGeom prst="rect">
            <a:avLst/>
          </a:prstGeom>
        </p:spPr>
      </p:pic>
      <p:pic>
        <p:nvPicPr>
          <p:cNvPr id="6" name="Изображение 5" descr="Ekipazh_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280" y="4786811"/>
            <a:ext cx="3223434" cy="1853475"/>
          </a:xfrm>
          <a:prstGeom prst="rect">
            <a:avLst/>
          </a:prstGeom>
        </p:spPr>
      </p:pic>
      <p:pic>
        <p:nvPicPr>
          <p:cNvPr id="7" name="Изображение 6" descr="313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609" y="2605351"/>
            <a:ext cx="3497391" cy="194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efe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65046" cy="4109959"/>
          </a:xfrm>
          <a:prstGeom prst="rect">
            <a:avLst/>
          </a:prstGeom>
        </p:spPr>
      </p:pic>
      <p:pic>
        <p:nvPicPr>
          <p:cNvPr id="3" name="Изображение 2" descr="57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428" y="1161716"/>
            <a:ext cx="4957572" cy="569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0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2112" y="970534"/>
            <a:ext cx="8735492" cy="5925472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 smtClean="0">
                <a:solidFill>
                  <a:srgbClr val="212745"/>
                </a:solidFill>
                <a:effectLst/>
                <a:latin typeface="Times New Roman"/>
                <a:cs typeface="Times New Roman"/>
              </a:rPr>
              <a:t>Трудностей </a:t>
            </a:r>
            <a:r>
              <a:rPr lang="ru-RU" sz="2800" dirty="0">
                <a:solidFill>
                  <a:srgbClr val="212745"/>
                </a:solidFill>
                <a:effectLst/>
                <a:latin typeface="Times New Roman"/>
                <a:cs typeface="Times New Roman"/>
              </a:rPr>
              <a:t>на пути овладения </a:t>
            </a:r>
            <a:r>
              <a:rPr lang="ru-RU" sz="2800" dirty="0" smtClean="0">
                <a:solidFill>
                  <a:srgbClr val="212745"/>
                </a:solidFill>
                <a:effectLst/>
                <a:latin typeface="Times New Roman"/>
                <a:cs typeface="Times New Roman"/>
              </a:rPr>
              <a:t>ИЯ</a:t>
            </a:r>
            <a:r>
              <a:rPr lang="en-US" sz="2800" dirty="0" smtClean="0">
                <a:solidFill>
                  <a:srgbClr val="212745"/>
                </a:solidFill>
                <a:effectLst/>
                <a:latin typeface="Times New Roman"/>
                <a:cs typeface="Times New Roman"/>
              </a:rPr>
              <a:t>:</a:t>
            </a:r>
            <a:r>
              <a:rPr lang="ru-RU" sz="2800" dirty="0" smtClean="0">
                <a:solidFill>
                  <a:srgbClr val="212745"/>
                </a:solidFill>
                <a:effectLst/>
                <a:latin typeface="Times New Roman"/>
                <a:cs typeface="Times New Roman"/>
              </a:rPr>
              <a:t> </a:t>
            </a:r>
            <a:br>
              <a:rPr lang="ru-RU" sz="2800" dirty="0" smtClean="0">
                <a:solidFill>
                  <a:srgbClr val="212745"/>
                </a:solidFill>
                <a:effectLst/>
                <a:latin typeface="Times New Roman"/>
                <a:cs typeface="Times New Roman"/>
              </a:rPr>
            </a:br>
            <a:r>
              <a:rPr lang="en-US" sz="1800" dirty="0" smtClean="0">
                <a:effectLst/>
                <a:latin typeface="Times New Roman"/>
                <a:cs typeface="Times New Roman"/>
              </a:rPr>
              <a:t/>
            </a:r>
            <a:br>
              <a:rPr lang="en-US" sz="1800" dirty="0" smtClean="0">
                <a:effectLst/>
                <a:latin typeface="Times New Roman"/>
                <a:cs typeface="Times New Roman"/>
              </a:rPr>
            </a:br>
            <a:r>
              <a:rPr lang="en-US" sz="1800" dirty="0">
                <a:effectLst/>
                <a:latin typeface="Times New Roman"/>
                <a:cs typeface="Times New Roman"/>
              </a:rPr>
              <a:t/>
            </a:r>
            <a:br>
              <a:rPr lang="en-US" sz="1800" dirty="0">
                <a:effectLst/>
                <a:latin typeface="Times New Roman"/>
                <a:cs typeface="Times New Roman"/>
              </a:rPr>
            </a:br>
            <a:r>
              <a:rPr lang="en-US" sz="2800" dirty="0" smtClean="0">
                <a:effectLst/>
                <a:latin typeface="Times New Roman"/>
                <a:cs typeface="Times New Roman"/>
              </a:rPr>
              <a:t>- </a:t>
            </a:r>
            <a:r>
              <a:rPr lang="ru-RU" sz="2800" dirty="0" smtClean="0">
                <a:effectLst/>
                <a:latin typeface="Times New Roman"/>
                <a:cs typeface="Times New Roman"/>
              </a:rPr>
              <a:t>недостаток </a:t>
            </a:r>
            <a:r>
              <a:rPr lang="ru-RU" sz="2800" dirty="0">
                <a:effectLst/>
                <a:latin typeface="Times New Roman"/>
                <a:cs typeface="Times New Roman"/>
              </a:rPr>
              <a:t>активной устной практики </a:t>
            </a:r>
            <a:r>
              <a:rPr lang="en-US" sz="2800" dirty="0" smtClean="0">
                <a:effectLst/>
                <a:latin typeface="Times New Roman"/>
                <a:cs typeface="Times New Roman"/>
              </a:rPr>
              <a:t/>
            </a:r>
            <a:br>
              <a:rPr lang="en-US" sz="2800" dirty="0" smtClean="0">
                <a:effectLst/>
                <a:latin typeface="Times New Roman"/>
                <a:cs typeface="Times New Roman"/>
              </a:rPr>
            </a:br>
            <a:r>
              <a:rPr lang="en-US" sz="2800" dirty="0" smtClean="0">
                <a:effectLst/>
                <a:latin typeface="Times New Roman"/>
                <a:cs typeface="Times New Roman"/>
              </a:rPr>
              <a:t/>
            </a:r>
            <a:br>
              <a:rPr lang="en-US" sz="2800" dirty="0" smtClean="0">
                <a:effectLst/>
                <a:latin typeface="Times New Roman"/>
                <a:cs typeface="Times New Roman"/>
              </a:rPr>
            </a:br>
            <a:r>
              <a:rPr lang="en-US" sz="2800" dirty="0" smtClean="0">
                <a:effectLst/>
                <a:latin typeface="Times New Roman"/>
                <a:cs typeface="Times New Roman"/>
              </a:rPr>
              <a:t>- </a:t>
            </a:r>
            <a:r>
              <a:rPr lang="ru-RU" sz="2800" dirty="0" smtClean="0">
                <a:effectLst/>
                <a:latin typeface="Times New Roman"/>
                <a:cs typeface="Times New Roman"/>
              </a:rPr>
              <a:t>недостаточное погружение в языковую среду</a:t>
            </a:r>
            <a:r>
              <a:rPr lang="en-US" sz="2800" dirty="0" smtClean="0">
                <a:effectLst/>
                <a:latin typeface="Times New Roman"/>
                <a:cs typeface="Times New Roman"/>
              </a:rPr>
              <a:t/>
            </a:r>
            <a:br>
              <a:rPr lang="en-US" sz="2800" dirty="0" smtClean="0">
                <a:effectLst/>
                <a:latin typeface="Times New Roman"/>
                <a:cs typeface="Times New Roman"/>
              </a:rPr>
            </a:br>
            <a:r>
              <a:rPr lang="en-US" sz="2800" dirty="0">
                <a:effectLst/>
                <a:latin typeface="Times New Roman"/>
                <a:cs typeface="Times New Roman"/>
              </a:rPr>
              <a:t/>
            </a:r>
            <a:br>
              <a:rPr lang="en-US" sz="2800" dirty="0">
                <a:effectLst/>
                <a:latin typeface="Times New Roman"/>
                <a:cs typeface="Times New Roman"/>
              </a:rPr>
            </a:br>
            <a:r>
              <a:rPr lang="en-US" sz="2800" dirty="0" smtClean="0">
                <a:effectLst/>
                <a:latin typeface="Times New Roman"/>
                <a:cs typeface="Times New Roman"/>
              </a:rPr>
              <a:t>- </a:t>
            </a:r>
            <a:r>
              <a:rPr lang="ru-RU" sz="2800" dirty="0" smtClean="0">
                <a:effectLst/>
                <a:latin typeface="Times New Roman"/>
                <a:cs typeface="Times New Roman"/>
              </a:rPr>
              <a:t>недостаточная мотивация обучающихся</a:t>
            </a:r>
            <a:br>
              <a:rPr lang="ru-RU" sz="2800" dirty="0" smtClean="0">
                <a:effectLst/>
                <a:latin typeface="Times New Roman"/>
                <a:cs typeface="Times New Roman"/>
              </a:rPr>
            </a:br>
            <a:r>
              <a:rPr lang="ru-RU" sz="2800" dirty="0">
                <a:effectLst/>
                <a:latin typeface="Times New Roman"/>
                <a:cs typeface="Times New Roman"/>
              </a:rPr>
              <a:t/>
            </a:r>
            <a:br>
              <a:rPr lang="ru-RU" sz="2800" dirty="0">
                <a:effectLst/>
                <a:latin typeface="Times New Roman"/>
                <a:cs typeface="Times New Roman"/>
              </a:rPr>
            </a:br>
            <a:r>
              <a:rPr lang="ru-RU" sz="2800" dirty="0" smtClean="0">
                <a:effectLst/>
                <a:latin typeface="Times New Roman"/>
                <a:cs typeface="Times New Roman"/>
              </a:rPr>
              <a:t>- повышенный уровень </a:t>
            </a:r>
            <a:r>
              <a:rPr lang="ru-RU" sz="2800" dirty="0">
                <a:effectLst/>
                <a:latin typeface="Times New Roman"/>
                <a:cs typeface="Times New Roman"/>
              </a:rPr>
              <a:t>(дебилативной</a:t>
            </a:r>
            <a:r>
              <a:rPr lang="ru-RU" sz="2800" dirty="0" smtClean="0">
                <a:effectLst/>
                <a:latin typeface="Times New Roman"/>
                <a:cs typeface="Times New Roman"/>
              </a:rPr>
              <a:t>) тревожности </a:t>
            </a:r>
            <a:br>
              <a:rPr lang="ru-RU" sz="2800" dirty="0" smtClean="0">
                <a:effectLst/>
                <a:latin typeface="Times New Roman"/>
                <a:cs typeface="Times New Roman"/>
              </a:rPr>
            </a:br>
            <a:r>
              <a:rPr lang="en-US" sz="2800" dirty="0">
                <a:effectLst/>
                <a:latin typeface="Times New Roman"/>
                <a:cs typeface="Times New Roman"/>
              </a:rPr>
              <a:t/>
            </a:r>
            <a:br>
              <a:rPr lang="en-US" sz="2800" dirty="0">
                <a:effectLst/>
                <a:latin typeface="Times New Roman"/>
                <a:cs typeface="Times New Roman"/>
              </a:rPr>
            </a:br>
            <a:r>
              <a:rPr lang="en-US" sz="2800" dirty="0" smtClean="0">
                <a:effectLst/>
                <a:latin typeface="Times New Roman"/>
                <a:cs typeface="Times New Roman"/>
              </a:rPr>
              <a:t>- </a:t>
            </a:r>
            <a:r>
              <a:rPr lang="ru-RU" sz="2800" dirty="0" smtClean="0">
                <a:effectLst/>
                <a:latin typeface="Times New Roman"/>
                <a:cs typeface="Times New Roman"/>
              </a:rPr>
              <a:t> </a:t>
            </a:r>
            <a:r>
              <a:rPr lang="ru-RU" sz="2800" u="sng" dirty="0">
                <a:effectLst/>
                <a:latin typeface="Times New Roman"/>
                <a:cs typeface="Times New Roman"/>
              </a:rPr>
              <a:t>отсутствие </a:t>
            </a:r>
            <a:r>
              <a:rPr lang="ru-RU" sz="2800" u="sng" dirty="0" smtClean="0">
                <a:effectLst/>
                <a:latin typeface="Times New Roman"/>
                <a:cs typeface="Times New Roman"/>
              </a:rPr>
              <a:t>необходимой</a:t>
            </a:r>
            <a:r>
              <a:rPr lang="en-US" sz="2800" u="sng" dirty="0" smtClean="0">
                <a:effectLst/>
                <a:latin typeface="Times New Roman"/>
                <a:cs typeface="Times New Roman"/>
              </a:rPr>
              <a:t> </a:t>
            </a:r>
            <a:r>
              <a:rPr lang="ru-RU" sz="2800" u="sng" dirty="0" smtClean="0">
                <a:effectLst/>
                <a:latin typeface="Times New Roman"/>
                <a:cs typeface="Times New Roman"/>
              </a:rPr>
              <a:t>индивидуализации </a:t>
            </a:r>
            <a:r>
              <a:rPr lang="ru-RU" sz="2800" u="sng" dirty="0">
                <a:effectLst/>
                <a:latin typeface="Times New Roman"/>
                <a:cs typeface="Times New Roman"/>
              </a:rPr>
              <a:t>и дифференциации </a:t>
            </a:r>
            <a:r>
              <a:rPr lang="ru-RU" sz="2800" u="sng" dirty="0" smtClean="0">
                <a:effectLst/>
                <a:latin typeface="Times New Roman"/>
                <a:cs typeface="Times New Roman"/>
              </a:rPr>
              <a:t>обучения</a:t>
            </a:r>
            <a:endParaRPr lang="ru-RU" sz="2800" u="sng" dirty="0">
              <a:latin typeface="Times New Roman"/>
              <a:cs typeface="Times New Roman"/>
            </a:endParaRPr>
          </a:p>
        </p:txBody>
      </p:sp>
      <p:pic>
        <p:nvPicPr>
          <p:cNvPr id="4" name="Изображение 3" descr="1-21-09-201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642" y="-1"/>
            <a:ext cx="2623358" cy="183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63286" y="308429"/>
            <a:ext cx="8853714" cy="6259285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3800" b="1" dirty="0" smtClean="0">
                <a:latin typeface="Times New Roman"/>
                <a:cs typeface="Times New Roman"/>
              </a:rPr>
              <a:t>Понятие </a:t>
            </a:r>
            <a:r>
              <a:rPr lang="ru-RU" sz="3800" b="1" dirty="0">
                <a:latin typeface="Times New Roman"/>
                <a:cs typeface="Times New Roman"/>
              </a:rPr>
              <a:t>«технология» </a:t>
            </a:r>
            <a:endParaRPr lang="ru-RU" sz="3800" dirty="0">
              <a:latin typeface="Times New Roman"/>
              <a:cs typeface="Times New Roman"/>
            </a:endParaRPr>
          </a:p>
          <a:p>
            <a:pPr marL="45720" indent="0">
              <a:buNone/>
            </a:pPr>
            <a:endParaRPr lang="en-US" sz="2600" dirty="0" smtClean="0">
              <a:latin typeface="Times New Roman"/>
              <a:cs typeface="Times New Roman"/>
            </a:endParaRPr>
          </a:p>
          <a:p>
            <a:pPr marL="45720" indent="0">
              <a:buNone/>
            </a:pPr>
            <a:r>
              <a:rPr lang="pt-BR" sz="2600" b="1" i="1" dirty="0">
                <a:latin typeface="Times New Roman"/>
                <a:cs typeface="Times New Roman"/>
              </a:rPr>
              <a:t>techno</a:t>
            </a:r>
            <a:r>
              <a:rPr lang="pt-BR" sz="2600" dirty="0">
                <a:latin typeface="Times New Roman"/>
                <a:cs typeface="Times New Roman"/>
              </a:rPr>
              <a:t> - искусство, </a:t>
            </a:r>
            <a:r>
              <a:rPr lang="pt-BR" sz="2600" dirty="0" smtClean="0">
                <a:latin typeface="Times New Roman"/>
                <a:cs typeface="Times New Roman"/>
              </a:rPr>
              <a:t>мастерство</a:t>
            </a:r>
            <a:r>
              <a:rPr lang="en-US" sz="2600" dirty="0" smtClean="0">
                <a:latin typeface="Times New Roman"/>
                <a:cs typeface="Times New Roman"/>
              </a:rPr>
              <a:t>, </a:t>
            </a:r>
            <a:r>
              <a:rPr lang="ru-RU" sz="2600" dirty="0" smtClean="0">
                <a:latin typeface="Times New Roman"/>
                <a:cs typeface="Times New Roman"/>
              </a:rPr>
              <a:t>умение</a:t>
            </a:r>
            <a:r>
              <a:rPr lang="pt-BR" sz="2600" dirty="0" smtClean="0">
                <a:latin typeface="Times New Roman"/>
                <a:cs typeface="Times New Roman"/>
              </a:rPr>
              <a:t> </a:t>
            </a:r>
            <a:r>
              <a:rPr lang="pt-BR" sz="2600" dirty="0">
                <a:latin typeface="Times New Roman"/>
                <a:cs typeface="Times New Roman"/>
              </a:rPr>
              <a:t> </a:t>
            </a:r>
            <a:br>
              <a:rPr lang="pt-BR" sz="2600" dirty="0">
                <a:latin typeface="Times New Roman"/>
                <a:cs typeface="Times New Roman"/>
              </a:rPr>
            </a:br>
            <a:r>
              <a:rPr lang="pt-BR" sz="2600" b="1" i="1" dirty="0">
                <a:latin typeface="Times New Roman"/>
                <a:cs typeface="Times New Roman"/>
              </a:rPr>
              <a:t>logos</a:t>
            </a:r>
            <a:r>
              <a:rPr lang="pt-BR" sz="2600" i="1" dirty="0">
                <a:latin typeface="Times New Roman"/>
                <a:cs typeface="Times New Roman"/>
              </a:rPr>
              <a:t> </a:t>
            </a:r>
            <a:r>
              <a:rPr lang="pt-BR" sz="2600" dirty="0">
                <a:latin typeface="Times New Roman"/>
                <a:cs typeface="Times New Roman"/>
              </a:rPr>
              <a:t>- наука, </a:t>
            </a:r>
            <a:r>
              <a:rPr lang="pt-BR" sz="2600" dirty="0" smtClean="0">
                <a:latin typeface="Times New Roman"/>
                <a:cs typeface="Times New Roman"/>
              </a:rPr>
              <a:t>закон, </a:t>
            </a:r>
            <a:r>
              <a:rPr lang="ru-RU" sz="2600" dirty="0" smtClean="0">
                <a:latin typeface="Times New Roman"/>
                <a:cs typeface="Times New Roman"/>
              </a:rPr>
              <a:t>учение</a:t>
            </a:r>
            <a:endParaRPr lang="en-US" sz="2600" dirty="0" smtClean="0">
              <a:latin typeface="Times New Roman"/>
              <a:cs typeface="Times New Roman"/>
            </a:endParaRPr>
          </a:p>
          <a:p>
            <a:pPr marL="45720" indent="0">
              <a:buNone/>
            </a:pPr>
            <a:endParaRPr lang="ru-RU" sz="2600" i="1" dirty="0" smtClean="0">
              <a:latin typeface="Times New Roman"/>
              <a:cs typeface="Times New Roman"/>
            </a:endParaRPr>
          </a:p>
          <a:p>
            <a:pPr marL="45720" indent="0">
              <a:buNone/>
            </a:pPr>
            <a:r>
              <a:rPr lang="ru-RU" sz="3800" b="1" i="1" dirty="0" smtClean="0">
                <a:latin typeface="Times New Roman"/>
                <a:cs typeface="Times New Roman"/>
              </a:rPr>
              <a:t>Технология обучения</a:t>
            </a:r>
            <a:endParaRPr lang="en-US" sz="3800" b="1" i="1" dirty="0" smtClean="0">
              <a:latin typeface="Times New Roman"/>
              <a:cs typeface="Times New Roman"/>
            </a:endParaRPr>
          </a:p>
          <a:p>
            <a:pPr marL="45720" indent="0">
              <a:buNone/>
            </a:pPr>
            <a:endParaRPr lang="en-US" sz="3800" b="1" i="1" dirty="0" smtClean="0">
              <a:latin typeface="Times New Roman"/>
              <a:cs typeface="Times New Roman"/>
            </a:endParaRPr>
          </a:p>
          <a:p>
            <a:pPr marL="45720" indent="0">
              <a:buNone/>
            </a:pPr>
            <a:r>
              <a:rPr lang="ru-RU" sz="2600" dirty="0">
                <a:latin typeface="Times New Roman"/>
                <a:cs typeface="Times New Roman"/>
              </a:rPr>
              <a:t>Системная совокупность и порядок функционирования всех личностных, инструментальных и методологических средств, используемых для достижения педагогических </a:t>
            </a:r>
            <a:r>
              <a:rPr lang="ru-RU" sz="2600" dirty="0" smtClean="0">
                <a:latin typeface="Times New Roman"/>
                <a:cs typeface="Times New Roman"/>
              </a:rPr>
              <a:t>целей</a:t>
            </a:r>
            <a:r>
              <a:rPr lang="en-US" sz="2600" dirty="0" smtClean="0">
                <a:latin typeface="Times New Roman"/>
                <a:cs typeface="Times New Roman"/>
              </a:rPr>
              <a:t>                 </a:t>
            </a:r>
            <a:r>
              <a:rPr lang="ru-RU" sz="2600" dirty="0" smtClean="0">
                <a:latin typeface="Times New Roman"/>
                <a:cs typeface="Times New Roman"/>
              </a:rPr>
              <a:t> </a:t>
            </a:r>
            <a:r>
              <a:rPr lang="ru-RU" sz="2600" i="1" dirty="0">
                <a:latin typeface="Times New Roman"/>
                <a:cs typeface="Times New Roman"/>
              </a:rPr>
              <a:t>(М</a:t>
            </a:r>
            <a:r>
              <a:rPr lang="ru-RU" sz="2600" i="1" dirty="0" smtClean="0">
                <a:latin typeface="Times New Roman"/>
                <a:cs typeface="Times New Roman"/>
              </a:rPr>
              <a:t>.</a:t>
            </a:r>
            <a:r>
              <a:rPr lang="en-US" sz="2600" i="1" dirty="0" smtClean="0">
                <a:latin typeface="Times New Roman"/>
                <a:cs typeface="Times New Roman"/>
              </a:rPr>
              <a:t> </a:t>
            </a:r>
            <a:r>
              <a:rPr lang="ru-RU" sz="2600" i="1" dirty="0" smtClean="0">
                <a:latin typeface="Times New Roman"/>
                <a:cs typeface="Times New Roman"/>
              </a:rPr>
              <a:t>В.</a:t>
            </a:r>
            <a:r>
              <a:rPr lang="en-US" sz="2600" i="1" dirty="0" smtClean="0">
                <a:latin typeface="Times New Roman"/>
                <a:cs typeface="Times New Roman"/>
              </a:rPr>
              <a:t> </a:t>
            </a:r>
            <a:r>
              <a:rPr lang="ru-RU" sz="2600" i="1" dirty="0" smtClean="0">
                <a:latin typeface="Times New Roman"/>
                <a:cs typeface="Times New Roman"/>
              </a:rPr>
              <a:t>Кларин</a:t>
            </a:r>
            <a:r>
              <a:rPr lang="ru-RU" sz="2600" i="1" dirty="0">
                <a:latin typeface="Times New Roman"/>
                <a:cs typeface="Times New Roman"/>
              </a:rPr>
              <a:t>).</a:t>
            </a:r>
          </a:p>
          <a:p>
            <a:pPr marL="45720" indent="0">
              <a:buNone/>
            </a:pPr>
            <a:r>
              <a:rPr lang="en-US" sz="2600" i="1" dirty="0" smtClean="0">
                <a:latin typeface="Times New Roman"/>
                <a:cs typeface="Times New Roman"/>
              </a:rPr>
              <a:t> </a:t>
            </a:r>
            <a:endParaRPr lang="ru-RU" sz="2600" i="1" dirty="0">
              <a:latin typeface="Times New Roman"/>
              <a:cs typeface="Times New Roman"/>
            </a:endParaRPr>
          </a:p>
          <a:p>
            <a:pPr marL="45720" indent="0" algn="r" fontAlgn="base">
              <a:buNone/>
            </a:pPr>
            <a:r>
              <a:rPr lang="ru-RU" sz="2600" dirty="0" smtClean="0">
                <a:latin typeface="Times New Roman"/>
                <a:cs typeface="Times New Roman"/>
              </a:rPr>
              <a:t>Модель </a:t>
            </a:r>
            <a:r>
              <a:rPr lang="ru-RU" sz="2600" dirty="0">
                <a:latin typeface="Times New Roman"/>
                <a:cs typeface="Times New Roman"/>
              </a:rPr>
              <a:t>совместной педагогической деятельности по проектированию, организации и проведению учебного процесса, обеспечивающего комфортность условий для учителя и учащихся </a:t>
            </a:r>
            <a:r>
              <a:rPr lang="ru-RU" sz="2600" i="1" dirty="0">
                <a:latin typeface="Times New Roman"/>
                <a:cs typeface="Times New Roman"/>
              </a:rPr>
              <a:t>(В</a:t>
            </a:r>
            <a:r>
              <a:rPr lang="ru-RU" sz="2600" i="1" dirty="0" smtClean="0">
                <a:latin typeface="Times New Roman"/>
                <a:cs typeface="Times New Roman"/>
              </a:rPr>
              <a:t>.</a:t>
            </a:r>
            <a:r>
              <a:rPr lang="en-US" sz="2600" i="1" dirty="0" smtClean="0">
                <a:latin typeface="Times New Roman"/>
                <a:cs typeface="Times New Roman"/>
              </a:rPr>
              <a:t> </a:t>
            </a:r>
            <a:r>
              <a:rPr lang="ru-RU" sz="2600" i="1" dirty="0" smtClean="0">
                <a:latin typeface="Times New Roman"/>
                <a:cs typeface="Times New Roman"/>
              </a:rPr>
              <a:t>М.</a:t>
            </a:r>
            <a:r>
              <a:rPr lang="en-US" sz="2600" i="1" dirty="0" smtClean="0">
                <a:latin typeface="Times New Roman"/>
                <a:cs typeface="Times New Roman"/>
              </a:rPr>
              <a:t> </a:t>
            </a:r>
            <a:r>
              <a:rPr lang="ru-RU" sz="2600" i="1" dirty="0" smtClean="0">
                <a:latin typeface="Times New Roman"/>
                <a:cs typeface="Times New Roman"/>
              </a:rPr>
              <a:t>Монахов</a:t>
            </a:r>
            <a:r>
              <a:rPr lang="ru-RU" sz="2600" i="1" dirty="0">
                <a:latin typeface="Times New Roman"/>
                <a:cs typeface="Times New Roman"/>
              </a:rPr>
              <a:t>).</a:t>
            </a:r>
            <a:endParaRPr lang="ru-RU" sz="2600" dirty="0">
              <a:latin typeface="Times New Roman"/>
              <a:cs typeface="Times New Roman"/>
            </a:endParaRPr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endParaRPr lang="ru-RU" i="1" dirty="0"/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1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84990" y="181166"/>
            <a:ext cx="8529997" cy="2605637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effectLst/>
                <a:latin typeface="Times New Roman"/>
                <a:cs typeface="Times New Roman"/>
              </a:rPr>
              <a:t>История «личностной компоненты» образования в отечественной педагогике</a:t>
            </a:r>
            <a:r>
              <a:rPr lang="ru-RU" b="0" dirty="0">
                <a:effectLst/>
              </a:rPr>
              <a:t> 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>
                <a:effectLst/>
              </a:rPr>
              <a:t/>
            </a:r>
            <a:br>
              <a:rPr lang="en-US" b="0" dirty="0">
                <a:effectLst/>
              </a:rPr>
            </a:br>
            <a:endParaRPr lang="ru-RU" sz="3600" dirty="0">
              <a:latin typeface="Times New Roman"/>
              <a:cs typeface="Times New Roman"/>
            </a:endParaRPr>
          </a:p>
        </p:txBody>
      </p:sp>
      <p:pic>
        <p:nvPicPr>
          <p:cNvPr id="4" name="Изображение 3" descr="1200px-Leo_Tolstoy,_portrai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290" y="2056665"/>
            <a:ext cx="3151697" cy="42941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4990" y="3373153"/>
            <a:ext cx="51402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/>
                <a:cs typeface="Times New Roman"/>
              </a:rPr>
              <a:t>Л</a:t>
            </a:r>
            <a:r>
              <a:rPr lang="en-US" sz="2800" dirty="0" smtClean="0">
                <a:latin typeface="Times New Roman"/>
                <a:cs typeface="Times New Roman"/>
              </a:rPr>
              <a:t>. </a:t>
            </a:r>
            <a:r>
              <a:rPr lang="ru-RU" sz="2800" dirty="0" smtClean="0">
                <a:latin typeface="Times New Roman"/>
                <a:cs typeface="Times New Roman"/>
              </a:rPr>
              <a:t>Н</a:t>
            </a:r>
            <a:r>
              <a:rPr lang="en-US" sz="2800" dirty="0" smtClean="0">
                <a:latin typeface="Times New Roman"/>
                <a:cs typeface="Times New Roman"/>
              </a:rPr>
              <a:t>. </a:t>
            </a:r>
            <a:r>
              <a:rPr lang="ru-RU" sz="2800" dirty="0" smtClean="0">
                <a:latin typeface="Times New Roman"/>
                <a:cs typeface="Times New Roman"/>
              </a:rPr>
              <a:t>Толстой </a:t>
            </a:r>
          </a:p>
          <a:p>
            <a:endParaRPr lang="en-US" sz="2800" dirty="0" smtClean="0">
              <a:latin typeface="Times New Roman"/>
              <a:cs typeface="Times New Roman"/>
            </a:endParaRPr>
          </a:p>
          <a:p>
            <a:r>
              <a:rPr lang="ru-RU" sz="2800" dirty="0" smtClean="0">
                <a:latin typeface="Times New Roman"/>
                <a:cs typeface="Times New Roman"/>
              </a:rPr>
              <a:t>Конец </a:t>
            </a:r>
            <a:r>
              <a:rPr lang="ru-RU" sz="2800" dirty="0">
                <a:latin typeface="Times New Roman"/>
                <a:cs typeface="Times New Roman"/>
              </a:rPr>
              <a:t>XIX </a:t>
            </a:r>
            <a:r>
              <a:rPr lang="ru-RU" sz="2800" dirty="0" smtClean="0">
                <a:latin typeface="Times New Roman"/>
                <a:cs typeface="Times New Roman"/>
              </a:rPr>
              <a:t>–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начало  XX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в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  <a:r>
              <a:rPr lang="ru-RU" sz="2800" dirty="0" smtClean="0">
                <a:latin typeface="Times New Roman"/>
                <a:cs typeface="Times New Roman"/>
              </a:rPr>
              <a:t>в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  <a:endParaRPr lang="ru-RU" sz="2800" dirty="0" smtClean="0">
              <a:latin typeface="Times New Roman"/>
              <a:cs typeface="Times New Roman"/>
            </a:endParaRPr>
          </a:p>
          <a:p>
            <a:r>
              <a:rPr lang="ru-RU" sz="2800" dirty="0" smtClean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/>
            </a:r>
            <a:br>
              <a:rPr lang="ru-RU" sz="2800" dirty="0">
                <a:latin typeface="Times New Roman"/>
                <a:cs typeface="Times New Roman"/>
              </a:rPr>
            </a:br>
            <a:r>
              <a:rPr lang="ru-RU" sz="2800" dirty="0">
                <a:latin typeface="Times New Roman"/>
                <a:cs typeface="Times New Roman"/>
              </a:rPr>
              <a:t> Россия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7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217453"/>
            <a:ext cx="9144000" cy="1705689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effectLst/>
                <a:latin typeface="Times New Roman"/>
                <a:cs typeface="Times New Roman"/>
              </a:rPr>
              <a:t>Концепция</a:t>
            </a:r>
            <a:r>
              <a:rPr lang="en-US" sz="3600" dirty="0" smtClean="0">
                <a:effectLst/>
                <a:latin typeface="Times New Roman"/>
                <a:cs typeface="Times New Roman"/>
              </a:rPr>
              <a:t/>
            </a:r>
            <a:br>
              <a:rPr lang="en-US" sz="3600" dirty="0" smtClean="0">
                <a:effectLst/>
                <a:latin typeface="Times New Roman"/>
                <a:cs typeface="Times New Roman"/>
              </a:rPr>
            </a:br>
            <a:r>
              <a:rPr lang="ru-RU" sz="3600" dirty="0" smtClean="0">
                <a:effectLst/>
                <a:latin typeface="Times New Roman"/>
                <a:cs typeface="Times New Roman"/>
              </a:rPr>
              <a:t> </a:t>
            </a:r>
            <a:r>
              <a:rPr lang="ru-RU" sz="3600" dirty="0">
                <a:effectLst/>
                <a:latin typeface="Times New Roman"/>
                <a:cs typeface="Times New Roman"/>
              </a:rPr>
              <a:t>личностно-ориентированного обучения</a:t>
            </a:r>
            <a:endParaRPr lang="ru-RU" sz="3600" i="1" dirty="0">
              <a:latin typeface="Times New Roman"/>
              <a:cs typeface="Times New Roman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4880428" y="2431141"/>
            <a:ext cx="4082143" cy="2884714"/>
          </a:xfrm>
          <a:prstGeom prst="hexagon">
            <a:avLst/>
          </a:prstGeom>
          <a:solidFill>
            <a:srgbClr val="5ECCF3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УЧЕНИК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b="1" dirty="0" smtClean="0"/>
              <a:t>ПОЗНАВАТЕЛЬНАЯ ДЕЯТЕЛЬНОСТЬ</a:t>
            </a:r>
            <a:endParaRPr lang="ru-RU" sz="24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812142" y="3682997"/>
            <a:ext cx="1778000" cy="34471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2858" y="3324677"/>
            <a:ext cx="2140857" cy="10250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Учитель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2794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51145" y="127004"/>
            <a:ext cx="8566284" cy="1995066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ru-RU" sz="2400" dirty="0">
                <a:effectLst/>
                <a:latin typeface="Times New Roman"/>
                <a:cs typeface="Times New Roman"/>
              </a:rPr>
              <a:t>Цель:</a:t>
            </a:r>
            <a:r>
              <a:rPr lang="ru-RU" sz="2400" b="0" dirty="0">
                <a:effectLst/>
                <a:latin typeface="Times New Roman"/>
                <a:cs typeface="Times New Roman"/>
              </a:rPr>
              <a:t> </a:t>
            </a:r>
            <a:r>
              <a:rPr lang="en-US" sz="2400" b="0" dirty="0" smtClean="0">
                <a:effectLst/>
                <a:latin typeface="Times New Roman"/>
                <a:cs typeface="Times New Roman"/>
              </a:rPr>
              <a:t/>
            </a:r>
            <a:br>
              <a:rPr lang="en-US" sz="2400" b="0" dirty="0" smtClean="0">
                <a:effectLst/>
                <a:latin typeface="Times New Roman"/>
                <a:cs typeface="Times New Roman"/>
              </a:rPr>
            </a:br>
            <a:r>
              <a:rPr lang="ru-RU" sz="2400" b="0" dirty="0">
                <a:effectLst/>
                <a:latin typeface="Times New Roman"/>
                <a:cs typeface="Times New Roman"/>
              </a:rPr>
              <a:t/>
            </a:r>
            <a:br>
              <a:rPr lang="ru-RU" sz="2400" b="0" dirty="0">
                <a:effectLst/>
                <a:latin typeface="Times New Roman"/>
                <a:cs typeface="Times New Roman"/>
              </a:rPr>
            </a:br>
            <a:r>
              <a:rPr lang="ru-RU" sz="2400" b="0" dirty="0">
                <a:effectLst/>
                <a:latin typeface="Times New Roman"/>
                <a:cs typeface="Times New Roman"/>
              </a:rPr>
              <a:t>Заложить в учащихся </a:t>
            </a:r>
            <a:r>
              <a:rPr lang="ru-RU" sz="2400" b="0" dirty="0" smtClean="0">
                <a:effectLst/>
                <a:latin typeface="Times New Roman"/>
                <a:cs typeface="Times New Roman"/>
              </a:rPr>
              <a:t>механизмы </a:t>
            </a:r>
            <a:r>
              <a:rPr lang="ru-RU" sz="2400" b="0" dirty="0">
                <a:effectLst/>
                <a:latin typeface="Times New Roman"/>
                <a:cs typeface="Times New Roman"/>
              </a:rPr>
              <a:t>самореализации, </a:t>
            </a:r>
            <a:r>
              <a:rPr lang="ru-RU" sz="2400" b="0" dirty="0" smtClean="0">
                <a:effectLst/>
                <a:latin typeface="Times New Roman"/>
                <a:cs typeface="Times New Roman"/>
              </a:rPr>
              <a:t/>
            </a:r>
            <a:br>
              <a:rPr lang="ru-RU" sz="2400" b="0" dirty="0" smtClean="0">
                <a:effectLst/>
                <a:latin typeface="Times New Roman"/>
                <a:cs typeface="Times New Roman"/>
              </a:rPr>
            </a:br>
            <a:r>
              <a:rPr lang="ru-RU" sz="2400" b="0" dirty="0" smtClean="0">
                <a:effectLst/>
                <a:latin typeface="Times New Roman"/>
                <a:cs typeface="Times New Roman"/>
              </a:rPr>
              <a:t>саморазвития, </a:t>
            </a:r>
            <a:r>
              <a:rPr lang="ru-RU" sz="2400" b="0" dirty="0">
                <a:effectLst/>
                <a:latin typeface="Times New Roman"/>
                <a:cs typeface="Times New Roman"/>
              </a:rPr>
              <a:t>самовоспитания, необходимые для становления самобытной личности.</a:t>
            </a:r>
            <a:r>
              <a:rPr lang="ru-RU" sz="2800" b="0" dirty="0">
                <a:effectLst/>
                <a:latin typeface="Times New Roman"/>
                <a:cs typeface="Times New Roman"/>
              </a:rPr>
              <a:t/>
            </a:r>
            <a:br>
              <a:rPr lang="ru-RU" sz="2800" b="0" dirty="0">
                <a:effectLst/>
                <a:latin typeface="Times New Roman"/>
                <a:cs typeface="Times New Roman"/>
              </a:rPr>
            </a:br>
            <a:endParaRPr lang="ru-RU" sz="2800" dirty="0">
              <a:latin typeface="Times New Roman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530309"/>
              </p:ext>
            </p:extLst>
          </p:nvPr>
        </p:nvGraphicFramePr>
        <p:xfrm>
          <a:off x="251145" y="2394857"/>
          <a:ext cx="8566284" cy="4304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569"/>
                <a:gridCol w="4281715"/>
              </a:tblGrid>
              <a:tr h="6471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</a:tr>
              <a:tr h="154818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использует все сенсорные системы восприятия: «вижу» - «слышу» - «чувствую»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использует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опыт повседневной жизни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использует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различные формы рефлексии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следует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индивидуальной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«траектории развития» личности 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0" dirty="0" smtClean="0">
                        <a:effectLst/>
                      </a:endParaRP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использует разнообразные формы, приемы и методы организации учебной деятельности, учитывающие и обогащающие субъектный опыт учащихся; </a:t>
                      </a:r>
                      <a:endParaRPr lang="ru-RU" b="0" i="0" dirty="0" smtClean="0">
                        <a:effectLst/>
                      </a:endParaRPr>
                    </a:p>
                    <a:p>
                      <a:pPr marL="0" indent="0" algn="l" rtl="0" fontAlgn="base">
                        <a:buFontTx/>
                        <a:buNone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обеспечивает мотивацию учебной деятельности, создает положи-тельный эмоциональный настрой; </a:t>
                      </a:r>
                      <a:endParaRPr lang="ru-RU" b="0" i="0" dirty="0" smtClean="0">
                        <a:effectLst/>
                      </a:endParaRPr>
                    </a:p>
                    <a:p>
                      <a:pPr marL="0" indent="0" algn="l" rtl="0" fontAlgn="base">
                        <a:buFontTx/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 отношения на основе поддержки, поощрения, создания ситуации успешности, формирует позитивную Я - концепцию учеников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9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4949" y="701441"/>
            <a:ext cx="837864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/>
                <a:cs typeface="Times New Roman"/>
              </a:rPr>
              <a:t>Наличие </a:t>
            </a:r>
            <a:r>
              <a:rPr lang="ru-RU" sz="3200" i="1" dirty="0">
                <a:latin typeface="Times New Roman"/>
                <a:cs typeface="Times New Roman"/>
              </a:rPr>
              <a:t>у современного педагога знаний о сущности и структуре личностно-ориентированного обучения, умение учителя организовать урочную и внеурочную деятельность на основе данной технологии, позволяют ему более целенаправленно и эффективно раскрывать потенциал каждого ученика, более результативно обеспечивать и поддерживать процессы самосовершенствования личности, развития </a:t>
            </a:r>
            <a:r>
              <a:rPr lang="ru-RU" sz="3200" i="1" dirty="0" smtClean="0">
                <a:latin typeface="Times New Roman"/>
                <a:cs typeface="Times New Roman"/>
              </a:rPr>
              <a:t>индивидуальности </a:t>
            </a:r>
            <a:r>
              <a:rPr lang="ru-RU" sz="3200" i="1" dirty="0">
                <a:latin typeface="Times New Roman"/>
                <a:cs typeface="Times New Roman"/>
              </a:rPr>
              <a:t>каждого учащегося.</a:t>
            </a:r>
          </a:p>
        </p:txBody>
      </p:sp>
    </p:spTree>
    <p:extLst>
      <p:ext uri="{BB962C8B-B14F-4D97-AF65-F5344CB8AC3E}">
        <p14:creationId xmlns:p14="http://schemas.microsoft.com/office/powerpoint/2010/main" val="381572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Воздушный поток.thmx</Template>
  <TotalTime>419</TotalTime>
  <Words>277</Words>
  <Application>Microsoft Office PowerPoint</Application>
  <PresentationFormat>Экран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Georgia</vt:lpstr>
      <vt:lpstr>Mangal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Трудностей на пути овладения ИЯ:    - недостаток активной устной практики   - недостаточное погружение в языковую среду  - недостаточная мотивация обучающихся  - повышенный уровень (дебилативной) тревожности   -  отсутствие необходимой индивидуализации и дифференциации обучения</vt:lpstr>
      <vt:lpstr>Презентация PowerPoint</vt:lpstr>
      <vt:lpstr>История «личностной компоненты» образования в отечественной педагогике   </vt:lpstr>
      <vt:lpstr>Концепция  личностно-ориентированного обучения</vt:lpstr>
      <vt:lpstr>Цель:   Заложить в учащихся механизмы самореализации,  саморазвития, самовоспитания, необходимые для становления самобытной личности.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HP</cp:lastModifiedBy>
  <cp:revision>28</cp:revision>
  <dcterms:created xsi:type="dcterms:W3CDTF">2019-01-27T10:17:13Z</dcterms:created>
  <dcterms:modified xsi:type="dcterms:W3CDTF">2022-01-12T12:06:28Z</dcterms:modified>
</cp:coreProperties>
</file>