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7" r:id="rId4"/>
    <p:sldId id="268" r:id="rId5"/>
    <p:sldId id="277" r:id="rId6"/>
    <p:sldId id="276" r:id="rId7"/>
    <p:sldId id="278" r:id="rId8"/>
    <p:sldId id="279" r:id="rId9"/>
    <p:sldId id="280" r:id="rId10"/>
    <p:sldId id="281" r:id="rId11"/>
    <p:sldId id="283" r:id="rId12"/>
    <p:sldId id="284" r:id="rId13"/>
    <p:sldId id="285" r:id="rId14"/>
    <p:sldId id="286" r:id="rId15"/>
    <p:sldId id="287" r:id="rId16"/>
    <p:sldId id="270" r:id="rId17"/>
    <p:sldId id="274" r:id="rId18"/>
    <p:sldId id="282" r:id="rId19"/>
    <p:sldId id="27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33" autoAdjust="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325A-8366-41A4-BB97-9BA4C31DCC28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CCC30A-AE5C-4CCD-A700-FBC21E4E515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325A-8366-41A4-BB97-9BA4C31DCC28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CC30A-AE5C-4CCD-A700-FBC21E4E51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325A-8366-41A4-BB97-9BA4C31DCC28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CC30A-AE5C-4CCD-A700-FBC21E4E51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325A-8366-41A4-BB97-9BA4C31DCC28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CC30A-AE5C-4CCD-A700-FBC21E4E51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325A-8366-41A4-BB97-9BA4C31DCC28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CC30A-AE5C-4CCD-A700-FBC21E4E515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325A-8366-41A4-BB97-9BA4C31DCC28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CC30A-AE5C-4CCD-A700-FBC21E4E515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325A-8366-41A4-BB97-9BA4C31DCC28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CC30A-AE5C-4CCD-A700-FBC21E4E515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325A-8366-41A4-BB97-9BA4C31DCC28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CC30A-AE5C-4CCD-A700-FBC21E4E51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325A-8366-41A4-BB97-9BA4C31DCC28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CC30A-AE5C-4CCD-A700-FBC21E4E51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325A-8366-41A4-BB97-9BA4C31DCC28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CC30A-AE5C-4CCD-A700-FBC21E4E51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325A-8366-41A4-BB97-9BA4C31DCC28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CC30A-AE5C-4CCD-A700-FBC21E4E51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E68325A-8366-41A4-BB97-9BA4C31DCC28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7CCC30A-AE5C-4CCD-A700-FBC21E4E515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848872" cy="4680520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6600" b="1" dirty="0"/>
              <a:t>Ромб, квадрат. Свойства, признаки ромба и квадрата</a:t>
            </a:r>
          </a:p>
        </p:txBody>
      </p:sp>
    </p:spTree>
    <p:extLst>
      <p:ext uri="{BB962C8B-B14F-4D97-AF65-F5344CB8AC3E}">
        <p14:creationId xmlns:p14="http://schemas.microsoft.com/office/powerpoint/2010/main" val="216648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416824" cy="172819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Задания №85,87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452688"/>
            <a:ext cx="4093046" cy="2796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661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24137"/>
            <a:ext cx="7848872" cy="6129200"/>
          </a:xfrm>
        </p:spPr>
        <p:txBody>
          <a:bodyPr>
            <a:normAutofit fontScale="90000"/>
          </a:bodyPr>
          <a:lstStyle/>
          <a:p>
            <a:pPr algn="r"/>
            <a:r>
              <a:rPr lang="ru-RU" b="1" u="sng" dirty="0" smtClean="0">
                <a:solidFill>
                  <a:srgbClr val="FF0000"/>
                </a:solidFill>
              </a:rPr>
              <a:t>Ответы:</a:t>
            </a:r>
            <a:r>
              <a:rPr lang="ru-RU" dirty="0" smtClean="0"/>
              <a:t>№1 Дан квадрат </a:t>
            </a:r>
            <a:r>
              <a:rPr lang="en-US" dirty="0"/>
              <a:t>ABCD. </a:t>
            </a:r>
            <a:r>
              <a:rPr lang="ru-RU" dirty="0"/>
              <a:t>Сторона </a:t>
            </a:r>
            <a:r>
              <a:rPr lang="en-US" dirty="0" smtClean="0"/>
              <a:t>AO=9 </a:t>
            </a:r>
            <a:r>
              <a:rPr lang="ru-RU" dirty="0"/>
              <a:t>см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DB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=18 см, 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AOB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=90°,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ODA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=45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0" dirty="0">
                <a:effectLst/>
              </a:rPr>
              <a:t/>
            </a:r>
            <a:br>
              <a:rPr lang="ru-RU" b="0" dirty="0">
                <a:effectLst/>
              </a:rPr>
            </a:b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988840"/>
            <a:ext cx="3856062" cy="3926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096" y="4582421"/>
            <a:ext cx="396255" cy="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851761"/>
            <a:ext cx="396255" cy="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193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1340768"/>
            <a:ext cx="6512511" cy="41744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№2</a:t>
            </a:r>
            <a:br>
              <a:rPr lang="ru-RU" dirty="0" smtClean="0"/>
            </a:br>
            <a:r>
              <a:rPr lang="ru-RU" b="0" dirty="0">
                <a:effectLst/>
              </a:rPr>
              <a:t>Периметр квадрата равен 68,4 см.</a:t>
            </a:r>
            <a:br>
              <a:rPr lang="ru-RU" b="0" dirty="0">
                <a:effectLst/>
              </a:rPr>
            </a:br>
            <a:r>
              <a:rPr lang="ru-RU" b="0" dirty="0" smtClean="0">
                <a:effectLst/>
              </a:rPr>
              <a:t>Сторона квадрата равна </a:t>
            </a:r>
            <a:r>
              <a:rPr lang="ru-RU" b="0" u="sng" dirty="0" smtClean="0">
                <a:solidFill>
                  <a:schemeClr val="tx2">
                    <a:lumMod val="75000"/>
                  </a:schemeClr>
                </a:solidFill>
                <a:effectLst/>
              </a:rPr>
              <a:t>17,1 см.</a:t>
            </a:r>
            <a:r>
              <a:rPr lang="ru-RU" b="0" dirty="0">
                <a:effectLst/>
              </a:rPr>
              <a:t/>
            </a:r>
            <a:br>
              <a:rPr lang="ru-RU" b="0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693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5" y="980728"/>
            <a:ext cx="7478216" cy="3960440"/>
          </a:xfrm>
        </p:spPr>
        <p:txBody>
          <a:bodyPr/>
          <a:lstStyle/>
          <a:p>
            <a:r>
              <a:rPr lang="ru-RU" dirty="0" smtClean="0"/>
              <a:t>№3</a:t>
            </a:r>
            <a:br>
              <a:rPr lang="ru-RU" dirty="0" smtClean="0"/>
            </a:br>
            <a:r>
              <a:rPr lang="ru-RU" dirty="0" smtClean="0">
                <a:effectLst/>
              </a:rPr>
              <a:t>Вычислите </a:t>
            </a:r>
            <a:r>
              <a:rPr lang="ru-RU" dirty="0">
                <a:effectLst/>
              </a:rPr>
              <a:t>периметр ромба, если длина одной его стороны равна </a:t>
            </a:r>
            <a:r>
              <a:rPr lang="ru-RU" dirty="0" smtClean="0">
                <a:effectLst/>
              </a:rPr>
              <a:t>6,5 </a:t>
            </a:r>
            <a:r>
              <a:rPr lang="ru-RU" dirty="0">
                <a:effectLst/>
              </a:rPr>
              <a:t>мм</a:t>
            </a:r>
            <a:r>
              <a:rPr lang="ru-RU" dirty="0" smtClean="0">
                <a:effectLst/>
              </a:rPr>
              <a:t>.</a:t>
            </a:r>
            <a:br>
              <a:rPr lang="ru-RU" dirty="0" smtClean="0">
                <a:effectLst/>
              </a:rPr>
            </a:br>
            <a:r>
              <a:rPr lang="ru-RU" u="sng" dirty="0" smtClean="0">
                <a:solidFill>
                  <a:schemeClr val="tx2">
                    <a:lumMod val="75000"/>
                  </a:schemeClr>
                </a:solidFill>
                <a:effectLst/>
              </a:rPr>
              <a:t>Р = 26 мм.</a:t>
            </a:r>
            <a:endParaRPr lang="ru-RU" u="sng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6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836712"/>
            <a:ext cx="6512511" cy="4680520"/>
          </a:xfrm>
        </p:spPr>
        <p:txBody>
          <a:bodyPr/>
          <a:lstStyle/>
          <a:p>
            <a:pPr algn="r"/>
            <a:r>
              <a:rPr lang="ru-RU" dirty="0"/>
              <a:t>№</a:t>
            </a:r>
            <a:r>
              <a:rPr lang="ru-RU" dirty="0" smtClean="0"/>
              <a:t>4</a:t>
            </a:r>
            <a:br>
              <a:rPr lang="ru-RU" dirty="0" smtClean="0"/>
            </a:br>
            <a:r>
              <a:rPr lang="ru-RU" dirty="0" smtClean="0"/>
              <a:t>Дано: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en-US" dirty="0" smtClean="0"/>
              <a:t>OA=11 </a:t>
            </a:r>
            <a:r>
              <a:rPr lang="ru-RU" dirty="0"/>
              <a:t>см;</a:t>
            </a:r>
            <a:br>
              <a:rPr lang="ru-RU" dirty="0"/>
            </a:br>
            <a:r>
              <a:rPr lang="en-US" dirty="0" smtClean="0"/>
              <a:t>D</a:t>
            </a:r>
            <a:r>
              <a:rPr lang="ru-RU" dirty="0"/>
              <a:t>В</a:t>
            </a:r>
            <a:r>
              <a:rPr lang="en-US" dirty="0" smtClean="0"/>
              <a:t>=11 </a:t>
            </a:r>
            <a:r>
              <a:rPr lang="ru-RU" dirty="0"/>
              <a:t>см</a:t>
            </a:r>
            <a:r>
              <a:rPr lang="ru-RU" dirty="0" smtClean="0"/>
              <a:t>. </a:t>
            </a:r>
            <a:br>
              <a:rPr lang="ru-RU" dirty="0" smtClean="0"/>
            </a:br>
            <a:r>
              <a:rPr lang="en-US" u="sng" dirty="0" smtClean="0">
                <a:solidFill>
                  <a:schemeClr val="tx2">
                    <a:lumMod val="75000"/>
                  </a:schemeClr>
                </a:solidFill>
              </a:rPr>
              <a:t>B</a:t>
            </a:r>
            <a:r>
              <a:rPr lang="ru-RU" u="sng" dirty="0" smtClean="0">
                <a:solidFill>
                  <a:schemeClr val="tx2">
                    <a:lumMod val="75000"/>
                  </a:schemeClr>
                </a:solidFill>
              </a:rPr>
              <a:t>О=5,5 см</a:t>
            </a:r>
            <a:r>
              <a:rPr lang="en-US" u="sng" dirty="0" smtClean="0">
                <a:solidFill>
                  <a:schemeClr val="tx2">
                    <a:lumMod val="75000"/>
                  </a:schemeClr>
                </a:solidFill>
              </a:rPr>
              <a:t>;</a:t>
            </a:r>
            <a:r>
              <a:rPr lang="ru-RU" u="sng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u="sng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u="sng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u="sng" dirty="0" smtClean="0">
                <a:solidFill>
                  <a:schemeClr val="tx2">
                    <a:lumMod val="75000"/>
                  </a:schemeClr>
                </a:solidFill>
              </a:rPr>
              <a:t>С</a:t>
            </a:r>
            <a:r>
              <a:rPr lang="en-US" u="sng" dirty="0" smtClean="0">
                <a:solidFill>
                  <a:schemeClr val="tx2">
                    <a:lumMod val="75000"/>
                  </a:schemeClr>
                </a:solidFill>
              </a:rPr>
              <a:t>A</a:t>
            </a:r>
            <a:r>
              <a:rPr lang="ru-RU" u="sng" dirty="0" smtClean="0">
                <a:solidFill>
                  <a:schemeClr val="tx2">
                    <a:lumMod val="75000"/>
                  </a:schemeClr>
                </a:solidFill>
              </a:rPr>
              <a:t>=22 см</a:t>
            </a:r>
            <a:r>
              <a:rPr lang="en-US" dirty="0" smtClean="0"/>
              <a:t>.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44824"/>
            <a:ext cx="4425858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591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836712"/>
            <a:ext cx="6955175" cy="4160769"/>
          </a:xfrm>
        </p:spPr>
        <p:txBody>
          <a:bodyPr/>
          <a:lstStyle/>
          <a:p>
            <a:pPr algn="r"/>
            <a:r>
              <a:rPr lang="ru-RU" dirty="0" smtClean="0"/>
              <a:t>№5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Дано:</a:t>
            </a:r>
            <a:br>
              <a:rPr lang="ru-RU" dirty="0" smtClean="0"/>
            </a:br>
            <a:r>
              <a:rPr lang="ru-RU" dirty="0" smtClean="0"/>
              <a:t>ромб AB</a:t>
            </a:r>
            <a:r>
              <a:rPr lang="ru-RU" dirty="0"/>
              <a:t>C</a:t>
            </a:r>
            <a:r>
              <a:rPr lang="ru-RU" dirty="0" smtClean="0"/>
              <a:t>D. </a:t>
            </a:r>
            <a:br>
              <a:rPr lang="ru-RU" dirty="0" smtClean="0"/>
            </a:br>
            <a:r>
              <a:rPr lang="ru-RU" dirty="0" smtClean="0"/>
              <a:t>B</a:t>
            </a:r>
            <a:r>
              <a:rPr lang="en-US" dirty="0" smtClean="0"/>
              <a:t>D</a:t>
            </a:r>
            <a:r>
              <a:rPr lang="ru-RU" dirty="0" smtClean="0"/>
              <a:t> </a:t>
            </a:r>
            <a:r>
              <a:rPr lang="en-US" dirty="0" smtClean="0"/>
              <a:t>= AB</a:t>
            </a:r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u="sng" dirty="0" smtClean="0">
                <a:solidFill>
                  <a:schemeClr val="tx2">
                    <a:lumMod val="75000"/>
                  </a:schemeClr>
                </a:solidFill>
              </a:rPr>
              <a:t>BAD=60</a:t>
            </a:r>
            <a:r>
              <a:rPr lang="ru-RU" u="sng" dirty="0">
                <a:solidFill>
                  <a:schemeClr val="tx2">
                    <a:lumMod val="75000"/>
                  </a:schemeClr>
                </a:solidFill>
              </a:rPr>
              <a:t>°</a:t>
            </a:r>
            <a:r>
              <a:rPr lang="ru-RU" u="sng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u="sng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593" y="1196752"/>
            <a:ext cx="4335423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5960" y="4589391"/>
            <a:ext cx="396255" cy="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460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764704"/>
            <a:ext cx="6512511" cy="1143000"/>
          </a:xfrm>
        </p:spPr>
        <p:txBody>
          <a:bodyPr/>
          <a:lstStyle/>
          <a:p>
            <a:pPr algn="ctr"/>
            <a:r>
              <a:rPr lang="ru-RU" dirty="0" smtClean="0"/>
              <a:t>Физкультминутка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83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416824" cy="129614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Задания </a:t>
            </a:r>
            <a:r>
              <a:rPr lang="ru-RU" dirty="0" smtClean="0"/>
              <a:t>№</a:t>
            </a:r>
            <a:r>
              <a:rPr lang="ru-RU" dirty="0" smtClean="0"/>
              <a:t>89,91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836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416824" cy="5904656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b="1" u="sng" dirty="0" smtClean="0"/>
              <a:t>Рефлексия.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200" b="1" dirty="0" smtClean="0">
                <a:solidFill>
                  <a:srgbClr val="FF0000"/>
                </a:solidFill>
              </a:rPr>
              <a:t>1.</a:t>
            </a:r>
            <a:r>
              <a:rPr lang="ru-RU" sz="3200" b="1" dirty="0" smtClean="0"/>
              <a:t> С какими геометрическими фигурами мы сегодня работали?</a:t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>
                <a:solidFill>
                  <a:srgbClr val="FF0000"/>
                </a:solidFill>
              </a:rPr>
              <a:t>2.</a:t>
            </a:r>
            <a:r>
              <a:rPr lang="ru-RU" sz="3200" b="1" dirty="0" smtClean="0"/>
              <a:t> Какими особенностями пользовались при решении задач?</a:t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>
                <a:solidFill>
                  <a:srgbClr val="FF0000"/>
                </a:solidFill>
              </a:rPr>
              <a:t>3.</a:t>
            </a:r>
            <a:r>
              <a:rPr lang="ru-RU" sz="3200" b="1" dirty="0" smtClean="0"/>
              <a:t> В чем возникали затруднения и как с ними справились?</a:t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>
                <a:solidFill>
                  <a:srgbClr val="FF0000"/>
                </a:solidFill>
              </a:rPr>
              <a:t>4.</a:t>
            </a:r>
            <a:r>
              <a:rPr lang="ru-RU" sz="3200" b="1" dirty="0" smtClean="0"/>
              <a:t> Понравился ли вам урок?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9698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404664"/>
            <a:ext cx="6512511" cy="3960440"/>
          </a:xfrm>
        </p:spPr>
        <p:txBody>
          <a:bodyPr/>
          <a:lstStyle/>
          <a:p>
            <a:pPr algn="ctr"/>
            <a:r>
              <a:rPr lang="ru-RU" u="sng" dirty="0" smtClean="0"/>
              <a:t>Домашнее </a:t>
            </a:r>
            <a:r>
              <a:rPr lang="ru-RU" u="sng" dirty="0"/>
              <a:t>задание: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§ 4,</a:t>
            </a:r>
            <a:br>
              <a:rPr lang="ru-RU" dirty="0" smtClean="0"/>
            </a:br>
            <a:r>
              <a:rPr lang="ru-RU" dirty="0" smtClean="0"/>
              <a:t> № </a:t>
            </a:r>
            <a:r>
              <a:rPr lang="ru-RU" dirty="0" smtClean="0"/>
              <a:t>86, 90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197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8208912" cy="4680520"/>
          </a:xfrm>
        </p:spPr>
        <p:txBody>
          <a:bodyPr/>
          <a:lstStyle/>
          <a:p>
            <a:pPr marL="0" indent="0">
              <a:buNone/>
            </a:pPr>
            <a:r>
              <a:rPr lang="ru-RU" b="1" u="sng" dirty="0" smtClean="0"/>
              <a:t>Цель урока: </a:t>
            </a: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отрабатывать навыки </a:t>
            </a:r>
            <a:r>
              <a:rPr lang="ru-RU" sz="4800" dirty="0"/>
              <a:t>решения </a:t>
            </a:r>
            <a:r>
              <a:rPr lang="ru-RU" sz="4800" dirty="0" smtClean="0"/>
              <a:t>задач на применение </a:t>
            </a:r>
            <a:r>
              <a:rPr lang="ru-RU" sz="4800" dirty="0" smtClean="0"/>
              <a:t>свойств </a:t>
            </a:r>
            <a:r>
              <a:rPr lang="ru-RU" sz="4800" dirty="0" smtClean="0"/>
              <a:t>и </a:t>
            </a:r>
            <a:r>
              <a:rPr lang="ru-RU" sz="4800" dirty="0" smtClean="0"/>
              <a:t>признаков </a:t>
            </a:r>
            <a:r>
              <a:rPr lang="ru-RU" sz="4800" dirty="0" smtClean="0"/>
              <a:t>ромба, </a:t>
            </a:r>
            <a:r>
              <a:rPr lang="ru-RU" sz="4800" dirty="0" smtClean="0"/>
              <a:t>квадрата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67125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72" t="20718" r="25198" b="14269"/>
          <a:stretch/>
        </p:blipFill>
        <p:spPr>
          <a:xfrm>
            <a:off x="5004048" y="2348880"/>
            <a:ext cx="3991315" cy="2612054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4936" cy="1537076"/>
          </a:xfrm>
        </p:spPr>
        <p:txBody>
          <a:bodyPr/>
          <a:lstStyle/>
          <a:p>
            <a:pPr marL="0" indent="0" algn="ctr">
              <a:buNone/>
            </a:pPr>
            <a:r>
              <a:rPr lang="ru-RU" u="sng" dirty="0" smtClean="0"/>
              <a:t>Повторение изученного </a:t>
            </a:r>
            <a:r>
              <a:rPr lang="ru-RU" u="sng" dirty="0" smtClean="0"/>
              <a:t>материала.</a:t>
            </a:r>
            <a:endParaRPr lang="ru-RU" u="sng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988840"/>
            <a:ext cx="482453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Arial Black" pitchFamily="34" charset="0"/>
              </a:rPr>
              <a:t>Ромб – это …</a:t>
            </a:r>
          </a:p>
          <a:p>
            <a:r>
              <a:rPr lang="ru-RU" sz="3200" dirty="0" smtClean="0">
                <a:latin typeface="Arial Black" pitchFamily="34" charset="0"/>
              </a:rPr>
              <a:t>Свойства ромба:</a:t>
            </a:r>
          </a:p>
          <a:p>
            <a:r>
              <a:rPr lang="ru-RU" sz="3200" dirty="0" smtClean="0">
                <a:latin typeface="Arial Black" pitchFamily="34" charset="0"/>
              </a:rPr>
              <a:t>Признаки ромба:</a:t>
            </a:r>
          </a:p>
          <a:p>
            <a:r>
              <a:rPr lang="ru-RU" sz="3200" dirty="0" smtClean="0">
                <a:latin typeface="Arial Black" pitchFamily="34" charset="0"/>
              </a:rPr>
              <a:t>Квадрат – это …</a:t>
            </a:r>
          </a:p>
          <a:p>
            <a:r>
              <a:rPr lang="ru-RU" sz="3200" dirty="0">
                <a:latin typeface="Arial Black" pitchFamily="34" charset="0"/>
              </a:rPr>
              <a:t>Свойства </a:t>
            </a:r>
            <a:r>
              <a:rPr lang="ru-RU" sz="3200" dirty="0" smtClean="0">
                <a:latin typeface="Arial Black" pitchFamily="34" charset="0"/>
              </a:rPr>
              <a:t>квадрата :</a:t>
            </a:r>
            <a:endParaRPr lang="ru-RU" sz="3200" dirty="0">
              <a:latin typeface="Arial Black" pitchFamily="34" charset="0"/>
            </a:endParaRPr>
          </a:p>
          <a:p>
            <a:r>
              <a:rPr lang="ru-RU" sz="3200" dirty="0" smtClean="0">
                <a:latin typeface="Arial Black" pitchFamily="34" charset="0"/>
              </a:rPr>
              <a:t>Признаки</a:t>
            </a:r>
            <a:r>
              <a:rPr lang="ru-RU" sz="3200" dirty="0">
                <a:latin typeface="Arial Black" pitchFamily="34" charset="0"/>
              </a:rPr>
              <a:t> </a:t>
            </a:r>
            <a:r>
              <a:rPr lang="ru-RU" sz="3200" dirty="0" smtClean="0">
                <a:latin typeface="Arial Black" pitchFamily="34" charset="0"/>
              </a:rPr>
              <a:t>квадрата: </a:t>
            </a:r>
            <a:endParaRPr lang="ru-RU" sz="32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32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556792"/>
            <a:ext cx="7344816" cy="216024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Проверка домашнего задания:</a:t>
            </a:r>
            <a:br>
              <a:rPr lang="ru-RU" dirty="0" smtClean="0"/>
            </a:br>
            <a:r>
              <a:rPr lang="ru-RU" dirty="0" smtClean="0"/>
              <a:t>№</a:t>
            </a:r>
            <a:r>
              <a:rPr lang="ru-RU" dirty="0"/>
              <a:t> </a:t>
            </a:r>
            <a:r>
              <a:rPr lang="ru-RU" dirty="0" smtClean="0"/>
              <a:t>82, 84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148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24137"/>
            <a:ext cx="7848872" cy="6129200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ru-RU" dirty="0" smtClean="0"/>
              <a:t>№1 Дан квадрат </a:t>
            </a:r>
            <a:r>
              <a:rPr lang="en-US" dirty="0"/>
              <a:t>ABCD. </a:t>
            </a:r>
            <a:r>
              <a:rPr lang="ru-RU" dirty="0"/>
              <a:t>Сторона </a:t>
            </a:r>
            <a:r>
              <a:rPr lang="en-US" dirty="0" smtClean="0"/>
              <a:t>AO=9 </a:t>
            </a:r>
            <a:r>
              <a:rPr lang="ru-RU" dirty="0"/>
              <a:t>см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Найти:</a:t>
            </a:r>
            <a:r>
              <a:rPr lang="ru-RU" dirty="0"/>
              <a:t/>
            </a:r>
            <a:br>
              <a:rPr lang="ru-RU" dirty="0"/>
            </a:br>
            <a:r>
              <a:rPr lang="en-US" dirty="0" smtClean="0"/>
              <a:t>DB</a:t>
            </a:r>
            <a:r>
              <a:rPr lang="ru-RU" dirty="0" smtClean="0"/>
              <a:t>,  </a:t>
            </a:r>
            <a:r>
              <a:rPr lang="ru-RU" dirty="0"/>
              <a:t/>
            </a:r>
            <a:br>
              <a:rPr lang="ru-RU" dirty="0"/>
            </a:br>
            <a:r>
              <a:rPr lang="en-US" dirty="0" smtClean="0"/>
              <a:t>AOB</a:t>
            </a:r>
            <a:r>
              <a:rPr lang="ru-RU" dirty="0" smtClean="0"/>
              <a:t>,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ODA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b="0" dirty="0">
                <a:effectLst/>
              </a:rPr>
              <a:t/>
            </a:r>
            <a:br>
              <a:rPr lang="ru-RU" b="0" dirty="0">
                <a:effectLst/>
              </a:rPr>
            </a:b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988840"/>
            <a:ext cx="3856062" cy="3926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3003" y="4536486"/>
            <a:ext cx="396255" cy="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3004" y="3826773"/>
            <a:ext cx="396255" cy="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107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1340768"/>
            <a:ext cx="6512511" cy="41744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№2</a:t>
            </a:r>
            <a:br>
              <a:rPr lang="ru-RU" dirty="0" smtClean="0"/>
            </a:br>
            <a:r>
              <a:rPr lang="ru-RU" b="0" dirty="0">
                <a:effectLst/>
              </a:rPr>
              <a:t>Периметр квадрата равен 68,4 см.</a:t>
            </a:r>
            <a:br>
              <a:rPr lang="ru-RU" b="0" dirty="0">
                <a:effectLst/>
              </a:rPr>
            </a:br>
            <a:r>
              <a:rPr lang="ru-RU" b="0" dirty="0" smtClean="0">
                <a:effectLst/>
              </a:rPr>
              <a:t>Вычислите </a:t>
            </a:r>
            <a:r>
              <a:rPr lang="ru-RU" b="0" dirty="0">
                <a:effectLst/>
              </a:rPr>
              <a:t>сторону квадрата.</a:t>
            </a:r>
            <a:br>
              <a:rPr lang="ru-RU" b="0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107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5" y="980728"/>
            <a:ext cx="7478216" cy="3960440"/>
          </a:xfrm>
        </p:spPr>
        <p:txBody>
          <a:bodyPr/>
          <a:lstStyle/>
          <a:p>
            <a:r>
              <a:rPr lang="ru-RU" dirty="0" smtClean="0"/>
              <a:t>№3</a:t>
            </a:r>
            <a:br>
              <a:rPr lang="ru-RU" dirty="0" smtClean="0"/>
            </a:br>
            <a:r>
              <a:rPr lang="ru-RU" dirty="0" smtClean="0">
                <a:effectLst/>
              </a:rPr>
              <a:t>Вычислите </a:t>
            </a:r>
            <a:r>
              <a:rPr lang="ru-RU" dirty="0">
                <a:effectLst/>
              </a:rPr>
              <a:t>периметр ромба, если длина одной его стороны равна </a:t>
            </a:r>
            <a:r>
              <a:rPr lang="ru-RU" dirty="0" smtClean="0">
                <a:effectLst/>
              </a:rPr>
              <a:t>6,5 </a:t>
            </a:r>
            <a:r>
              <a:rPr lang="ru-RU" dirty="0">
                <a:effectLst/>
              </a:rPr>
              <a:t>мм</a:t>
            </a:r>
            <a:r>
              <a:rPr lang="ru-RU" dirty="0" smtClean="0">
                <a:effectLst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540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836712"/>
            <a:ext cx="6512511" cy="4680520"/>
          </a:xfrm>
        </p:spPr>
        <p:txBody>
          <a:bodyPr/>
          <a:lstStyle/>
          <a:p>
            <a:pPr algn="r"/>
            <a:r>
              <a:rPr lang="ru-RU" dirty="0"/>
              <a:t>№</a:t>
            </a:r>
            <a:r>
              <a:rPr lang="ru-RU" dirty="0" smtClean="0"/>
              <a:t>4</a:t>
            </a:r>
            <a:br>
              <a:rPr lang="ru-RU" dirty="0" smtClean="0"/>
            </a:br>
            <a:r>
              <a:rPr lang="ru-RU" dirty="0" smtClean="0"/>
              <a:t>Дано: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en-US" dirty="0" smtClean="0"/>
              <a:t>OA=11 </a:t>
            </a:r>
            <a:r>
              <a:rPr lang="ru-RU" dirty="0"/>
              <a:t>см;</a:t>
            </a:r>
            <a:br>
              <a:rPr lang="ru-RU" dirty="0"/>
            </a:br>
            <a:r>
              <a:rPr lang="en-US" dirty="0" smtClean="0"/>
              <a:t>D</a:t>
            </a:r>
            <a:r>
              <a:rPr lang="ru-RU" dirty="0"/>
              <a:t>В</a:t>
            </a:r>
            <a:r>
              <a:rPr lang="en-US" dirty="0" smtClean="0"/>
              <a:t>=11 </a:t>
            </a:r>
            <a:r>
              <a:rPr lang="ru-RU" dirty="0"/>
              <a:t>см.</a:t>
            </a:r>
            <a:br>
              <a:rPr lang="ru-RU" dirty="0"/>
            </a:br>
            <a:r>
              <a:rPr lang="ru-RU" dirty="0"/>
              <a:t> </a:t>
            </a:r>
            <a:r>
              <a:rPr lang="ru-RU" dirty="0" smtClean="0"/>
              <a:t>Найти</a:t>
            </a:r>
            <a:r>
              <a:rPr lang="ru-RU" dirty="0"/>
              <a:t>: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B</a:t>
            </a:r>
            <a:r>
              <a:rPr lang="ru-RU" dirty="0" smtClean="0"/>
              <a:t>О</a:t>
            </a:r>
            <a:r>
              <a:rPr lang="en-US" dirty="0" smtClean="0"/>
              <a:t>; </a:t>
            </a:r>
            <a:r>
              <a:rPr lang="ru-RU" dirty="0" smtClean="0"/>
              <a:t>С</a:t>
            </a:r>
            <a:r>
              <a:rPr lang="en-US" dirty="0" smtClean="0"/>
              <a:t>A.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88840"/>
            <a:ext cx="4425858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836712"/>
            <a:ext cx="6955175" cy="4160769"/>
          </a:xfrm>
        </p:spPr>
        <p:txBody>
          <a:bodyPr/>
          <a:lstStyle/>
          <a:p>
            <a:pPr algn="r"/>
            <a:r>
              <a:rPr lang="ru-RU" dirty="0" smtClean="0"/>
              <a:t>№5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Дано:</a:t>
            </a:r>
            <a:br>
              <a:rPr lang="ru-RU" dirty="0" smtClean="0"/>
            </a:br>
            <a:r>
              <a:rPr lang="ru-RU" dirty="0" smtClean="0"/>
              <a:t>ромб AB</a:t>
            </a:r>
            <a:r>
              <a:rPr lang="ru-RU" dirty="0"/>
              <a:t>C</a:t>
            </a:r>
            <a:r>
              <a:rPr lang="ru-RU" dirty="0" smtClean="0"/>
              <a:t>D. </a:t>
            </a:r>
            <a:br>
              <a:rPr lang="ru-RU" dirty="0" smtClean="0"/>
            </a:br>
            <a:r>
              <a:rPr lang="ru-RU" dirty="0" smtClean="0"/>
              <a:t>B</a:t>
            </a:r>
            <a:r>
              <a:rPr lang="en-US" dirty="0" smtClean="0"/>
              <a:t>D</a:t>
            </a:r>
            <a:r>
              <a:rPr lang="ru-RU" dirty="0" smtClean="0"/>
              <a:t> </a:t>
            </a:r>
            <a:r>
              <a:rPr lang="en-US" dirty="0" smtClean="0"/>
              <a:t>= AB</a:t>
            </a:r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Найти:    BA</a:t>
            </a:r>
            <a:r>
              <a:rPr lang="ru-RU" dirty="0"/>
              <a:t>D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593" y="1196752"/>
            <a:ext cx="4335423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5997" y="4617339"/>
            <a:ext cx="396255" cy="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174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157</TotalTime>
  <Words>86</Words>
  <Application>Microsoft Office PowerPoint</Application>
  <PresentationFormat>Экран (4:3)</PresentationFormat>
  <Paragraphs>25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Исполнительная</vt:lpstr>
      <vt:lpstr>Ромб, квадрат. Свойства, признаки ромба и квадрата</vt:lpstr>
      <vt:lpstr>Цель урока:   отрабатывать навыки решения задач на применение свойств и признаков ромба, квадрата</vt:lpstr>
      <vt:lpstr>Повторение изученного материала.</vt:lpstr>
      <vt:lpstr>Проверка домашнего задания: № 82, 84</vt:lpstr>
      <vt:lpstr>№1 Дан квадрат ABCD. Сторона AO=9 см. Найти: DB,   AOB, ODA.  </vt:lpstr>
      <vt:lpstr>№2 Периметр квадрата равен 68,4 см. Вычислите сторону квадрата. </vt:lpstr>
      <vt:lpstr>№3 Вычислите периметр ромба, если длина одной его стороны равна 6,5 мм.</vt:lpstr>
      <vt:lpstr>№4 Дано:  OA=11 см; DВ=11 см.  Найти:  BО; СA.</vt:lpstr>
      <vt:lpstr>№5 Дано: ромб ABCD.  BD = AB. Найти:    BAD.</vt:lpstr>
      <vt:lpstr>Задания №85,87</vt:lpstr>
      <vt:lpstr>Ответы:№1 Дан квадрат ABCD. Сторона AO=9 см.  DB=18 см,   AOB=90°, ODA=45°.  </vt:lpstr>
      <vt:lpstr>№2 Периметр квадрата равен 68,4 см. Сторона квадрата равна 17,1 см. </vt:lpstr>
      <vt:lpstr>№3 Вычислите периметр ромба, если длина одной его стороны равна 6,5 мм. Р = 26 мм.</vt:lpstr>
      <vt:lpstr>№4 Дано:  OA=11 см; DВ=11 см.  BО=5,5 см;  СA=22 см.</vt:lpstr>
      <vt:lpstr>№5 Дано: ромб ABCD.  BD = AB. BAD=60°.</vt:lpstr>
      <vt:lpstr>Физкультминутка</vt:lpstr>
      <vt:lpstr> Задания №89,91</vt:lpstr>
      <vt:lpstr> Рефлексия. 1. С какими геометрическими фигурами мы сегодня работали?  2. Какими особенностями пользовались при решении задач?  3. В чем возникали затруднения и как с ними справились?  4. Понравился ли вам урок?</vt:lpstr>
      <vt:lpstr>Домашнее задание:  § 4,  № 86, 90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Ромб, квадрат. Свойства, признаки ромба и квадрата</dc:title>
  <dc:creator>User</dc:creator>
  <cp:lastModifiedBy>Simpa</cp:lastModifiedBy>
  <cp:revision>21</cp:revision>
  <dcterms:created xsi:type="dcterms:W3CDTF">2015-10-12T19:14:33Z</dcterms:created>
  <dcterms:modified xsi:type="dcterms:W3CDTF">2015-10-18T09:54:58Z</dcterms:modified>
</cp:coreProperties>
</file>