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56" r:id="rId7"/>
    <p:sldId id="262" r:id="rId8"/>
    <p:sldId id="264" r:id="rId9"/>
    <p:sldId id="263" r:id="rId10"/>
    <p:sldId id="266" r:id="rId11"/>
    <p:sldId id="265" r:id="rId12"/>
    <p:sldId id="268" r:id="rId13"/>
    <p:sldId id="267" r:id="rId14"/>
    <p:sldId id="270" r:id="rId15"/>
    <p:sldId id="269" r:id="rId16"/>
    <p:sldId id="272" r:id="rId17"/>
    <p:sldId id="271" r:id="rId18"/>
    <p:sldId id="274" r:id="rId19"/>
    <p:sldId id="275" r:id="rId20"/>
    <p:sldId id="273" r:id="rId21"/>
    <p:sldId id="276" r:id="rId22"/>
    <p:sldId id="278" r:id="rId23"/>
    <p:sldId id="279" r:id="rId24"/>
    <p:sldId id="277"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07.05.2020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07.05.2020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kraeved.biblio-irbit.ru/wp-content/uploads/2015/07/tankovi_korpus.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95536" y="2564904"/>
            <a:ext cx="8496944" cy="4154984"/>
          </a:xfrm>
          <a:prstGeom prst="rect">
            <a:avLst/>
          </a:prstGeom>
        </p:spPr>
        <p:txBody>
          <a:bodyPr wrap="square">
            <a:spAutoFit/>
          </a:bodyPr>
          <a:lstStyle/>
          <a:p>
            <a:pPr algn="ctr"/>
            <a:r>
              <a:rPr lang="ru-RU" sz="4400" b="1" dirty="0">
                <a:effectLst>
                  <a:outerShdw blurRad="38100" dist="38100" dir="2700000" algn="tl">
                    <a:srgbClr val="000000">
                      <a:alpha val="43137"/>
                    </a:srgbClr>
                  </a:outerShdw>
                </a:effectLst>
              </a:rPr>
              <a:t>«Вклад Перми и пермяков в Победу в Великой Отечественной Войне»</a:t>
            </a:r>
          </a:p>
          <a:p>
            <a:pPr algn="ctr"/>
            <a:r>
              <a:rPr lang="ru-RU" sz="4400" b="1" dirty="0">
                <a:effectLst>
                  <a:outerShdw blurRad="38100" dist="38100" dir="2700000" algn="tl">
                    <a:srgbClr val="000000">
                      <a:alpha val="43137"/>
                    </a:srgbClr>
                  </a:outerShdw>
                </a:effectLst>
              </a:rPr>
              <a:t>(тематический классный час)</a:t>
            </a:r>
          </a:p>
          <a:p>
            <a:r>
              <a:rPr lang="ru-RU" sz="4400" b="1" dirty="0"/>
              <a:t> </a:t>
            </a:r>
          </a:p>
          <a:p>
            <a:r>
              <a:rPr lang="ru-RU" sz="4400" dirty="0"/>
              <a:t> </a:t>
            </a:r>
          </a:p>
        </p:txBody>
      </p:sp>
    </p:spTree>
    <p:extLst>
      <p:ext uri="{BB962C8B-B14F-4D97-AF65-F5344CB8AC3E}">
        <p14:creationId xmlns:p14="http://schemas.microsoft.com/office/powerpoint/2010/main" val="371300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s://pp.userapi.com/c624025/v624025192/2fe51/R0VMcpkP_pc.jpg"/>
          <p:cNvPicPr/>
          <p:nvPr/>
        </p:nvPicPr>
        <p:blipFill>
          <a:blip r:embed="rId2" cstate="print"/>
          <a:srcRect/>
          <a:stretch>
            <a:fillRect/>
          </a:stretch>
        </p:blipFill>
        <p:spPr bwMode="auto">
          <a:xfrm>
            <a:off x="0" y="0"/>
            <a:ext cx="9252520" cy="6858000"/>
          </a:xfrm>
          <a:prstGeom prst="rect">
            <a:avLst/>
          </a:prstGeom>
          <a:noFill/>
          <a:ln w="9525">
            <a:noFill/>
            <a:miter lim="800000"/>
            <a:headEnd/>
            <a:tailEnd/>
          </a:ln>
        </p:spPr>
      </p:pic>
    </p:spTree>
    <p:extLst>
      <p:ext uri="{BB962C8B-B14F-4D97-AF65-F5344CB8AC3E}">
        <p14:creationId xmlns:p14="http://schemas.microsoft.com/office/powerpoint/2010/main" val="3620011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66" y="0"/>
            <a:ext cx="9174266"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355976" y="1412776"/>
            <a:ext cx="4572000" cy="830997"/>
          </a:xfrm>
          <a:prstGeom prst="rect">
            <a:avLst/>
          </a:prstGeom>
        </p:spPr>
        <p:txBody>
          <a:bodyPr>
            <a:spAutoFit/>
          </a:bodyPr>
          <a:lstStyle/>
          <a:p>
            <a:pPr algn="ctr"/>
            <a:r>
              <a:rPr lang="ru-RU" sz="2400" b="1" dirty="0">
                <a:effectLst>
                  <a:outerShdw blurRad="38100" dist="38100" dir="2700000" algn="tl">
                    <a:srgbClr val="000000">
                      <a:alpha val="43137"/>
                    </a:srgbClr>
                  </a:outerShdw>
                </a:effectLst>
              </a:rPr>
              <a:t>В годы войны фашистов били пермские речные </a:t>
            </a:r>
            <a:r>
              <a:rPr lang="ru-RU" sz="2400" b="1" dirty="0" smtClean="0">
                <a:effectLst>
                  <a:outerShdw blurRad="38100" dist="38100" dir="2700000" algn="tl">
                    <a:srgbClr val="000000">
                      <a:alpha val="43137"/>
                    </a:srgbClr>
                  </a:outerShdw>
                </a:effectLst>
              </a:rPr>
              <a:t>танки. </a:t>
            </a:r>
            <a:endParaRPr lang="ru-RU" sz="2400" dirty="0">
              <a:effectLst>
                <a:outerShdw blurRad="38100" dist="38100" dir="2700000" algn="tl">
                  <a:srgbClr val="000000">
                    <a:alpha val="43137"/>
                  </a:srgbClr>
                </a:outerShdw>
              </a:effectLst>
            </a:endParaRPr>
          </a:p>
        </p:txBody>
      </p:sp>
      <p:sp>
        <p:nvSpPr>
          <p:cNvPr id="3" name="Прямоугольник 2"/>
          <p:cNvSpPr/>
          <p:nvPr/>
        </p:nvSpPr>
        <p:spPr>
          <a:xfrm>
            <a:off x="107504" y="2492896"/>
            <a:ext cx="8568952" cy="3046988"/>
          </a:xfrm>
          <a:prstGeom prst="rect">
            <a:avLst/>
          </a:prstGeom>
        </p:spPr>
        <p:txBody>
          <a:bodyPr wrap="square">
            <a:spAutoFit/>
          </a:bodyPr>
          <a:lstStyle/>
          <a:p>
            <a:pPr algn="just"/>
            <a:r>
              <a:rPr lang="ru-RU" sz="2400" dirty="0" smtClean="0">
                <a:effectLst>
                  <a:outerShdw blurRad="38100" dist="38100" dir="2700000" algn="tl">
                    <a:srgbClr val="000000">
                      <a:alpha val="43137"/>
                    </a:srgbClr>
                  </a:outerShdw>
                </a:effectLst>
              </a:rPr>
              <a:t>	9 </a:t>
            </a:r>
            <a:r>
              <a:rPr lang="ru-RU" sz="2400" dirty="0">
                <a:effectLst>
                  <a:outerShdw blurRad="38100" dist="38100" dir="2700000" algn="tl">
                    <a:srgbClr val="000000">
                      <a:alpha val="43137"/>
                    </a:srgbClr>
                  </a:outerShdw>
                </a:effectLst>
              </a:rPr>
              <a:t>мая 1974 года  - на постаменте  перед входом на судостроительный завод «Кама» в Кировском районе Перми был установлен бронекатер. В годы Великой Отечественной войны коллектив завода в короткий срок  перешёл от изготовления мирных речных буксиров к выпуску боевых кораблей, внёсших весомый вклад в дело победы над фашистскими захватчиками. Моряки-десантники называли  уральские бронекатера «речными танками». </a:t>
            </a:r>
          </a:p>
        </p:txBody>
      </p:sp>
    </p:spTree>
    <p:extLst>
      <p:ext uri="{BB962C8B-B14F-4D97-AF65-F5344CB8AC3E}">
        <p14:creationId xmlns:p14="http://schemas.microsoft.com/office/powerpoint/2010/main" val="1982327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бронекатер"/>
          <p:cNvPicPr/>
          <p:nvPr/>
        </p:nvPicPr>
        <p:blipFill>
          <a:blip r:embed="rId2" cstate="print"/>
          <a:srcRect t="17110" b="11027"/>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001025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427984" y="1340768"/>
            <a:ext cx="4572000" cy="830997"/>
          </a:xfrm>
          <a:prstGeom prst="rect">
            <a:avLst/>
          </a:prstGeom>
        </p:spPr>
        <p:txBody>
          <a:bodyPr>
            <a:spAutoFit/>
          </a:bodyPr>
          <a:lstStyle/>
          <a:p>
            <a:pPr algn="ctr"/>
            <a:r>
              <a:rPr lang="ru-RU" sz="2400" b="1" dirty="0">
                <a:effectLst>
                  <a:outerShdw blurRad="38100" dist="38100" dir="2700000" algn="tl">
                    <a:srgbClr val="000000">
                      <a:alpha val="43137"/>
                    </a:srgbClr>
                  </a:outerShdw>
                </a:effectLst>
              </a:rPr>
              <a:t>Пермь – основной поставщик зарядов для «Катюш</a:t>
            </a:r>
            <a:r>
              <a:rPr lang="ru-RU" sz="2400" b="1" dirty="0" smtClean="0">
                <a:effectLst>
                  <a:outerShdw blurRad="38100" dist="38100" dir="2700000" algn="tl">
                    <a:srgbClr val="000000">
                      <a:alpha val="43137"/>
                    </a:srgbClr>
                  </a:outerShdw>
                </a:effectLst>
              </a:rPr>
              <a:t>». </a:t>
            </a:r>
            <a:endParaRPr lang="ru-RU" sz="2400" dirty="0">
              <a:effectLst>
                <a:outerShdw blurRad="38100" dist="38100" dir="2700000" algn="tl">
                  <a:srgbClr val="000000">
                    <a:alpha val="43137"/>
                  </a:srgbClr>
                </a:outerShdw>
              </a:effectLst>
            </a:endParaRPr>
          </a:p>
        </p:txBody>
      </p:sp>
      <p:sp>
        <p:nvSpPr>
          <p:cNvPr id="3" name="Прямоугольник 2"/>
          <p:cNvSpPr/>
          <p:nvPr/>
        </p:nvSpPr>
        <p:spPr>
          <a:xfrm>
            <a:off x="107504" y="2492896"/>
            <a:ext cx="8892480" cy="4154984"/>
          </a:xfrm>
          <a:prstGeom prst="rect">
            <a:avLst/>
          </a:prstGeom>
        </p:spPr>
        <p:txBody>
          <a:bodyPr wrap="square">
            <a:spAutoFit/>
          </a:bodyPr>
          <a:lstStyle/>
          <a:p>
            <a:pPr algn="just"/>
            <a:r>
              <a:rPr lang="ru-RU" sz="2400" dirty="0" smtClean="0">
                <a:effectLst>
                  <a:outerShdw blurRad="38100" dist="38100" dir="2700000" algn="tl">
                    <a:srgbClr val="000000">
                      <a:alpha val="43137"/>
                    </a:srgbClr>
                  </a:outerShdw>
                </a:effectLst>
              </a:rPr>
              <a:t>	К </a:t>
            </a:r>
            <a:r>
              <a:rPr lang="ru-RU" sz="2400" dirty="0">
                <a:effectLst>
                  <a:outerShdw blurRad="38100" dist="38100" dir="2700000" algn="tl">
                    <a:srgbClr val="000000">
                      <a:alpha val="43137"/>
                    </a:srgbClr>
                  </a:outerShdw>
                </a:effectLst>
              </a:rPr>
              <a:t>началу войны Пермский завод им. С. М. Кирова не выпускал оборонной продукции. По решению правительства несколько заводов были эвакуированы в Пермь вместе с оборудованием, рабочими и специалистами для создания завода по обеспечению фронта порохом. Уже через несколько месяцев цеха завода им. С. М. Кирова начали изготовлять порох. Значение завода было огромно. Это предприятие более года было единственным в стране, которое выпускало порох. Кировский завод стал основным поставщиком зарядов для различных реактивных установок и, в первую очередь, для знаменитых «Катюш». </a:t>
            </a:r>
          </a:p>
        </p:txBody>
      </p:sp>
    </p:spTree>
    <p:extLst>
      <p:ext uri="{BB962C8B-B14F-4D97-AF65-F5344CB8AC3E}">
        <p14:creationId xmlns:p14="http://schemas.microsoft.com/office/powerpoint/2010/main" val="1771033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777\Desktop\e59693ada4a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0" y="1812"/>
            <a:ext cx="9157099" cy="6856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594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574379" y="1412776"/>
            <a:ext cx="4246093" cy="830997"/>
          </a:xfrm>
          <a:prstGeom prst="rect">
            <a:avLst/>
          </a:prstGeom>
        </p:spPr>
        <p:txBody>
          <a:bodyPr wrap="square">
            <a:spAutoFit/>
          </a:bodyPr>
          <a:lstStyle/>
          <a:p>
            <a:pPr algn="ctr"/>
            <a:r>
              <a:rPr lang="ru-RU" sz="2400" b="1" dirty="0">
                <a:effectLst>
                  <a:outerShdw blurRad="38100" dist="38100" dir="2700000" algn="tl">
                    <a:srgbClr val="000000">
                      <a:alpha val="43137"/>
                    </a:srgbClr>
                  </a:outerShdw>
                </a:effectLst>
              </a:rPr>
              <a:t>Пермь сохранила культуру </a:t>
            </a:r>
            <a:r>
              <a:rPr lang="ru-RU" sz="2400" b="1" dirty="0" smtClean="0">
                <a:effectLst>
                  <a:outerShdw blurRad="38100" dist="38100" dir="2700000" algn="tl">
                    <a:srgbClr val="000000">
                      <a:alpha val="43137"/>
                    </a:srgbClr>
                  </a:outerShdw>
                </a:effectLst>
              </a:rPr>
              <a:t>Ленинграда.</a:t>
            </a:r>
            <a:endParaRPr lang="ru-RU" sz="2400" dirty="0">
              <a:effectLst>
                <a:outerShdw blurRad="38100" dist="38100" dir="2700000" algn="tl">
                  <a:srgbClr val="000000">
                    <a:alpha val="43137"/>
                  </a:srgbClr>
                </a:outerShdw>
              </a:effectLst>
            </a:endParaRPr>
          </a:p>
        </p:txBody>
      </p:sp>
      <p:sp>
        <p:nvSpPr>
          <p:cNvPr id="3" name="Прямоугольник 2"/>
          <p:cNvSpPr/>
          <p:nvPr/>
        </p:nvSpPr>
        <p:spPr>
          <a:xfrm>
            <a:off x="107504" y="2333685"/>
            <a:ext cx="8856984" cy="4524315"/>
          </a:xfrm>
          <a:prstGeom prst="rect">
            <a:avLst/>
          </a:prstGeom>
        </p:spPr>
        <p:txBody>
          <a:bodyPr wrap="square">
            <a:spAutoFit/>
          </a:bodyPr>
          <a:lstStyle/>
          <a:p>
            <a:pPr algn="just"/>
            <a:r>
              <a:rPr lang="ru-RU" sz="2000" dirty="0" smtClean="0">
                <a:effectLst>
                  <a:outerShdw blurRad="38100" dist="38100" dir="2700000" algn="tl">
                    <a:srgbClr val="000000">
                      <a:alpha val="43137"/>
                    </a:srgbClr>
                  </a:outerShdw>
                </a:effectLst>
              </a:rPr>
              <a:t>	</a:t>
            </a:r>
            <a:r>
              <a:rPr lang="ru-RU" sz="2400" dirty="0" smtClean="0">
                <a:effectLst>
                  <a:outerShdw blurRad="38100" dist="38100" dir="2700000" algn="tl">
                    <a:srgbClr val="000000">
                      <a:alpha val="43137"/>
                    </a:srgbClr>
                  </a:outerShdw>
                </a:effectLst>
              </a:rPr>
              <a:t>Пермь </a:t>
            </a:r>
            <a:r>
              <a:rPr lang="ru-RU" sz="2400" dirty="0">
                <a:effectLst>
                  <a:outerShdw blurRad="38100" dist="38100" dir="2700000" algn="tl">
                    <a:srgbClr val="000000">
                      <a:alpha val="43137"/>
                    </a:srgbClr>
                  </a:outerShdw>
                </a:effectLst>
              </a:rPr>
              <a:t>стала настоящим вторым домом для ленинградцев, которым пришлось оставить свой город. </a:t>
            </a:r>
            <a:r>
              <a:rPr lang="ru-RU" sz="2400" dirty="0" err="1">
                <a:effectLst>
                  <a:outerShdw blurRad="38100" dist="38100" dir="2700000" algn="tl">
                    <a:srgbClr val="000000">
                      <a:alpha val="43137"/>
                    </a:srgbClr>
                  </a:outerShdw>
                </a:effectLst>
              </a:rPr>
              <a:t>Молотовская</a:t>
            </a:r>
            <a:r>
              <a:rPr lang="ru-RU" sz="2400" dirty="0">
                <a:effectLst>
                  <a:outerShdw blurRad="38100" dist="38100" dir="2700000" algn="tl">
                    <a:srgbClr val="000000">
                      <a:alpha val="43137"/>
                    </a:srgbClr>
                  </a:outerShdw>
                </a:effectLst>
              </a:rPr>
              <a:t> область приняла почти 400 тысяч жителей Ленинградской. К нам эвакуируют несколько институтов и все детские дома Ленинграда, в Пермь перевозят фонд Русского музея — 10 тысяч экспонатов. Их размещают в Художественной галерее, но места недостаточно, поэтому часть их оказывается в Троицком соборе Соликамска. </a:t>
            </a:r>
            <a:br>
              <a:rPr lang="ru-RU" sz="2400" dirty="0">
                <a:effectLst>
                  <a:outerShdw blurRad="38100" dist="38100" dir="2700000" algn="tl">
                    <a:srgbClr val="000000">
                      <a:alpha val="43137"/>
                    </a:srgbClr>
                  </a:outerShdw>
                </a:effectLst>
              </a:rPr>
            </a:br>
            <a:r>
              <a:rPr lang="ru-RU" sz="2400" dirty="0" smtClean="0">
                <a:effectLst>
                  <a:outerShdw blurRad="38100" dist="38100" dir="2700000" algn="tl">
                    <a:srgbClr val="000000">
                      <a:alpha val="43137"/>
                    </a:srgbClr>
                  </a:outerShdw>
                </a:effectLst>
              </a:rPr>
              <a:t>	Сюда </a:t>
            </a:r>
            <a:r>
              <a:rPr lang="ru-RU" sz="2400" dirty="0">
                <a:effectLst>
                  <a:outerShdw blurRad="38100" dist="38100" dir="2700000" algn="tl">
                    <a:srgbClr val="000000">
                      <a:alpha val="43137"/>
                    </a:srgbClr>
                  </a:outerShdw>
                </a:effectLst>
              </a:rPr>
              <a:t>же эвакуируют знаменитый Мариинский театр и хореографическое училище. Они то и стали той стартовой базой, на основе которой после войны пермский балет становится одним из лучших в стране. Благо, даже после войны местным балетом руководят ленинградцы. </a:t>
            </a:r>
          </a:p>
        </p:txBody>
      </p:sp>
    </p:spTree>
    <p:extLst>
      <p:ext uri="{BB962C8B-B14F-4D97-AF65-F5344CB8AC3E}">
        <p14:creationId xmlns:p14="http://schemas.microsoft.com/office/powerpoint/2010/main" val="2604111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s://pp.userapi.com/c624025/v624025192/2fe58/dc4EXBLjvt0.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781635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148064" y="1262902"/>
            <a:ext cx="3558025" cy="461665"/>
          </a:xfrm>
          <a:prstGeom prst="rect">
            <a:avLst/>
          </a:prstGeom>
        </p:spPr>
        <p:txBody>
          <a:bodyPr wrap="none">
            <a:spAutoFit/>
          </a:bodyPr>
          <a:lstStyle/>
          <a:p>
            <a:r>
              <a:rPr lang="ru-RU" sz="2400" b="1" dirty="0" smtClean="0">
                <a:effectLst>
                  <a:outerShdw blurRad="38100" dist="38100" dir="2700000" algn="tl">
                    <a:srgbClr val="000000">
                      <a:alpha val="43137"/>
                    </a:srgbClr>
                  </a:outerShdw>
                </a:effectLst>
              </a:rPr>
              <a:t>Пермь - центр </a:t>
            </a:r>
            <a:r>
              <a:rPr lang="ru-RU" sz="2400" b="1" dirty="0">
                <a:effectLst>
                  <a:outerShdw blurRad="38100" dist="38100" dir="2700000" algn="tl">
                    <a:srgbClr val="000000">
                      <a:alpha val="43137"/>
                    </a:srgbClr>
                  </a:outerShdw>
                </a:effectLst>
              </a:rPr>
              <a:t>эвакуации</a:t>
            </a:r>
            <a:endParaRPr lang="ru-RU" sz="2400" dirty="0">
              <a:effectLst>
                <a:outerShdw blurRad="38100" dist="38100" dir="2700000" algn="tl">
                  <a:srgbClr val="000000">
                    <a:alpha val="43137"/>
                  </a:srgbClr>
                </a:outerShdw>
              </a:effectLst>
            </a:endParaRPr>
          </a:p>
        </p:txBody>
      </p:sp>
      <p:sp>
        <p:nvSpPr>
          <p:cNvPr id="3" name="Прямоугольник 2"/>
          <p:cNvSpPr/>
          <p:nvPr/>
        </p:nvSpPr>
        <p:spPr>
          <a:xfrm>
            <a:off x="179512" y="2564904"/>
            <a:ext cx="8712968" cy="3170099"/>
          </a:xfrm>
          <a:prstGeom prst="rect">
            <a:avLst/>
          </a:prstGeom>
        </p:spPr>
        <p:txBody>
          <a:bodyPr wrap="square">
            <a:spAutoFit/>
          </a:bodyPr>
          <a:lstStyle/>
          <a:p>
            <a:pPr algn="just"/>
            <a:r>
              <a:rPr lang="ru-RU" sz="2000" dirty="0" smtClean="0">
                <a:effectLst>
                  <a:outerShdw blurRad="38100" dist="38100" dir="2700000" algn="tl">
                    <a:srgbClr val="000000">
                      <a:alpha val="43137"/>
                    </a:srgbClr>
                  </a:outerShdw>
                </a:effectLst>
              </a:rPr>
              <a:t>	Эвакуация </a:t>
            </a:r>
            <a:r>
              <a:rPr lang="ru-RU" sz="2000" dirty="0">
                <a:effectLst>
                  <a:outerShdw blurRad="38100" dist="38100" dir="2700000" algn="tl">
                    <a:srgbClr val="000000">
                      <a:alpha val="43137"/>
                    </a:srgbClr>
                  </a:outerShdw>
                </a:effectLst>
              </a:rPr>
              <a:t>промышленности во время войны из западной части СССР в восточную, особенно на Урал, является беспрецедентной в истории — 2,5 тысяч предприятий. Если сказать, что было перевезено целое государство, то это не будет преувеличением. Пермь стала одним из центров грандиозной перевозки. </a:t>
            </a:r>
            <a:r>
              <a:rPr lang="ru-RU" sz="2000" dirty="0" smtClean="0">
                <a:effectLst>
                  <a:outerShdw blurRad="38100" dist="38100" dir="2700000" algn="tl">
                    <a:srgbClr val="000000">
                      <a:alpha val="43137"/>
                    </a:srgbClr>
                  </a:outerShdw>
                </a:effectLst>
              </a:rPr>
              <a:t>В 1941 </a:t>
            </a:r>
            <a:r>
              <a:rPr lang="ru-RU" sz="2000" dirty="0">
                <a:effectLst>
                  <a:outerShdw blurRad="38100" dist="38100" dir="2700000" algn="tl">
                    <a:srgbClr val="000000">
                      <a:alpha val="43137"/>
                    </a:srgbClr>
                  </a:outerShdw>
                </a:effectLst>
              </a:rPr>
              <a:t>году в </a:t>
            </a:r>
            <a:r>
              <a:rPr lang="ru-RU" sz="2000" dirty="0" err="1">
                <a:effectLst>
                  <a:outerShdw blurRad="38100" dist="38100" dir="2700000" algn="tl">
                    <a:srgbClr val="000000">
                      <a:alpha val="43137"/>
                    </a:srgbClr>
                  </a:outerShdw>
                </a:effectLst>
              </a:rPr>
              <a:t>Молотовскую</a:t>
            </a:r>
            <a:r>
              <a:rPr lang="ru-RU" sz="2000" dirty="0">
                <a:effectLst>
                  <a:outerShdw blurRad="38100" dist="38100" dir="2700000" algn="tl">
                    <a:srgbClr val="000000">
                      <a:alpha val="43137"/>
                    </a:srgbClr>
                  </a:outerShdw>
                </a:effectLst>
              </a:rPr>
              <a:t> область было эвакуировано более 120 предприятий и 300 тысяч рабочих и всем заводам Перми ради победы пришлось заметно увеличить производительность. Например, только Мотовилихинские заводы сделали это в восемь раз. В общем, вся мощь, которая потом обрушилась на немцев, с которой они не справились и в итоге их погубила, ковалась в том числе и в Перми. </a:t>
            </a:r>
          </a:p>
        </p:txBody>
      </p:sp>
    </p:spTree>
    <p:extLst>
      <p:ext uri="{BB962C8B-B14F-4D97-AF65-F5344CB8AC3E}">
        <p14:creationId xmlns:p14="http://schemas.microsoft.com/office/powerpoint/2010/main" val="473309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s://pp.userapi.com/c624025/v624025192/2fe5f/BSyJ7qyDAgw.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4183019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427984" y="1340768"/>
            <a:ext cx="4572000" cy="646331"/>
          </a:xfrm>
          <a:prstGeom prst="rect">
            <a:avLst/>
          </a:prstGeom>
        </p:spPr>
        <p:txBody>
          <a:bodyPr>
            <a:spAutoFit/>
          </a:bodyPr>
          <a:lstStyle/>
          <a:p>
            <a:pPr algn="ctr"/>
            <a:r>
              <a:rPr lang="ru-RU" b="1" dirty="0"/>
              <a:t>Уральский добровольческий танковый корпус</a:t>
            </a:r>
            <a:endParaRPr lang="ru-RU" dirty="0"/>
          </a:p>
        </p:txBody>
      </p:sp>
      <p:sp>
        <p:nvSpPr>
          <p:cNvPr id="3" name="Прямоугольник 2"/>
          <p:cNvSpPr/>
          <p:nvPr/>
        </p:nvSpPr>
        <p:spPr>
          <a:xfrm>
            <a:off x="179512" y="2420888"/>
            <a:ext cx="8820472" cy="3416320"/>
          </a:xfrm>
          <a:prstGeom prst="rect">
            <a:avLst/>
          </a:prstGeom>
        </p:spPr>
        <p:txBody>
          <a:bodyPr wrap="square">
            <a:spAutoFit/>
          </a:bodyPr>
          <a:lstStyle/>
          <a:p>
            <a:pPr algn="just"/>
            <a:r>
              <a:rPr lang="ru-RU" sz="2400" dirty="0" smtClean="0"/>
              <a:t>	Формирование </a:t>
            </a:r>
            <a:r>
              <a:rPr lang="ru-RU" sz="2400" dirty="0"/>
              <a:t>Уральского добровольческого танкового корпуса — особая страница в летописи Великой Отечественной войны, в истории Урала. Идея создания крупного танкового соединения добровольцев возникла в трудовых коллективах уральских заводов в дни, когда страна находилась под впечатлением от разгрома фашистов под Сталинградом. Уральцы, производившие в то время основную массу танков и самоходных орудий для фронта, законно гордились успехами наших войск на Волге, где бронетанковые войска показали свою ударную силу.</a:t>
            </a:r>
          </a:p>
        </p:txBody>
      </p:sp>
    </p:spTree>
    <p:extLst>
      <p:ext uri="{BB962C8B-B14F-4D97-AF65-F5344CB8AC3E}">
        <p14:creationId xmlns:p14="http://schemas.microsoft.com/office/powerpoint/2010/main" val="2000411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1520" y="2564904"/>
            <a:ext cx="8712968" cy="3416320"/>
          </a:xfrm>
          <a:prstGeom prst="rect">
            <a:avLst/>
          </a:prstGeom>
        </p:spPr>
        <p:txBody>
          <a:bodyPr wrap="square">
            <a:spAutoFit/>
          </a:bodyPr>
          <a:lstStyle/>
          <a:p>
            <a:pPr algn="just"/>
            <a:r>
              <a:rPr lang="ru-RU" sz="2400" dirty="0" smtClean="0">
                <a:effectLst>
                  <a:outerShdw blurRad="38100" dist="38100" dir="2700000" algn="tl">
                    <a:srgbClr val="000000">
                      <a:alpha val="43137"/>
                    </a:srgbClr>
                  </a:outerShdw>
                </a:effectLst>
              </a:rPr>
              <a:t>	Сражения </a:t>
            </a:r>
            <a:r>
              <a:rPr lang="ru-RU" sz="2400" dirty="0">
                <a:effectLst>
                  <a:outerShdw blurRad="38100" dist="38100" dir="2700000" algn="tl">
                    <a:srgbClr val="000000">
                      <a:alpha val="43137"/>
                    </a:srgbClr>
                  </a:outerShdw>
                </a:effectLst>
              </a:rPr>
              <a:t>войны прошли далеко за пределами Пермского края, но вклад, который внесли пермяки в общую победу над врагом, поистине неоценим. Пермские формирования прошли славный путь и приняли участие во всех решающих сражениях Великой Отечественной Войны. Родина высоко оценила ратные подвиги уральцев: за мужество и отвагу 135000 воинов с Западного Урала были награждены орденами и медалями, около 200 человек удостоены звания Героя Советского Союза, а 50 стали полными кавалерами ордена Славы.</a:t>
            </a:r>
            <a:r>
              <a:rPr lang="ru-RU" sz="2400" b="1" dirty="0">
                <a:effectLst>
                  <a:outerShdw blurRad="38100" dist="38100" dir="2700000" algn="tl">
                    <a:srgbClr val="000000">
                      <a:alpha val="43137"/>
                    </a:srgbClr>
                  </a:outerShdw>
                </a:effectLst>
              </a:rPr>
              <a:t> </a:t>
            </a:r>
            <a:endParaRPr lang="ru-RU"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38319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43508" y="1844824"/>
            <a:ext cx="8856984" cy="4893647"/>
          </a:xfrm>
          <a:prstGeom prst="rect">
            <a:avLst/>
          </a:prstGeom>
        </p:spPr>
        <p:txBody>
          <a:bodyPr wrap="square">
            <a:spAutoFit/>
          </a:bodyPr>
          <a:lstStyle/>
          <a:p>
            <a:pPr algn="just"/>
            <a:r>
              <a:rPr lang="ru-RU" sz="2400" dirty="0" smtClean="0"/>
              <a:t>	</a:t>
            </a:r>
            <a:r>
              <a:rPr lang="ru-RU" sz="2400" dirty="0" smtClean="0">
                <a:effectLst>
                  <a:outerShdw blurRad="38100" dist="38100" dir="2700000" algn="tl">
                    <a:srgbClr val="000000">
                      <a:alpha val="43137"/>
                    </a:srgbClr>
                  </a:outerShdw>
                </a:effectLst>
              </a:rPr>
              <a:t>Трудящиеся </a:t>
            </a:r>
            <a:r>
              <a:rPr lang="ru-RU" sz="2400" dirty="0">
                <a:effectLst>
                  <a:outerShdw blurRad="38100" dist="38100" dir="2700000" algn="tl">
                    <a:srgbClr val="000000">
                      <a:alpha val="43137"/>
                    </a:srgbClr>
                  </a:outerShdw>
                </a:effectLst>
              </a:rPr>
              <a:t>«опорного края державы» решили сделать фронтовикам уникальный подарок — сформировать из добровольцев танковый корпус, обеспечив его всем необходимым за счёт своих личных сбережений и безвозмездного труда. На предприятиях работали, в основном, женщины и подростки, причём по </a:t>
            </a:r>
            <a:r>
              <a:rPr lang="ru-RU" sz="2400" dirty="0" smtClean="0">
                <a:effectLst>
                  <a:outerShdw blurRad="38100" dist="38100" dir="2700000" algn="tl">
                    <a:srgbClr val="000000">
                      <a:alpha val="43137"/>
                    </a:srgbClr>
                  </a:outerShdw>
                </a:effectLst>
              </a:rPr>
              <a:t>12 - 18 </a:t>
            </a:r>
            <a:r>
              <a:rPr lang="ru-RU" sz="2400" dirty="0">
                <a:effectLst>
                  <a:outerShdw blurRad="38100" dist="38100" dir="2700000" algn="tl">
                    <a:srgbClr val="000000">
                      <a:alpha val="43137"/>
                    </a:srgbClr>
                  </a:outerShdw>
                </a:effectLst>
              </a:rPr>
              <a:t>часов в сутки. В газете «Уральский рабочий» 16 января 1943 года была опубликована заметка «Танковый корпус сверх плана», в которой рассказывалось об инициативе коллективов танкостроителей: изготовить в первом квартале 1943 года сверх плана столько танков и самоходных орудий, сколько необходимо для оснащения танкового корпуса, одновременно обучить из своих же добровольцев-рабочих водителей боевых машин.</a:t>
            </a:r>
          </a:p>
        </p:txBody>
      </p:sp>
    </p:spTree>
    <p:extLst>
      <p:ext uri="{BB962C8B-B14F-4D97-AF65-F5344CB8AC3E}">
        <p14:creationId xmlns:p14="http://schemas.microsoft.com/office/powerpoint/2010/main" val="552035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51520" y="2598003"/>
            <a:ext cx="8494628" cy="3416320"/>
          </a:xfrm>
          <a:prstGeom prst="rect">
            <a:avLst/>
          </a:prstGeom>
        </p:spPr>
        <p:txBody>
          <a:bodyPr wrap="square">
            <a:spAutoFit/>
          </a:bodyPr>
          <a:lstStyle/>
          <a:p>
            <a:pPr algn="just"/>
            <a:r>
              <a:rPr lang="ru-RU" sz="2400" dirty="0" smtClean="0">
                <a:effectLst>
                  <a:outerShdw blurRad="38100" dist="38100" dir="2700000" algn="tl">
                    <a:srgbClr val="000000">
                      <a:alpha val="43137"/>
                    </a:srgbClr>
                  </a:outerShdw>
                </a:effectLst>
              </a:rPr>
              <a:t>	Почин </a:t>
            </a:r>
            <a:r>
              <a:rPr lang="ru-RU" sz="2400" dirty="0">
                <a:effectLst>
                  <a:outerShdw blurRad="38100" dist="38100" dir="2700000" algn="tl">
                    <a:srgbClr val="000000">
                      <a:alpha val="43137"/>
                    </a:srgbClr>
                  </a:outerShdw>
                </a:effectLst>
              </a:rPr>
              <a:t>был горячо поддержан уральцами, получил одобрение Государственного Комитета Обороны. Уже в феврале 1943 года в Свердловской, Пермской и Челябинской областях, совместно с Уральским военным округом, приступили к формированию и оснащению полков и бригад корпуса.</a:t>
            </a:r>
          </a:p>
          <a:p>
            <a:pPr algn="just"/>
            <a:r>
              <a:rPr lang="ru-RU" sz="2400" dirty="0" smtClean="0">
                <a:effectLst>
                  <a:outerShdw blurRad="38100" dist="38100" dir="2700000" algn="tl">
                    <a:srgbClr val="000000">
                      <a:alpha val="43137"/>
                    </a:srgbClr>
                  </a:outerShdw>
                </a:effectLst>
              </a:rPr>
              <a:t>	Напряжённо</a:t>
            </a:r>
            <a:r>
              <a:rPr lang="ru-RU" sz="2400" dirty="0">
                <a:effectLst>
                  <a:outerShdw blurRad="38100" dist="38100" dir="2700000" algn="tl">
                    <a:srgbClr val="000000">
                      <a:alpha val="43137"/>
                    </a:srgbClr>
                  </a:outerShdw>
                </a:effectLst>
              </a:rPr>
              <a:t>, порой несколько суток не выходя из цехов, трудились все, кто был причастен к великому подвигу. Это был поистине массовый трудовой героизм трудящихся Урала.</a:t>
            </a:r>
          </a:p>
        </p:txBody>
      </p:sp>
    </p:spTree>
    <p:extLst>
      <p:ext uri="{BB962C8B-B14F-4D97-AF65-F5344CB8AC3E}">
        <p14:creationId xmlns:p14="http://schemas.microsoft.com/office/powerpoint/2010/main" val="2222692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tankovi_korpus">
            <a:hlinkClick r:id="rId2"/>
          </p:cNvPr>
          <p:cNvPicPr/>
          <p:nvPr/>
        </p:nvPicPr>
        <p:blipFill>
          <a:blip r:embed="rId3" cstate="print"/>
          <a:srcRect/>
          <a:stretch>
            <a:fillRect/>
          </a:stretch>
        </p:blipFill>
        <p:spPr bwMode="auto">
          <a:xfrm>
            <a:off x="0" y="-20783"/>
            <a:ext cx="9144000" cy="6878783"/>
          </a:xfrm>
          <a:prstGeom prst="rect">
            <a:avLst/>
          </a:prstGeom>
          <a:noFill/>
          <a:ln w="9525">
            <a:noFill/>
            <a:miter lim="800000"/>
            <a:headEnd/>
            <a:tailEnd/>
          </a:ln>
        </p:spPr>
      </p:pic>
    </p:spTree>
    <p:extLst>
      <p:ext uri="{BB962C8B-B14F-4D97-AF65-F5344CB8AC3E}">
        <p14:creationId xmlns:p14="http://schemas.microsoft.com/office/powerpoint/2010/main" val="39994371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5istoriya.net/datas/istorija/Uralskij-dobrovolcheskij-tankovyj-korpus/0019-019-Uralskij-Dobrovolcheskij-tankovyj-korpus.jpg"/>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646925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652120" y="1268760"/>
            <a:ext cx="1863523" cy="461665"/>
          </a:xfrm>
          <a:prstGeom prst="rect">
            <a:avLst/>
          </a:prstGeom>
        </p:spPr>
        <p:txBody>
          <a:bodyPr wrap="none">
            <a:spAutoFit/>
          </a:bodyPr>
          <a:lstStyle/>
          <a:p>
            <a:r>
              <a:rPr lang="ru-RU" sz="2400" b="1" dirty="0">
                <a:effectLst>
                  <a:outerShdw blurRad="38100" dist="38100" dir="2700000" algn="tl">
                    <a:srgbClr val="000000">
                      <a:alpha val="43137"/>
                    </a:srgbClr>
                  </a:outerShdw>
                </a:effectLst>
              </a:rPr>
              <a:t>Дети </a:t>
            </a:r>
            <a:r>
              <a:rPr lang="ru-RU" sz="2400" b="1" dirty="0" smtClean="0">
                <a:effectLst>
                  <a:outerShdw blurRad="38100" dist="38100" dir="2700000" algn="tl">
                    <a:srgbClr val="000000">
                      <a:alpha val="43137"/>
                    </a:srgbClr>
                  </a:outerShdw>
                </a:effectLst>
              </a:rPr>
              <a:t>войны.</a:t>
            </a:r>
            <a:endParaRPr lang="ru-RU" sz="2400" b="1" dirty="0">
              <a:effectLst>
                <a:outerShdw blurRad="38100" dist="38100" dir="2700000" algn="tl">
                  <a:srgbClr val="000000">
                    <a:alpha val="43137"/>
                  </a:srgbClr>
                </a:outerShdw>
              </a:effectLst>
            </a:endParaRPr>
          </a:p>
        </p:txBody>
      </p:sp>
      <p:sp>
        <p:nvSpPr>
          <p:cNvPr id="3" name="Прямоугольник 2"/>
          <p:cNvSpPr/>
          <p:nvPr/>
        </p:nvSpPr>
        <p:spPr>
          <a:xfrm>
            <a:off x="179512" y="2420888"/>
            <a:ext cx="8784976" cy="3785652"/>
          </a:xfrm>
          <a:prstGeom prst="rect">
            <a:avLst/>
          </a:prstGeom>
        </p:spPr>
        <p:txBody>
          <a:bodyPr wrap="square">
            <a:spAutoFit/>
          </a:bodyPr>
          <a:lstStyle/>
          <a:p>
            <a:pPr algn="just"/>
            <a:r>
              <a:rPr lang="ru-RU" sz="2400" dirty="0" smtClean="0">
                <a:effectLst>
                  <a:outerShdw blurRad="38100" dist="38100" dir="2700000" algn="tl">
                    <a:srgbClr val="000000">
                      <a:alpha val="43137"/>
                    </a:srgbClr>
                  </a:outerShdw>
                </a:effectLst>
              </a:rPr>
              <a:t>	Дети</a:t>
            </a:r>
            <a:r>
              <a:rPr lang="ru-RU" sz="2400" dirty="0">
                <a:effectLst>
                  <a:outerShdw blurRad="38100" dist="38100" dir="2700000" algn="tl">
                    <a:srgbClr val="000000">
                      <a:alpha val="43137"/>
                    </a:srgbClr>
                  </a:outerShdw>
                </a:effectLst>
              </a:rPr>
              <a:t>, воспитанные трудом и настоящей доблестью. Очень многие дети уже в 12 лет вставали к станкам на фабриках и заводах, работали на стройках наравне со взрослыми. Из-за далеко не по-детски тяжелого труда они рано взрослели и заменяли своим братьям и сестрам погибших родителей. Именно дети на войне 1941-1945 гг. помогали держать на плаву, а затем восстановить хозяйство страны. Говорят, что на войне детей не бывает. Это на самом деле так. На войне они работали и сражались наравне со взрослыми, как в действующей армии и тылу, так и в партизанских </a:t>
            </a:r>
            <a:r>
              <a:rPr lang="ru-RU" sz="2400" dirty="0" smtClean="0">
                <a:effectLst>
                  <a:outerShdw blurRad="38100" dist="38100" dir="2700000" algn="tl">
                    <a:srgbClr val="000000">
                      <a:alpha val="43137"/>
                    </a:srgbClr>
                  </a:outerShdw>
                </a:effectLst>
              </a:rPr>
              <a:t>отрядах.</a:t>
            </a:r>
            <a:endParaRPr lang="ru-RU"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14208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777\Desktop\00641630dc9640868c18df34e36983ed137.840x560.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77" y="0"/>
            <a:ext cx="915629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2381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07504" y="2708920"/>
            <a:ext cx="8496944" cy="3416320"/>
          </a:xfrm>
          <a:prstGeom prst="rect">
            <a:avLst/>
          </a:prstGeom>
        </p:spPr>
        <p:txBody>
          <a:bodyPr wrap="square">
            <a:spAutoFit/>
          </a:bodyPr>
          <a:lstStyle/>
          <a:p>
            <a:pPr algn="just"/>
            <a:r>
              <a:rPr lang="ru-RU" sz="3600" b="1" dirty="0" smtClean="0">
                <a:effectLst>
                  <a:outerShdw blurRad="38100" dist="38100" dir="2700000" algn="tl">
                    <a:srgbClr val="000000">
                      <a:alpha val="43137"/>
                    </a:srgbClr>
                  </a:outerShdw>
                </a:effectLst>
              </a:rPr>
              <a:t>	День </a:t>
            </a:r>
            <a:r>
              <a:rPr lang="ru-RU" sz="3600" b="1" dirty="0">
                <a:effectLst>
                  <a:outerShdw blurRad="38100" dist="38100" dir="2700000" algn="tl">
                    <a:srgbClr val="000000">
                      <a:alpha val="43137"/>
                    </a:srgbClr>
                  </a:outerShdw>
                </a:effectLst>
              </a:rPr>
              <a:t>Победы</a:t>
            </a:r>
            <a:r>
              <a:rPr lang="ru-RU" sz="3600" dirty="0">
                <a:effectLst>
                  <a:outerShdw blurRad="38100" dist="38100" dir="2700000" algn="tl">
                    <a:srgbClr val="000000">
                      <a:alpha val="43137"/>
                    </a:srgbClr>
                  </a:outerShdw>
                </a:effectLst>
              </a:rPr>
              <a:t> — это важный и светлый день. </a:t>
            </a:r>
            <a:r>
              <a:rPr lang="ru-RU" sz="3600" b="1" dirty="0">
                <a:effectLst>
                  <a:outerShdw blurRad="38100" dist="38100" dir="2700000" algn="tl">
                    <a:srgbClr val="000000">
                      <a:alpha val="43137"/>
                    </a:srgbClr>
                  </a:outerShdw>
                </a:effectLst>
              </a:rPr>
              <a:t>9 мая</a:t>
            </a:r>
            <a:r>
              <a:rPr lang="ru-RU" sz="3600" dirty="0">
                <a:effectLst>
                  <a:outerShdw blurRad="38100" dist="38100" dir="2700000" algn="tl">
                    <a:srgbClr val="000000">
                      <a:alpha val="43137"/>
                    </a:srgbClr>
                  </a:outerShdw>
                </a:effectLst>
              </a:rPr>
              <a:t> — это праздник, который важен для всех и всегда. Именно благодаря этому дню мы сейчас свободны и владеем собственной судьбой. </a:t>
            </a:r>
          </a:p>
        </p:txBody>
      </p:sp>
    </p:spTree>
    <p:extLst>
      <p:ext uri="{BB962C8B-B14F-4D97-AF65-F5344CB8AC3E}">
        <p14:creationId xmlns:p14="http://schemas.microsoft.com/office/powerpoint/2010/main" val="3676189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355976" y="1340768"/>
            <a:ext cx="4572000" cy="5355312"/>
          </a:xfrm>
          <a:prstGeom prst="rect">
            <a:avLst/>
          </a:prstGeom>
        </p:spPr>
        <p:txBody>
          <a:bodyPr>
            <a:spAutoFit/>
          </a:bodyPr>
          <a:lstStyle/>
          <a:p>
            <a:r>
              <a:rPr lang="ru-RU" dirty="0">
                <a:effectLst>
                  <a:outerShdw blurRad="38100" dist="38100" dir="2700000" algn="tl">
                    <a:srgbClr val="000000">
                      <a:alpha val="43137"/>
                    </a:srgbClr>
                  </a:outerShdw>
                </a:effectLst>
              </a:rPr>
              <a:t>Война…</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Забрала многих ты! </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Не зная слова «страх»,</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Шли в бой солдаты, их мечты</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Разбила в пух и прах.</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Как хотели вновь они поцеловать</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Тех, кто сердцу дорог.</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Но ты им шанса не дала</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И забрала неведомо куда!</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Да только ласковые взоры</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Перед глазами смертных стояли, </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Когда они столь браво умирали</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На кровавых памятных полях.</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Пролили кровь свою,</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За Родину отдали…</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А что им оставалось?</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Убили их, но имена</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Остались в душах наших и сердцах</a:t>
            </a:r>
            <a:br>
              <a:rPr lang="ru-RU" dirty="0">
                <a:effectLst>
                  <a:outerShdw blurRad="38100" dist="38100" dir="2700000" algn="tl">
                    <a:srgbClr val="000000">
                      <a:alpha val="43137"/>
                    </a:srgbClr>
                  </a:outerShdw>
                </a:effectLst>
              </a:rPr>
            </a:br>
            <a:r>
              <a:rPr lang="ru-RU" dirty="0">
                <a:effectLst>
                  <a:outerShdw blurRad="38100" dist="38100" dir="2700000" algn="tl">
                    <a:srgbClr val="000000">
                      <a:alpha val="43137"/>
                    </a:srgbClr>
                  </a:outerShdw>
                </a:effectLst>
              </a:rPr>
              <a:t>Навеки, навсегда!!!</a:t>
            </a:r>
          </a:p>
        </p:txBody>
      </p:sp>
    </p:spTree>
    <p:extLst>
      <p:ext uri="{BB962C8B-B14F-4D97-AF65-F5344CB8AC3E}">
        <p14:creationId xmlns:p14="http://schemas.microsoft.com/office/powerpoint/2010/main" val="3528782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49796" y="2702349"/>
            <a:ext cx="8244408" cy="2308324"/>
          </a:xfrm>
          <a:prstGeom prst="rect">
            <a:avLst/>
          </a:prstGeom>
        </p:spPr>
        <p:txBody>
          <a:bodyPr wrap="square">
            <a:spAutoFit/>
          </a:bodyPr>
          <a:lstStyle/>
          <a:p>
            <a:pPr algn="just"/>
            <a:r>
              <a:rPr lang="ru-RU" sz="2400" dirty="0" smtClean="0"/>
              <a:t>	</a:t>
            </a:r>
            <a:r>
              <a:rPr lang="ru-RU" sz="2400" dirty="0" smtClean="0">
                <a:effectLst>
                  <a:outerShdw blurRad="38100" dist="38100" dir="2700000" algn="tl">
                    <a:srgbClr val="000000">
                      <a:alpha val="43137"/>
                    </a:srgbClr>
                  </a:outerShdw>
                </a:effectLst>
              </a:rPr>
              <a:t>9 </a:t>
            </a:r>
            <a:r>
              <a:rPr lang="ru-RU" sz="2400" dirty="0">
                <a:effectLst>
                  <a:outerShdw blurRad="38100" dist="38100" dir="2700000" algn="tl">
                    <a:srgbClr val="000000">
                      <a:alpha val="43137"/>
                    </a:srgbClr>
                  </a:outerShdw>
                </a:effectLst>
              </a:rPr>
              <a:t>мая наша страна отмечает День Победы в Великой Отечественной войне. Казалось бы причем тут Пермь и </a:t>
            </a:r>
            <a:r>
              <a:rPr lang="ru-RU" sz="2400" dirty="0" err="1">
                <a:effectLst>
                  <a:outerShdw blurRad="38100" dist="38100" dir="2700000" algn="tl">
                    <a:srgbClr val="000000">
                      <a:alpha val="43137"/>
                    </a:srgbClr>
                  </a:outerShdw>
                </a:effectLst>
              </a:rPr>
              <a:t>Прикамье</a:t>
            </a:r>
            <a:r>
              <a:rPr lang="ru-RU" sz="2400" dirty="0">
                <a:effectLst>
                  <a:outerShdw blurRad="38100" dist="38100" dir="2700000" algn="tl">
                    <a:srgbClr val="000000">
                      <a:alpha val="43137"/>
                    </a:srgbClr>
                  </a:outerShdw>
                </a:effectLst>
              </a:rPr>
              <a:t> (тогда еще город Молотов и </a:t>
            </a:r>
            <a:r>
              <a:rPr lang="ru-RU" sz="2400" dirty="0" err="1">
                <a:effectLst>
                  <a:outerShdw blurRad="38100" dist="38100" dir="2700000" algn="tl">
                    <a:srgbClr val="000000">
                      <a:alpha val="43137"/>
                    </a:srgbClr>
                  </a:outerShdw>
                </a:effectLst>
              </a:rPr>
              <a:t>Молотовская</a:t>
            </a:r>
            <a:r>
              <a:rPr lang="ru-RU" sz="2400" dirty="0">
                <a:effectLst>
                  <a:outerShdw blurRad="38100" dist="38100" dir="2700000" algn="tl">
                    <a:srgbClr val="000000">
                      <a:alpha val="43137"/>
                    </a:srgbClr>
                  </a:outerShdw>
                </a:effectLst>
              </a:rPr>
              <a:t> область) — немцы до нас не дошли, боев тут не было и даже их самолеты не долетали. Но наша роль в победе огромна. </a:t>
            </a:r>
          </a:p>
          <a:p>
            <a:r>
              <a:rPr lang="ru-RU" sz="2400"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085995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23528" y="2060848"/>
            <a:ext cx="8640960" cy="4524315"/>
          </a:xfrm>
          <a:prstGeom prst="rect">
            <a:avLst/>
          </a:prstGeom>
        </p:spPr>
        <p:txBody>
          <a:bodyPr wrap="square">
            <a:spAutoFit/>
          </a:bodyPr>
          <a:lstStyle/>
          <a:p>
            <a:pPr algn="just"/>
            <a:r>
              <a:rPr lang="ru-RU" sz="2400" dirty="0" smtClean="0"/>
              <a:t>	</a:t>
            </a:r>
            <a:r>
              <a:rPr lang="ru-RU" sz="2400" b="1" dirty="0" smtClean="0">
                <a:effectLst>
                  <a:outerShdw blurRad="38100" dist="38100" dir="2700000" algn="tl">
                    <a:srgbClr val="000000">
                      <a:alpha val="43137"/>
                    </a:srgbClr>
                  </a:outerShdw>
                </a:effectLst>
              </a:rPr>
              <a:t>Пушка </a:t>
            </a:r>
            <a:r>
              <a:rPr lang="ru-RU" sz="2400" b="1" dirty="0">
                <a:effectLst>
                  <a:outerShdw blurRad="38100" dist="38100" dir="2700000" algn="tl">
                    <a:srgbClr val="000000">
                      <a:alpha val="43137"/>
                    </a:srgbClr>
                  </a:outerShdw>
                </a:effectLst>
              </a:rPr>
              <a:t>МЛ-20, из которой был совершен первый выстрел по </a:t>
            </a:r>
            <a:r>
              <a:rPr lang="ru-RU" sz="2400" b="1" dirty="0" smtClean="0">
                <a:effectLst>
                  <a:outerShdw blurRad="38100" dist="38100" dir="2700000" algn="tl">
                    <a:srgbClr val="000000">
                      <a:alpha val="43137"/>
                    </a:srgbClr>
                  </a:outerShdw>
                </a:effectLst>
              </a:rPr>
              <a:t>Германии, была выпущена в Перми.</a:t>
            </a:r>
            <a:endParaRPr lang="ru-RU" sz="2400" b="1" dirty="0">
              <a:effectLst>
                <a:outerShdw blurRad="38100" dist="38100" dir="2700000" algn="tl">
                  <a:srgbClr val="000000">
                    <a:alpha val="43137"/>
                  </a:srgbClr>
                </a:outerShdw>
              </a:effectLst>
            </a:endParaRPr>
          </a:p>
          <a:p>
            <a:pPr algn="just"/>
            <a:r>
              <a:rPr lang="ru-RU" sz="2400" dirty="0" smtClean="0"/>
              <a:t>	Победа </a:t>
            </a:r>
            <a:r>
              <a:rPr lang="ru-RU" sz="2400" dirty="0"/>
              <a:t>над Германией была бы невозможна без Мотовилихинских заводов. Почти 50 тысяч артиллерийских систем, 40% всей ствольной артиллерии, применявшейся Красной армией было сделано именно у нас. В </a:t>
            </a:r>
            <a:r>
              <a:rPr lang="ru-RU" sz="2400" dirty="0" smtClean="0"/>
              <a:t>1941-1942 </a:t>
            </a:r>
            <a:r>
              <a:rPr lang="ru-RU" sz="2400" dirty="0"/>
              <a:t>годах </a:t>
            </a:r>
            <a:r>
              <a:rPr lang="ru-RU" sz="2400" dirty="0" err="1"/>
              <a:t>Мотовилиха</a:t>
            </a:r>
            <a:r>
              <a:rPr lang="ru-RU" sz="2400" dirty="0"/>
              <a:t> была в стране практически единственным поставщиком артиллерийских пружин, орудийных щитов, авиационных штамповок и многого другого. Да что уж там говорить, первый выстрел по </a:t>
            </a:r>
            <a:r>
              <a:rPr lang="ru-RU" sz="2400" dirty="0" smtClean="0"/>
              <a:t>Германии </a:t>
            </a:r>
            <a:r>
              <a:rPr lang="ru-RU" sz="2400" dirty="0"/>
              <a:t>2 августа 1944 года был сделан из нашей пермской пушки-гаубицы МЛ-20. А первый выстрел по Берлину из нашей же 122-мм пушки.</a:t>
            </a:r>
          </a:p>
        </p:txBody>
      </p:sp>
    </p:spTree>
    <p:extLst>
      <p:ext uri="{BB962C8B-B14F-4D97-AF65-F5344CB8AC3E}">
        <p14:creationId xmlns:p14="http://schemas.microsoft.com/office/powerpoint/2010/main" val="2407813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s://pp.userapi.com/c624025/v624025192/2fe66/_QKCN9Q6YOs.jpg"/>
          <p:cNvPicPr/>
          <p:nvPr/>
        </p:nvPicPr>
        <p:blipFill>
          <a:blip r:embed="rId2" cstate="print"/>
          <a:srcRect/>
          <a:stretch>
            <a:fillRect/>
          </a:stretch>
        </p:blipFill>
        <p:spPr bwMode="auto">
          <a:xfrm>
            <a:off x="33358" y="0"/>
            <a:ext cx="9110642" cy="6858000"/>
          </a:xfrm>
          <a:prstGeom prst="rect">
            <a:avLst/>
          </a:prstGeom>
          <a:noFill/>
          <a:ln w="9525">
            <a:noFill/>
            <a:miter lim="800000"/>
            <a:headEnd/>
            <a:tailEnd/>
          </a:ln>
        </p:spPr>
      </p:pic>
    </p:spTree>
    <p:extLst>
      <p:ext uri="{BB962C8B-B14F-4D97-AF65-F5344CB8AC3E}">
        <p14:creationId xmlns:p14="http://schemas.microsoft.com/office/powerpoint/2010/main" val="3440451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211960" y="1412776"/>
            <a:ext cx="4572000" cy="830997"/>
          </a:xfrm>
          <a:prstGeom prst="rect">
            <a:avLst/>
          </a:prstGeom>
        </p:spPr>
        <p:txBody>
          <a:bodyPr>
            <a:spAutoFit/>
          </a:bodyPr>
          <a:lstStyle/>
          <a:p>
            <a:pPr algn="ctr"/>
            <a:r>
              <a:rPr lang="ru-RU" sz="2400" b="1" dirty="0">
                <a:effectLst>
                  <a:outerShdw blurRad="38100" dist="38100" dir="2700000" algn="tl">
                    <a:srgbClr val="000000">
                      <a:alpha val="43137"/>
                    </a:srgbClr>
                  </a:outerShdw>
                </a:effectLst>
              </a:rPr>
              <a:t>Почти все отечественные каски на войне — </a:t>
            </a:r>
            <a:r>
              <a:rPr lang="ru-RU" sz="2400" b="1" dirty="0" err="1" smtClean="0">
                <a:effectLst>
                  <a:outerShdw blurRad="38100" dist="38100" dir="2700000" algn="tl">
                    <a:srgbClr val="000000">
                      <a:alpha val="43137"/>
                    </a:srgbClr>
                  </a:outerShdw>
                </a:effectLst>
              </a:rPr>
              <a:t>Лысьвенские</a:t>
            </a:r>
            <a:r>
              <a:rPr lang="ru-RU" sz="2400" b="1" dirty="0" smtClean="0">
                <a:effectLst>
                  <a:outerShdw blurRad="38100" dist="38100" dir="2700000" algn="tl">
                    <a:srgbClr val="000000">
                      <a:alpha val="43137"/>
                    </a:srgbClr>
                  </a:outerShdw>
                </a:effectLst>
              </a:rPr>
              <a:t>.</a:t>
            </a:r>
            <a:endParaRPr lang="ru-RU" sz="2400" dirty="0">
              <a:effectLst>
                <a:outerShdw blurRad="38100" dist="38100" dir="2700000" algn="tl">
                  <a:srgbClr val="000000">
                    <a:alpha val="43137"/>
                  </a:srgbClr>
                </a:outerShdw>
              </a:effectLst>
            </a:endParaRPr>
          </a:p>
        </p:txBody>
      </p:sp>
      <p:sp>
        <p:nvSpPr>
          <p:cNvPr id="3" name="Прямоугольник 2"/>
          <p:cNvSpPr/>
          <p:nvPr/>
        </p:nvSpPr>
        <p:spPr>
          <a:xfrm>
            <a:off x="179512" y="2564904"/>
            <a:ext cx="8784976" cy="3416320"/>
          </a:xfrm>
          <a:prstGeom prst="rect">
            <a:avLst/>
          </a:prstGeom>
        </p:spPr>
        <p:txBody>
          <a:bodyPr wrap="square">
            <a:spAutoFit/>
          </a:bodyPr>
          <a:lstStyle/>
          <a:p>
            <a:r>
              <a:rPr lang="ru-RU" sz="2400" dirty="0" smtClean="0"/>
              <a:t>	</a:t>
            </a:r>
            <a:r>
              <a:rPr lang="ru-RU" sz="2400" dirty="0" smtClean="0">
                <a:effectLst>
                  <a:outerShdw blurRad="38100" dist="38100" dir="2700000" algn="tl">
                    <a:srgbClr val="000000">
                      <a:alpha val="43137"/>
                    </a:srgbClr>
                  </a:outerShdw>
                </a:effectLst>
              </a:rPr>
              <a:t>После </a:t>
            </a:r>
            <a:r>
              <a:rPr lang="ru-RU" sz="2400" dirty="0">
                <a:effectLst>
                  <a:outerShdw blurRad="38100" dist="38100" dir="2700000" algn="tl">
                    <a:srgbClr val="000000">
                      <a:alpha val="43137"/>
                    </a:srgbClr>
                  </a:outerShdw>
                </a:effectLst>
              </a:rPr>
              <a:t>того как началась Сталинградская битва и заводы там были разрушены в стране осталось всего одно предприятие, где делались солдатские каски — </a:t>
            </a:r>
            <a:r>
              <a:rPr lang="ru-RU" sz="2400" dirty="0" err="1">
                <a:effectLst>
                  <a:outerShdw blurRad="38100" dist="38100" dir="2700000" algn="tl">
                    <a:srgbClr val="000000">
                      <a:alpha val="43137"/>
                    </a:srgbClr>
                  </a:outerShdw>
                </a:effectLst>
              </a:rPr>
              <a:t>Лысьвенский</a:t>
            </a:r>
            <a:r>
              <a:rPr lang="ru-RU" sz="2400" dirty="0">
                <a:effectLst>
                  <a:outerShdw blurRad="38100" dist="38100" dir="2700000" algn="tl">
                    <a:srgbClr val="000000">
                      <a:alpha val="43137"/>
                    </a:srgbClr>
                  </a:outerShdw>
                </a:effectLst>
              </a:rPr>
              <a:t> металлургический завод. </a:t>
            </a:r>
          </a:p>
          <a:p>
            <a:r>
              <a:rPr lang="ru-RU" sz="2400" dirty="0">
                <a:effectLst>
                  <a:outerShdw blurRad="38100" dist="38100" dir="2700000" algn="tl">
                    <a:srgbClr val="000000">
                      <a:alpha val="43137"/>
                    </a:srgbClr>
                  </a:outerShdw>
                </a:effectLst>
              </a:rPr>
              <a:t> </a:t>
            </a:r>
            <a:r>
              <a:rPr lang="ru-RU" sz="2400" dirty="0" smtClean="0">
                <a:effectLst>
                  <a:outerShdw blurRad="38100" dist="38100" dir="2700000" algn="tl">
                    <a:srgbClr val="000000">
                      <a:alpha val="43137"/>
                    </a:srgbClr>
                  </a:outerShdw>
                </a:effectLst>
              </a:rPr>
              <a:t>	За </a:t>
            </a:r>
            <a:r>
              <a:rPr lang="ru-RU" sz="2400" dirty="0">
                <a:effectLst>
                  <a:outerShdw blurRad="38100" dist="38100" dir="2700000" algn="tl">
                    <a:srgbClr val="000000">
                      <a:alpha val="43137"/>
                    </a:srgbClr>
                  </a:outerShdw>
                </a:effectLst>
              </a:rPr>
              <a:t>годы войны на фронт было отправлено 10 миллионов касок. Так что увидев в каком-нибудь музее или в кино нашего солдата в знаменитой каске СШ-40 (кстати, расшифровывается как «стальной шлем образца 1940 г.») можно быть почти на сто процентов уверенным, что она из Лысьвы. </a:t>
            </a:r>
          </a:p>
        </p:txBody>
      </p:sp>
    </p:spTree>
    <p:extLst>
      <p:ext uri="{BB962C8B-B14F-4D97-AF65-F5344CB8AC3E}">
        <p14:creationId xmlns:p14="http://schemas.microsoft.com/office/powerpoint/2010/main" val="2160395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https://pp.userapi.com/c624025/v624025192/2fe4a/rCvQ0k0ZmJw.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860138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777\Desktop\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425"/>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427984" y="1412776"/>
            <a:ext cx="4572000" cy="830997"/>
          </a:xfrm>
          <a:prstGeom prst="rect">
            <a:avLst/>
          </a:prstGeom>
        </p:spPr>
        <p:txBody>
          <a:bodyPr>
            <a:spAutoFit/>
          </a:bodyPr>
          <a:lstStyle/>
          <a:p>
            <a:pPr algn="ctr"/>
            <a:r>
              <a:rPr lang="ru-RU" sz="2400" b="1" dirty="0">
                <a:effectLst>
                  <a:outerShdw blurRad="38100" dist="38100" dir="2700000" algn="tl">
                    <a:srgbClr val="000000">
                      <a:alpha val="43137"/>
                    </a:srgbClr>
                  </a:outerShdw>
                </a:effectLst>
              </a:rPr>
              <a:t>Пермь — основной поставщик двигателей для </a:t>
            </a:r>
            <a:r>
              <a:rPr lang="ru-RU" sz="2400" b="1" dirty="0" smtClean="0">
                <a:effectLst>
                  <a:outerShdw blurRad="38100" dist="38100" dir="2700000" algn="tl">
                    <a:srgbClr val="000000">
                      <a:alpha val="43137"/>
                    </a:srgbClr>
                  </a:outerShdw>
                </a:effectLst>
              </a:rPr>
              <a:t>истребителей.</a:t>
            </a:r>
            <a:endParaRPr lang="ru-RU" sz="2400" dirty="0">
              <a:effectLst>
                <a:outerShdw blurRad="38100" dist="38100" dir="2700000" algn="tl">
                  <a:srgbClr val="000000">
                    <a:alpha val="43137"/>
                  </a:srgbClr>
                </a:outerShdw>
              </a:effectLst>
            </a:endParaRPr>
          </a:p>
        </p:txBody>
      </p:sp>
      <p:sp>
        <p:nvSpPr>
          <p:cNvPr id="3" name="Прямоугольник 2"/>
          <p:cNvSpPr/>
          <p:nvPr/>
        </p:nvSpPr>
        <p:spPr>
          <a:xfrm>
            <a:off x="179512" y="2492896"/>
            <a:ext cx="8820472" cy="3416320"/>
          </a:xfrm>
          <a:prstGeom prst="rect">
            <a:avLst/>
          </a:prstGeom>
        </p:spPr>
        <p:txBody>
          <a:bodyPr wrap="square">
            <a:spAutoFit/>
          </a:bodyPr>
          <a:lstStyle/>
          <a:p>
            <a:pPr algn="just"/>
            <a:r>
              <a:rPr lang="ru-RU" sz="2400" dirty="0" smtClean="0">
                <a:effectLst>
                  <a:outerShdw blurRad="38100" dist="38100" dir="2700000" algn="tl">
                    <a:srgbClr val="000000">
                      <a:alpha val="43137"/>
                    </a:srgbClr>
                  </a:outerShdw>
                </a:effectLst>
              </a:rPr>
              <a:t>	На </a:t>
            </a:r>
            <a:r>
              <a:rPr lang="ru-RU" sz="2400" dirty="0">
                <a:effectLst>
                  <a:outerShdw blurRad="38100" dist="38100" dir="2700000" algn="tl">
                    <a:srgbClr val="000000">
                      <a:alpha val="43137"/>
                    </a:srgbClr>
                  </a:outerShdw>
                </a:effectLst>
              </a:rPr>
              <a:t>истребителях ЛА-5, которыми управляли Иван </a:t>
            </a:r>
            <a:r>
              <a:rPr lang="ru-RU" sz="2400" dirty="0" err="1">
                <a:effectLst>
                  <a:outerShdw blurRad="38100" dist="38100" dir="2700000" algn="tl">
                    <a:srgbClr val="000000">
                      <a:alpha val="43137"/>
                    </a:srgbClr>
                  </a:outerShdw>
                </a:effectLst>
              </a:rPr>
              <a:t>Кожедуб</a:t>
            </a:r>
            <a:r>
              <a:rPr lang="ru-RU" sz="2400" dirty="0">
                <a:effectLst>
                  <a:outerShdw blurRad="38100" dist="38100" dir="2700000" algn="tl">
                    <a:srgbClr val="000000">
                      <a:alpha val="43137"/>
                    </a:srgbClr>
                  </a:outerShdw>
                </a:effectLst>
              </a:rPr>
              <a:t> и Алексей </a:t>
            </a:r>
            <a:r>
              <a:rPr lang="ru-RU" sz="2400" dirty="0" err="1">
                <a:effectLst>
                  <a:outerShdw blurRad="38100" dist="38100" dir="2700000" algn="tl">
                    <a:srgbClr val="000000">
                      <a:alpha val="43137"/>
                    </a:srgbClr>
                  </a:outerShdw>
                </a:effectLst>
              </a:rPr>
              <a:t>Маресьев</a:t>
            </a:r>
            <a:r>
              <a:rPr lang="ru-RU" sz="2400" dirty="0">
                <a:effectLst>
                  <a:outerShdw blurRad="38100" dist="38100" dir="2700000" algn="tl">
                    <a:srgbClr val="000000">
                      <a:alpha val="43137"/>
                    </a:srgbClr>
                  </a:outerShdw>
                </a:effectLst>
              </a:rPr>
              <a:t>, стояли пермские </a:t>
            </a:r>
            <a:r>
              <a:rPr lang="ru-RU" sz="2400" dirty="0" smtClean="0">
                <a:effectLst>
                  <a:outerShdw blurRad="38100" dist="38100" dir="2700000" algn="tl">
                    <a:srgbClr val="000000">
                      <a:alpha val="43137"/>
                    </a:srgbClr>
                  </a:outerShdw>
                </a:effectLst>
              </a:rPr>
              <a:t>двигатели</a:t>
            </a:r>
            <a:r>
              <a:rPr lang="ru-RU" sz="2400" dirty="0">
                <a:effectLst>
                  <a:outerShdw blurRad="38100" dist="38100" dir="2700000" algn="tl">
                    <a:srgbClr val="000000">
                      <a:alpha val="43137"/>
                    </a:srgbClr>
                  </a:outerShdw>
                </a:effectLst>
              </a:rPr>
              <a:t>.</a:t>
            </a:r>
          </a:p>
          <a:p>
            <a:pPr algn="just"/>
            <a:r>
              <a:rPr lang="ru-RU" sz="2400" dirty="0" smtClean="0">
                <a:effectLst>
                  <a:outerShdw blurRad="38100" dist="38100" dir="2700000" algn="tl">
                    <a:srgbClr val="000000">
                      <a:alpha val="43137"/>
                    </a:srgbClr>
                  </a:outerShdw>
                </a:effectLst>
              </a:rPr>
              <a:t>	Завод </a:t>
            </a:r>
            <a:r>
              <a:rPr lang="ru-RU" sz="2400" dirty="0">
                <a:effectLst>
                  <a:outerShdw blurRad="38100" dist="38100" dir="2700000" algn="tl">
                    <a:srgbClr val="000000">
                      <a:alpha val="43137"/>
                    </a:srgbClr>
                  </a:outerShdw>
                </a:effectLst>
              </a:rPr>
              <a:t>имени Сталина (нынче «Пермский моторный завод») в Великую отечественную стал одним из основных поставщиков авиадвигателей. Всего их было выпущено 30 тысяч. М-62, М-63, М-62ИР, сконструированные Аркадием </a:t>
            </a:r>
            <a:r>
              <a:rPr lang="ru-RU" sz="2400" dirty="0" err="1">
                <a:effectLst>
                  <a:outerShdw blurRad="38100" dist="38100" dir="2700000" algn="tl">
                    <a:srgbClr val="000000">
                      <a:alpha val="43137"/>
                    </a:srgbClr>
                  </a:outerShdw>
                </a:effectLst>
              </a:rPr>
              <a:t>Швецовым</a:t>
            </a:r>
            <a:r>
              <a:rPr lang="ru-RU" sz="2400" dirty="0">
                <a:effectLst>
                  <a:outerShdw blurRad="38100" dist="38100" dir="2700000" algn="tl">
                    <a:srgbClr val="000000">
                      <a:alpha val="43137"/>
                    </a:srgbClr>
                  </a:outerShdw>
                </a:effectLst>
              </a:rPr>
              <a:t>, устанавливались на самолеты И-16 , И-153, Ла-5, Ла-7, Ту-2. В общем, на наши истребители-бомбардировщики. Так что победа в воздухе без Перми тоже бы не состоялась. </a:t>
            </a:r>
          </a:p>
        </p:txBody>
      </p:sp>
    </p:spTree>
    <p:extLst>
      <p:ext uri="{BB962C8B-B14F-4D97-AF65-F5344CB8AC3E}">
        <p14:creationId xmlns:p14="http://schemas.microsoft.com/office/powerpoint/2010/main" val="37088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70</Words>
  <Application>Microsoft Office PowerPoint</Application>
  <PresentationFormat>Экран (4:3)</PresentationFormat>
  <Paragraphs>32</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777</dc:creator>
  <cp:lastModifiedBy>777</cp:lastModifiedBy>
  <cp:revision>5</cp:revision>
  <dcterms:created xsi:type="dcterms:W3CDTF">2020-05-07T06:30:45Z</dcterms:created>
  <dcterms:modified xsi:type="dcterms:W3CDTF">2020-05-07T07:04:31Z</dcterms:modified>
</cp:coreProperties>
</file>