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mtdata.ru/u25/photo299B/20885220865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221088"/>
            <a:ext cx="5832648" cy="81272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Человек и общество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374" y="5708330"/>
            <a:ext cx="9144000" cy="1131912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Разработка тематического направления выпускного сочинения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8347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Н.В.Гоголь</a:t>
            </a:r>
            <a:r>
              <a:rPr lang="ru-RU" dirty="0" smtClean="0"/>
              <a:t>. «Шинель»</a:t>
            </a:r>
            <a:endParaRPr lang="ru-RU" dirty="0"/>
          </a:p>
        </p:txBody>
      </p:sp>
      <p:pic>
        <p:nvPicPr>
          <p:cNvPr id="3074" name="Picture 2" descr="http://www.b17.ru/foto/uploaded/upl_1491977504_38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0642" y="5448291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Образ «маленького человека»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71075" y="4817350"/>
            <a:ext cx="5011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Акакий Акакиевич </a:t>
            </a:r>
            <a:r>
              <a:rPr lang="ru-RU" sz="2800" b="1" dirty="0" err="1" smtClean="0"/>
              <a:t>Башмачкин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143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И.А.Гончаров</a:t>
            </a:r>
            <a:r>
              <a:rPr lang="ru-RU" dirty="0" smtClean="0"/>
              <a:t>. «Обломов»</a:t>
            </a:r>
            <a:endParaRPr lang="ru-RU" dirty="0"/>
          </a:p>
        </p:txBody>
      </p:sp>
      <p:pic>
        <p:nvPicPr>
          <p:cNvPr id="4098" name="Picture 2" descr="https://tv.pgtrk.ru/sites/default/files/show/2016/10/1380106244_1161371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131352" cy="302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508518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Пример социальной апатии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5751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И. А. Бунин.  «Господин из Сан-Франциско»</a:t>
            </a:r>
            <a:endParaRPr lang="ru-RU" dirty="0"/>
          </a:p>
        </p:txBody>
      </p:sp>
      <p:pic>
        <p:nvPicPr>
          <p:cNvPr id="1026" name="Picture 2" descr="http://info-4all.ru/images/365307a6f37ee61cb40ae03d9b5f3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17688"/>
            <a:ext cx="627697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3923" y="5718447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Деньги решают всё?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722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А.П.Чехов</a:t>
            </a:r>
            <a:r>
              <a:rPr lang="ru-RU" dirty="0" smtClean="0"/>
              <a:t>. «</a:t>
            </a:r>
            <a:r>
              <a:rPr lang="ru-RU" dirty="0" err="1" smtClean="0"/>
              <a:t>Ионыч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AutoShape 2" descr="http://cdn66.my.mail.ru/sc01/50343340.jpg?slave%5b%5d=s%3Ahttp%3A%2F%2Fvideo-cephgw1.i%3A8080%2Frados%2F50343340-sc01&amp;p=f&amp;video_key=50d04e3d07850cce4bd5f24e4c04e92866feb95c&amp;expire_at=1511604000&amp;touch=1404980594&amp;reg=188&amp;sign=d831aaa7ecd46676fd2c4ac75c0eca5da0ab91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im0-tub-ru.yandex.net/i?id=418666bb7a5bfbd21c546dee51bf0ee4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520413" cy="334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356728"/>
            <a:ext cx="532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Берегите в себе человека!</a:t>
            </a:r>
            <a:endParaRPr lang="ru-RU" sz="3200" b="1" i="1" dirty="0"/>
          </a:p>
        </p:txBody>
      </p:sp>
      <p:pic>
        <p:nvPicPr>
          <p:cNvPr id="2056" name="Picture 8" descr="http://www.proznanie.ru/photo/image12963798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b="3832"/>
          <a:stretch/>
        </p:blipFill>
        <p:spPr bwMode="auto">
          <a:xfrm>
            <a:off x="4962963" y="1412776"/>
            <a:ext cx="2387535" cy="334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07625"/>
            <a:ext cx="5904656" cy="1143000"/>
          </a:xfrm>
        </p:spPr>
        <p:txBody>
          <a:bodyPr/>
          <a:lstStyle/>
          <a:p>
            <a:r>
              <a:rPr lang="ru-RU" dirty="0" smtClean="0"/>
              <a:t>Горький. «На дне»</a:t>
            </a:r>
            <a:endParaRPr lang="ru-RU" dirty="0"/>
          </a:p>
        </p:txBody>
      </p:sp>
      <p:pic>
        <p:nvPicPr>
          <p:cNvPr id="3074" name="Picture 2" descr="https://cdn.27.ua/799/64/64/222308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187"/>
            <a:ext cx="2232248" cy="35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d04ae551604a4dd12cab9939edc80fa1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30155"/>
            <a:ext cx="53937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5064432"/>
            <a:ext cx="6949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«Не унижать человека жалостью!.. </a:t>
            </a:r>
            <a:endParaRPr lang="ru-RU" sz="3200" b="1" i="1" dirty="0" smtClean="0"/>
          </a:p>
          <a:p>
            <a:r>
              <a:rPr lang="ru-RU" sz="3200" b="1" i="1" dirty="0" smtClean="0"/>
              <a:t>Уважать </a:t>
            </a:r>
            <a:r>
              <a:rPr lang="ru-RU" sz="3200" b="1" i="1" dirty="0" smtClean="0"/>
              <a:t>надо!»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59094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М.А.Шолохов</a:t>
            </a:r>
            <a:r>
              <a:rPr lang="ru-RU" dirty="0" smtClean="0"/>
              <a:t>. «Судьба человека»</a:t>
            </a:r>
            <a:endParaRPr lang="ru-RU" dirty="0"/>
          </a:p>
        </p:txBody>
      </p:sp>
      <p:pic>
        <p:nvPicPr>
          <p:cNvPr id="5122" name="Picture 2" descr="http://cult-kalt.ucoz.ru/_nw/3/61045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53202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2348880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Судьба человека и судьба Родины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8804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Е.И.Замятин</a:t>
            </a:r>
            <a:r>
              <a:rPr lang="ru-RU" dirty="0" smtClean="0"/>
              <a:t>. «Мы»</a:t>
            </a:r>
            <a:endParaRPr lang="ru-RU" dirty="0"/>
          </a:p>
        </p:txBody>
      </p:sp>
      <p:pic>
        <p:nvPicPr>
          <p:cNvPr id="6146" name="Picture 2" descr="http://1abzac.ru/wp-content/uploads/2014/04/%D0%97%D0%B0%D0%BC%D1%8F%D1%82%D0%B8%D0%BD-%D0%9C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098164" cy="48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141035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/>
              <a:t>       Замятин </a:t>
            </a:r>
            <a:r>
              <a:rPr lang="ru-RU" sz="2400" b="1" dirty="0"/>
              <a:t>утверждает, что у человека всегда есть право выбора. Неестественно преломление "я" в "мы", и если человек поддается воздействию тоталитарной системы, то он перестает быть человеком. Нельзя строить мир только по разуму, забыв, что у человека есть душа. Машинный мир не должен существовать без мира нравственного.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9485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Е.И.Замятин</a:t>
            </a:r>
            <a:r>
              <a:rPr lang="ru-RU" dirty="0"/>
              <a:t>. «Мы»</a:t>
            </a:r>
          </a:p>
        </p:txBody>
      </p:sp>
      <p:pic>
        <p:nvPicPr>
          <p:cNvPr id="7170" name="Picture 2" descr="http://feelwomans.ru/misc/i/gallery/4107/73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6563"/>
            <a:ext cx="4389386" cy="467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4922" y="1597121"/>
            <a:ext cx="41795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 1932-м Замятин сказал в интервью: </a:t>
            </a:r>
            <a:r>
              <a:rPr lang="ru-RU" sz="2400" b="1" i="1" dirty="0"/>
              <a:t>"Близорукие рецензенты увидели в этой вещи не больше, чем политический памфлет. Это, конечно, неверно, этот роман - сигнал об опасности, угрожающей человеку, человечеству от гипертрофированной власти машин и власти государства - все равно какого".</a:t>
            </a:r>
          </a:p>
        </p:txBody>
      </p:sp>
    </p:spTree>
    <p:extLst>
      <p:ext uri="{BB962C8B-B14F-4D97-AF65-F5344CB8AC3E}">
        <p14:creationId xmlns:p14="http://schemas.microsoft.com/office/powerpoint/2010/main" val="3927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Р. </a:t>
            </a:r>
            <a:r>
              <a:rPr lang="ru-RU" dirty="0" err="1" smtClean="0"/>
              <a:t>Бредщбери</a:t>
            </a:r>
            <a:r>
              <a:rPr lang="ru-RU" dirty="0" smtClean="0"/>
              <a:t>. «451</a:t>
            </a:r>
            <a:r>
              <a:rPr lang="ru-RU" dirty="0" smtClean="0">
                <a:latin typeface="Calibri"/>
              </a:rPr>
              <a:t>◦</a:t>
            </a:r>
            <a:r>
              <a:rPr lang="ru-RU" dirty="0" smtClean="0"/>
              <a:t> по </a:t>
            </a:r>
            <a:r>
              <a:rPr lang="ru-RU" dirty="0" err="1" smtClean="0"/>
              <a:t>Фарингейту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8" name="Picture 4" descr="http://books.kg/demo/wp-content/uploads/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0728" y="4136886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Философская антиутопия </a:t>
            </a:r>
            <a:r>
              <a:rPr lang="ru-RU" sz="2000" b="1" dirty="0" err="1"/>
              <a:t>Рэя</a:t>
            </a:r>
            <a:r>
              <a:rPr lang="ru-RU" sz="2000" b="1" dirty="0"/>
              <a:t> </a:t>
            </a:r>
            <a:r>
              <a:rPr lang="ru-RU" sz="2000" b="1" dirty="0" err="1"/>
              <a:t>Брэдбери</a:t>
            </a:r>
            <a:r>
              <a:rPr lang="ru-RU" sz="2000" b="1" dirty="0"/>
              <a:t> рисует беспросветную картину развития постиндустриального общества; это мир будущего, в котором все письменные издания безжалостно уничтожаются специальным отрядом пожарных, а хранение книг преследуется по закону, интерактивное телевидение успешно служит всеобщему оболваниванию, карательная психиатрия решительно разбирается с редкими инакомыслящими, а на охоту за неисправимыми диссидентами выходит электрический пес…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200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4123"/>
            <a:ext cx="86868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О. Хаксли. «О дивный новый мир»</a:t>
            </a:r>
            <a:endParaRPr lang="ru-RU" dirty="0"/>
          </a:p>
        </p:txBody>
      </p:sp>
      <p:pic>
        <p:nvPicPr>
          <p:cNvPr id="3" name="Picture 2" descr="http://cdn.static2.rtr-vesti.ru/vh/pictures/o/651/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63" y="1196752"/>
            <a:ext cx="5638074" cy="352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24" y="4722627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Все счастливы. Все получают то, чего хотят, и никто никогда не хочет того, чего он не может получить. Они обеспечены, они в безопасности; они никогда не болеют; они не боятся смерти; им не досаждают отцы и матери; у них нет жен, детей и возлюбленных, могущих доставить сильные переживания. Мы адаптируем их, и после этого они не могут вести себя иначе, чем так, как им следует.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2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34481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Для </a:t>
            </a:r>
            <a:r>
              <a:rPr lang="ru-RU" sz="2800" b="1" dirty="0"/>
              <a:t>тем данного направления актуален взгляд на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 как представителя социума</a:t>
            </a:r>
            <a:r>
              <a:rPr lang="ru-RU" sz="2800" b="1" dirty="0"/>
              <a:t>. </a:t>
            </a:r>
            <a:r>
              <a:rPr lang="ru-RU" sz="2800" b="1" u="sng" dirty="0"/>
              <a:t>Общество во многом формирует личность, но и личность способна оказывать влияние на </a:t>
            </a:r>
            <a:r>
              <a:rPr lang="ru-RU" sz="2800" b="1" u="sng" dirty="0" smtClean="0"/>
              <a:t>социум.</a:t>
            </a:r>
          </a:p>
          <a:p>
            <a:pPr algn="just"/>
            <a:endParaRPr lang="ru-RU" sz="2400" b="1" u="sng" dirty="0"/>
          </a:p>
          <a:p>
            <a:pPr algn="just"/>
            <a:endParaRPr lang="ru-RU" sz="2400" b="1" u="sng" dirty="0" smtClean="0"/>
          </a:p>
          <a:p>
            <a:pPr algn="just"/>
            <a:r>
              <a:rPr lang="ru-RU" sz="2400" b="1" dirty="0" smtClean="0"/>
              <a:t>       </a:t>
            </a:r>
            <a:r>
              <a:rPr lang="ru-RU" sz="2800" b="1" dirty="0" smtClean="0"/>
              <a:t>Темы </a:t>
            </a:r>
            <a:r>
              <a:rPr lang="ru-RU" sz="2800" b="1" dirty="0"/>
              <a:t>позволят рассмотреть проблему личности и общества с </a:t>
            </a:r>
            <a:r>
              <a:rPr lang="ru-RU" sz="2800" b="1" i="1" u="sng" dirty="0"/>
              <a:t>разных сторон</a:t>
            </a:r>
            <a:r>
              <a:rPr lang="ru-RU" sz="2800" b="1" dirty="0"/>
              <a:t>: с точки зрения их гармоничного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</a:t>
            </a:r>
            <a:r>
              <a:rPr lang="ru-RU" sz="2800" b="1" dirty="0"/>
              <a:t>, сложного 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противостояния</a:t>
            </a:r>
            <a:r>
              <a:rPr lang="ru-RU" sz="2800" b="1" dirty="0"/>
              <a:t> или непримиримого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конфликта</a:t>
            </a:r>
            <a:r>
              <a:rPr lang="ru-RU" sz="2800" b="1" dirty="0" smtClean="0"/>
              <a:t>.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7565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О. Хаксли. «О дивный новый мир»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      Основная </a:t>
            </a:r>
            <a:r>
              <a:rPr lang="ru-RU" sz="2400" b="1" dirty="0"/>
              <a:t>проблема заключается в том, что искусственное равенство, которое на поверку оказывается биологическим тоталитаризмом, и кастовое устройство социума не могут удовлетворить мыслящих людей. Поэтому некоторые альфы (Бернард, Гельмгольц) не в силах приспособиться к жизни, они чувствуют не единение, а одиночество, отчуждение от окружающих. Но без сознательных членов общества дивный новый мир не возможен, именно они отвечают за программирование и благополучие всех остальных, лишенных разума, свободы воли и индивидуальности. Такие люди либо воспринимают службу, как каторгу (как Мустафа Монд), либо отбывают на острова в состоянии мучительного разногласия с обществом.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96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Илья Глазунов. &#10; Великий эксперимент. &#10; Ilya Glazunov. &#10; The Great Experimen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9" y="5339705"/>
            <a:ext cx="4896544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СПАСИБО ЗА ВНИМАНИЕ!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565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59066"/>
            <a:ext cx="6840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Литература всегда проявляла интерес к проблеме взаимоотношений человека и общества, созидательным или разрушительным последствиям этого взаимодействия для отдельной личности и для человеческой цивилизации.</a:t>
            </a:r>
          </a:p>
          <a:p>
            <a:pPr algn="ctr"/>
            <a:r>
              <a:rPr lang="ru-RU" sz="2800" b="1" dirty="0"/>
              <a:t> 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683568" y="3945486"/>
            <a:ext cx="7848872" cy="1944687"/>
          </a:xfrm>
        </p:spPr>
        <p:txBody>
          <a:bodyPr/>
          <a:lstStyle/>
          <a:p>
            <a:pPr algn="just"/>
            <a:r>
              <a:rPr lang="ru-RU" dirty="0" smtClean="0"/>
              <a:t>В.Г. Белинский: </a:t>
            </a:r>
            <a:r>
              <a:rPr lang="ru-RU" i="1" dirty="0" smtClean="0"/>
              <a:t>«Общество находит в литературе свою действительную жизнь, возведённую в идеал»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250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ЧЕЛОВЕК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Общественное существо, обладающее сознанием, разумом, субъект общественно- исторической деятельности, культуры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ОБЩЕСТВО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Совокупность людей, объединённых исторически обусловленными социальными формами совместной жизни и деятельности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42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Кластер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217440" y="1890916"/>
            <a:ext cx="2138536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человек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467544" y="1345226"/>
            <a:ext cx="1888976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индивид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755576" y="4534272"/>
            <a:ext cx="3384376" cy="168627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«Человек – это звучит гордо!» (Максим Горький)</a:t>
            </a:r>
            <a:endParaRPr lang="ru-RU" sz="2000" b="1" i="1" dirty="0"/>
          </a:p>
        </p:txBody>
      </p:sp>
      <p:sp>
        <p:nvSpPr>
          <p:cNvPr id="10" name="Овал 9"/>
          <p:cNvSpPr/>
          <p:nvPr/>
        </p:nvSpPr>
        <p:spPr>
          <a:xfrm>
            <a:off x="315676" y="3444413"/>
            <a:ext cx="3345372" cy="105841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индивидуальность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323528" y="2530013"/>
            <a:ext cx="2032992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личность</a:t>
            </a:r>
            <a:endParaRPr lang="ru-RU" sz="1600" b="1" i="1" dirty="0"/>
          </a:p>
        </p:txBody>
      </p:sp>
      <p:sp>
        <p:nvSpPr>
          <p:cNvPr id="12" name="Овал 11"/>
          <p:cNvSpPr/>
          <p:nvPr/>
        </p:nvSpPr>
        <p:spPr>
          <a:xfrm>
            <a:off x="4788024" y="1433716"/>
            <a:ext cx="2592288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общество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4788024" y="4601409"/>
            <a:ext cx="2689448" cy="123319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Общественное мнение</a:t>
            </a:r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7020272" y="3973620"/>
            <a:ext cx="2123728" cy="1255579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Светское общество (высший свет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5601816" y="3516421"/>
            <a:ext cx="1778496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толпа</a:t>
            </a:r>
            <a:endParaRPr lang="ru-RU" sz="2000" b="1" dirty="0"/>
          </a:p>
        </p:txBody>
      </p:sp>
      <p:sp>
        <p:nvSpPr>
          <p:cNvPr id="16" name="Овал 15"/>
          <p:cNvSpPr/>
          <p:nvPr/>
        </p:nvSpPr>
        <p:spPr>
          <a:xfrm>
            <a:off x="7017721" y="2805316"/>
            <a:ext cx="1656184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люди</a:t>
            </a:r>
            <a:endParaRPr lang="ru-RU" sz="2000" b="1" dirty="0"/>
          </a:p>
        </p:txBody>
      </p:sp>
      <p:sp>
        <p:nvSpPr>
          <p:cNvPr id="17" name="Овал 16"/>
          <p:cNvSpPr/>
          <p:nvPr/>
        </p:nvSpPr>
        <p:spPr>
          <a:xfrm>
            <a:off x="5436095" y="2477497"/>
            <a:ext cx="1581625" cy="9144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социум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245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Может ли человек влиять на ход истории?</a:t>
            </a:r>
          </a:p>
          <a:p>
            <a:r>
              <a:rPr lang="ru-RU" dirty="0" smtClean="0"/>
              <a:t>Как судьба человека связана с историей народа?</a:t>
            </a:r>
          </a:p>
          <a:p>
            <a:r>
              <a:rPr lang="ru-RU" dirty="0" smtClean="0"/>
              <a:t>Как общество влияет на человека?</a:t>
            </a:r>
          </a:p>
          <a:p>
            <a:r>
              <a:rPr lang="ru-RU" dirty="0" smtClean="0"/>
              <a:t>Может ли человек изменить общество?</a:t>
            </a:r>
          </a:p>
          <a:p>
            <a:r>
              <a:rPr lang="ru-RU" dirty="0" smtClean="0"/>
              <a:t>Какого человека можно назвать героем своего времени?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38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обсуждения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Всегда ли нужно отстаивать своё мнение?</a:t>
            </a:r>
          </a:p>
          <a:p>
            <a:r>
              <a:rPr lang="ru-RU" dirty="0" smtClean="0"/>
              <a:t>Что такое гуманизм (равноправие, социальная несправедливость, конформизм)?</a:t>
            </a:r>
          </a:p>
          <a:p>
            <a:r>
              <a:rPr lang="ru-RU" dirty="0" smtClean="0"/>
              <a:t>Как вы понимаете </a:t>
            </a:r>
            <a:r>
              <a:rPr lang="ru-RU" dirty="0" smtClean="0"/>
              <a:t>высказывание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/>
              <a:t>Р</a:t>
            </a:r>
            <a:r>
              <a:rPr lang="ru-RU" dirty="0" smtClean="0"/>
              <a:t>. </a:t>
            </a:r>
            <a:r>
              <a:rPr lang="ru-RU" dirty="0" err="1" smtClean="0"/>
              <a:t>Эмерсона</a:t>
            </a:r>
            <a:r>
              <a:rPr lang="ru-RU" dirty="0" smtClean="0"/>
              <a:t>: </a:t>
            </a:r>
            <a:r>
              <a:rPr lang="ru-RU" b="1" i="1" dirty="0" smtClean="0"/>
              <a:t>«Люди, обладающие </a:t>
            </a:r>
            <a:r>
              <a:rPr lang="ru-RU" b="1" i="1" dirty="0" smtClean="0"/>
              <a:t>   характером</a:t>
            </a:r>
            <a:r>
              <a:rPr lang="ru-RU" b="1" i="1" dirty="0" smtClean="0"/>
              <a:t>,  </a:t>
            </a:r>
            <a:r>
              <a:rPr lang="ru-RU" b="1" i="1" dirty="0" smtClean="0">
                <a:latin typeface="Calibri"/>
              </a:rPr>
              <a:t>−</a:t>
            </a:r>
            <a:r>
              <a:rPr lang="ru-RU" b="1" i="1" dirty="0" smtClean="0"/>
              <a:t> это совесть общества»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6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0724" y="894601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/>
              <a:t>Ральф Уолдо </a:t>
            </a:r>
            <a:r>
              <a:rPr lang="ru-RU" sz="2000" b="1" i="1" dirty="0" err="1"/>
              <a:t>Эмерсон</a:t>
            </a:r>
            <a:r>
              <a:rPr lang="ru-RU" sz="2000" b="1" i="1" dirty="0"/>
              <a:t> - американский поэт, эссеист, лектор, философ, был одним из самых влиятельных интеллектуалов Америки, родился 25 мая 1803 года.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9601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Секрет успеха в обществе прост: нужна известная сердечность, нужно расположение к другим.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3259" y="400506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Пока </a:t>
            </a:r>
            <a:r>
              <a:rPr lang="ru-RU" sz="2400" b="1" i="1" dirty="0"/>
              <a:t>человек остается верен самому себе, все играет ему на руку — правительство, общество и даже солнце, луна и звезды</a:t>
            </a:r>
            <a:r>
              <a:rPr lang="ru-RU" sz="2400" b="1" i="1" dirty="0" smtClean="0"/>
              <a:t>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7888" y="534071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Любимцы общества те, кого называют душа-человек, — это люди, лишенные стеснительного эгоизма: где бы они ни оказались, они не испытывают неудобства и помогают не испытывать его всем прочим.</a:t>
            </a:r>
            <a:endParaRPr lang="ru-RU" sz="2000" b="1" dirty="0"/>
          </a:p>
        </p:txBody>
      </p:sp>
      <p:pic>
        <p:nvPicPr>
          <p:cNvPr id="1028" name="Picture 4" descr="https://im0-tub-ru.yandex.net/i?id=8b6e2e38d793e883800df12be95b76ac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16632"/>
            <a:ext cx="2168531" cy="287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А.С. Грибоедов. «Горе от ума»</a:t>
            </a:r>
            <a:endParaRPr lang="ru-RU" dirty="0"/>
          </a:p>
        </p:txBody>
      </p:sp>
      <p:pic>
        <p:nvPicPr>
          <p:cNvPr id="2050" name="Picture 2" descr="http://files.mir-chelovek-yazyk.webnode.ru/200000375-6e6046f594/%D0%A7%D0%B0%D1%86%D0%BA%D0%B8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530247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«А судьи кто?..»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250105" y="5829638"/>
            <a:ext cx="666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Чацкий – «лишний человек»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389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rgbClr val="C4C4D1"/>
      </a:dk1>
      <a:lt1>
        <a:srgbClr val="FFFFFF"/>
      </a:lt1>
      <a:dk2>
        <a:srgbClr val="E3978A"/>
      </a:dk2>
      <a:lt2>
        <a:srgbClr val="F3F2DC"/>
      </a:lt2>
      <a:accent1>
        <a:srgbClr val="93A299"/>
      </a:accent1>
      <a:accent2>
        <a:srgbClr val="CDBBA3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833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Человек и общество</vt:lpstr>
      <vt:lpstr>Презентация PowerPoint</vt:lpstr>
      <vt:lpstr>Презентация PowerPoint</vt:lpstr>
      <vt:lpstr>Словарная работа</vt:lpstr>
      <vt:lpstr>Кластер </vt:lpstr>
      <vt:lpstr>Вопросы для обсуждения</vt:lpstr>
      <vt:lpstr>Вопросы для обсуждения</vt:lpstr>
      <vt:lpstr>Презентация PowerPoint</vt:lpstr>
      <vt:lpstr>А.С. Грибоедов. «Горе от ума»</vt:lpstr>
      <vt:lpstr>Н.В.Гоголь. «Шинель»</vt:lpstr>
      <vt:lpstr>И.А.Гончаров. «Обломов»</vt:lpstr>
      <vt:lpstr>И. А. Бунин.  «Господин из Сан-Франциско»</vt:lpstr>
      <vt:lpstr>А.П.Чехов. «Ионыч»</vt:lpstr>
      <vt:lpstr>Горький. «На дне»</vt:lpstr>
      <vt:lpstr>М.А.Шолохов. «Судьба человека»</vt:lpstr>
      <vt:lpstr>Е.И.Замятин. «Мы»</vt:lpstr>
      <vt:lpstr>Е.И.Замятин. «Мы»</vt:lpstr>
      <vt:lpstr>Р. Бредщбери. «451◦ по Фарингейту»</vt:lpstr>
      <vt:lpstr>О. Хаксли. «О дивный новый мир»</vt:lpstr>
      <vt:lpstr>О. Хаксли. «О дивный новый мир»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общество</dc:title>
  <dc:creator>НАТАЛЬЯ</dc:creator>
  <cp:lastModifiedBy>НАТАЛЬЯ</cp:lastModifiedBy>
  <cp:revision>13</cp:revision>
  <dcterms:created xsi:type="dcterms:W3CDTF">2017-12-03T05:28:49Z</dcterms:created>
  <dcterms:modified xsi:type="dcterms:W3CDTF">2017-12-03T14:22:59Z</dcterms:modified>
</cp:coreProperties>
</file>