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4" r:id="rId2"/>
    <p:sldId id="265" r:id="rId3"/>
    <p:sldId id="268" r:id="rId4"/>
    <p:sldId id="269" r:id="rId5"/>
    <p:sldId id="270" r:id="rId6"/>
    <p:sldId id="271" r:id="rId7"/>
    <p:sldId id="267" r:id="rId8"/>
    <p:sldId id="272" r:id="rId9"/>
    <p:sldId id="273" r:id="rId10"/>
    <p:sldId id="274" r:id="rId11"/>
    <p:sldId id="275" r:id="rId12"/>
    <p:sldId id="277" r:id="rId13"/>
    <p:sldId id="278" r:id="rId14"/>
    <p:sldId id="280" r:id="rId15"/>
    <p:sldId id="279" r:id="rId16"/>
    <p:sldId id="28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1219" autoAdjust="0"/>
  </p:normalViewPr>
  <p:slideViewPr>
    <p:cSldViewPr>
      <p:cViewPr>
        <p:scale>
          <a:sx n="113" d="100"/>
          <a:sy n="113" d="100"/>
        </p:scale>
        <p:origin x="-1584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11" Type="http://schemas.openxmlformats.org/officeDocument/2006/relationships/image" Target="../media/image74.wmf"/><Relationship Id="rId5" Type="http://schemas.openxmlformats.org/officeDocument/2006/relationships/image" Target="../media/image68.wmf"/><Relationship Id="rId10" Type="http://schemas.openxmlformats.org/officeDocument/2006/relationships/image" Target="../media/image73.wmf"/><Relationship Id="rId4" Type="http://schemas.openxmlformats.org/officeDocument/2006/relationships/image" Target="../media/image67.wmf"/><Relationship Id="rId9" Type="http://schemas.openxmlformats.org/officeDocument/2006/relationships/image" Target="../media/image72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3" Type="http://schemas.openxmlformats.org/officeDocument/2006/relationships/image" Target="../media/image77.wmf"/><Relationship Id="rId7" Type="http://schemas.openxmlformats.org/officeDocument/2006/relationships/image" Target="../media/image81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80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19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12" Type="http://schemas.openxmlformats.org/officeDocument/2006/relationships/image" Target="../media/image18.wmf"/><Relationship Id="rId2" Type="http://schemas.openxmlformats.org/officeDocument/2006/relationships/image" Target="../media/image8.wmf"/><Relationship Id="rId16" Type="http://schemas.openxmlformats.org/officeDocument/2006/relationships/image" Target="../media/image22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5" Type="http://schemas.openxmlformats.org/officeDocument/2006/relationships/image" Target="../media/image2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Relationship Id="rId1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35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12" Type="http://schemas.openxmlformats.org/officeDocument/2006/relationships/image" Target="../media/image34.wmf"/><Relationship Id="rId17" Type="http://schemas.openxmlformats.org/officeDocument/2006/relationships/image" Target="../media/image39.wmf"/><Relationship Id="rId2" Type="http://schemas.openxmlformats.org/officeDocument/2006/relationships/image" Target="../media/image24.wmf"/><Relationship Id="rId16" Type="http://schemas.openxmlformats.org/officeDocument/2006/relationships/image" Target="../media/image38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11" Type="http://schemas.openxmlformats.org/officeDocument/2006/relationships/image" Target="../media/image33.wmf"/><Relationship Id="rId5" Type="http://schemas.openxmlformats.org/officeDocument/2006/relationships/image" Target="../media/image27.wmf"/><Relationship Id="rId15" Type="http://schemas.openxmlformats.org/officeDocument/2006/relationships/image" Target="../media/image37.wmf"/><Relationship Id="rId10" Type="http://schemas.openxmlformats.org/officeDocument/2006/relationships/image" Target="../media/image32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Relationship Id="rId14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10" Type="http://schemas.openxmlformats.org/officeDocument/2006/relationships/image" Target="../media/image56.wmf"/><Relationship Id="rId4" Type="http://schemas.openxmlformats.org/officeDocument/2006/relationships/image" Target="../media/image50.wmf"/><Relationship Id="rId9" Type="http://schemas.openxmlformats.org/officeDocument/2006/relationships/image" Target="../media/image5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489A6-5EF8-496F-9770-A7A1991108F2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A9E7A-2D9A-477B-8CA5-2EB3E397FF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303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A9E7A-2D9A-477B-8CA5-2EB3E397FF8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C327-7893-4FED-A4FD-FB563BDF4E48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E26AD00-943F-4066-91C5-EDB2439D9E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C327-7893-4FED-A4FD-FB563BDF4E48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AD00-943F-4066-91C5-EDB2439D9E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C327-7893-4FED-A4FD-FB563BDF4E48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AD00-943F-4066-91C5-EDB2439D9E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C327-7893-4FED-A4FD-FB563BDF4E48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E26AD00-943F-4066-91C5-EDB2439D9E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C327-7893-4FED-A4FD-FB563BDF4E48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AD00-943F-4066-91C5-EDB2439D9E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C327-7893-4FED-A4FD-FB563BDF4E48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AD00-943F-4066-91C5-EDB2439D9E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C327-7893-4FED-A4FD-FB563BDF4E48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E26AD00-943F-4066-91C5-EDB2439D9E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C327-7893-4FED-A4FD-FB563BDF4E48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AD00-943F-4066-91C5-EDB2439D9E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C327-7893-4FED-A4FD-FB563BDF4E48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AD00-943F-4066-91C5-EDB2439D9E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C327-7893-4FED-A4FD-FB563BDF4E48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AD00-943F-4066-91C5-EDB2439D9E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C327-7893-4FED-A4FD-FB563BDF4E48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AD00-943F-4066-91C5-EDB2439D9E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0C6C327-7893-4FED-A4FD-FB563BDF4E48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E26AD00-943F-4066-91C5-EDB2439D9E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64.bin"/><Relationship Id="rId4" Type="http://schemas.openxmlformats.org/officeDocument/2006/relationships/image" Target="../media/image5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6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60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0" Type="http://schemas.openxmlformats.org/officeDocument/2006/relationships/image" Target="../media/image62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6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oleObject" Target="../embeddings/oleObject75.bin"/><Relationship Id="rId18" Type="http://schemas.openxmlformats.org/officeDocument/2006/relationships/image" Target="../media/image71.wmf"/><Relationship Id="rId3" Type="http://schemas.openxmlformats.org/officeDocument/2006/relationships/oleObject" Target="../embeddings/oleObject70.bin"/><Relationship Id="rId21" Type="http://schemas.openxmlformats.org/officeDocument/2006/relationships/oleObject" Target="../embeddings/oleObject79.bin"/><Relationship Id="rId7" Type="http://schemas.openxmlformats.org/officeDocument/2006/relationships/oleObject" Target="../embeddings/oleObject72.bin"/><Relationship Id="rId12" Type="http://schemas.openxmlformats.org/officeDocument/2006/relationships/image" Target="../media/image68.wmf"/><Relationship Id="rId17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0.wmf"/><Relationship Id="rId20" Type="http://schemas.openxmlformats.org/officeDocument/2006/relationships/image" Target="../media/image72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74.bin"/><Relationship Id="rId24" Type="http://schemas.openxmlformats.org/officeDocument/2006/relationships/image" Target="../media/image74.wmf"/><Relationship Id="rId5" Type="http://schemas.openxmlformats.org/officeDocument/2006/relationships/oleObject" Target="../embeddings/oleObject71.bin"/><Relationship Id="rId15" Type="http://schemas.openxmlformats.org/officeDocument/2006/relationships/oleObject" Target="../embeddings/oleObject76.bin"/><Relationship Id="rId23" Type="http://schemas.openxmlformats.org/officeDocument/2006/relationships/oleObject" Target="../embeddings/oleObject80.bin"/><Relationship Id="rId10" Type="http://schemas.openxmlformats.org/officeDocument/2006/relationships/image" Target="../media/image67.wmf"/><Relationship Id="rId19" Type="http://schemas.openxmlformats.org/officeDocument/2006/relationships/oleObject" Target="../embeddings/oleObject78.bin"/><Relationship Id="rId4" Type="http://schemas.openxmlformats.org/officeDocument/2006/relationships/image" Target="../media/image64.wmf"/><Relationship Id="rId9" Type="http://schemas.openxmlformats.org/officeDocument/2006/relationships/oleObject" Target="../embeddings/oleObject73.bin"/><Relationship Id="rId14" Type="http://schemas.openxmlformats.org/officeDocument/2006/relationships/image" Target="../media/image69.wmf"/><Relationship Id="rId22" Type="http://schemas.openxmlformats.org/officeDocument/2006/relationships/image" Target="../media/image7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13" Type="http://schemas.openxmlformats.org/officeDocument/2006/relationships/oleObject" Target="../embeddings/oleObject86.bin"/><Relationship Id="rId18" Type="http://schemas.openxmlformats.org/officeDocument/2006/relationships/image" Target="../media/image82.wmf"/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3.bin"/><Relationship Id="rId12" Type="http://schemas.openxmlformats.org/officeDocument/2006/relationships/image" Target="../media/image79.wmf"/><Relationship Id="rId17" Type="http://schemas.openxmlformats.org/officeDocument/2006/relationships/oleObject" Target="../embeddings/oleObject8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1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6.wmf"/><Relationship Id="rId11" Type="http://schemas.openxmlformats.org/officeDocument/2006/relationships/oleObject" Target="../embeddings/oleObject85.bin"/><Relationship Id="rId5" Type="http://schemas.openxmlformats.org/officeDocument/2006/relationships/oleObject" Target="../embeddings/oleObject82.bin"/><Relationship Id="rId15" Type="http://schemas.openxmlformats.org/officeDocument/2006/relationships/oleObject" Target="../embeddings/oleObject87.bin"/><Relationship Id="rId10" Type="http://schemas.openxmlformats.org/officeDocument/2006/relationships/image" Target="../media/image78.wmf"/><Relationship Id="rId4" Type="http://schemas.openxmlformats.org/officeDocument/2006/relationships/image" Target="../media/image75.wmf"/><Relationship Id="rId9" Type="http://schemas.openxmlformats.org/officeDocument/2006/relationships/oleObject" Target="../embeddings/oleObject84.bin"/><Relationship Id="rId14" Type="http://schemas.openxmlformats.org/officeDocument/2006/relationships/image" Target="../media/image80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83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9.bin"/><Relationship Id="rId18" Type="http://schemas.openxmlformats.org/officeDocument/2006/relationships/oleObject" Target="../embeddings/oleObject12.bin"/><Relationship Id="rId26" Type="http://schemas.openxmlformats.org/officeDocument/2006/relationships/oleObject" Target="../embeddings/oleObject17.bin"/><Relationship Id="rId39" Type="http://schemas.openxmlformats.org/officeDocument/2006/relationships/oleObject" Target="../embeddings/oleObject25.bin"/><Relationship Id="rId3" Type="http://schemas.openxmlformats.org/officeDocument/2006/relationships/oleObject" Target="../embeddings/oleObject4.bin"/><Relationship Id="rId21" Type="http://schemas.openxmlformats.org/officeDocument/2006/relationships/oleObject" Target="../embeddings/oleObject14.bin"/><Relationship Id="rId34" Type="http://schemas.openxmlformats.org/officeDocument/2006/relationships/oleObject" Target="../embeddings/oleObject22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1.wmf"/><Relationship Id="rId17" Type="http://schemas.openxmlformats.org/officeDocument/2006/relationships/image" Target="../media/image13.wmf"/><Relationship Id="rId25" Type="http://schemas.openxmlformats.org/officeDocument/2006/relationships/oleObject" Target="../embeddings/oleObject16.bin"/><Relationship Id="rId33" Type="http://schemas.openxmlformats.org/officeDocument/2006/relationships/image" Target="../media/image19.wmf"/><Relationship Id="rId38" Type="http://schemas.openxmlformats.org/officeDocument/2006/relationships/image" Target="../media/image21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3.bin"/><Relationship Id="rId29" Type="http://schemas.openxmlformats.org/officeDocument/2006/relationships/image" Target="../media/image18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8.bin"/><Relationship Id="rId24" Type="http://schemas.openxmlformats.org/officeDocument/2006/relationships/image" Target="../media/image16.wmf"/><Relationship Id="rId32" Type="http://schemas.openxmlformats.org/officeDocument/2006/relationships/oleObject" Target="../embeddings/oleObject21.bin"/><Relationship Id="rId37" Type="http://schemas.openxmlformats.org/officeDocument/2006/relationships/oleObject" Target="../embeddings/oleObject24.bin"/><Relationship Id="rId40" Type="http://schemas.openxmlformats.org/officeDocument/2006/relationships/image" Target="../media/image22.wmf"/><Relationship Id="rId5" Type="http://schemas.openxmlformats.org/officeDocument/2006/relationships/oleObject" Target="../embeddings/oleObject5.bin"/><Relationship Id="rId15" Type="http://schemas.openxmlformats.org/officeDocument/2006/relationships/image" Target="../media/image12.wmf"/><Relationship Id="rId23" Type="http://schemas.openxmlformats.org/officeDocument/2006/relationships/oleObject" Target="../embeddings/oleObject15.bin"/><Relationship Id="rId28" Type="http://schemas.openxmlformats.org/officeDocument/2006/relationships/oleObject" Target="../embeddings/oleObject18.bin"/><Relationship Id="rId36" Type="http://schemas.openxmlformats.org/officeDocument/2006/relationships/image" Target="../media/image20.wmf"/><Relationship Id="rId10" Type="http://schemas.openxmlformats.org/officeDocument/2006/relationships/image" Target="../media/image10.wmf"/><Relationship Id="rId19" Type="http://schemas.openxmlformats.org/officeDocument/2006/relationships/image" Target="../media/image14.wmf"/><Relationship Id="rId31" Type="http://schemas.openxmlformats.org/officeDocument/2006/relationships/oleObject" Target="../embeddings/oleObject20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0.bin"/><Relationship Id="rId22" Type="http://schemas.openxmlformats.org/officeDocument/2006/relationships/image" Target="../media/image15.wmf"/><Relationship Id="rId27" Type="http://schemas.openxmlformats.org/officeDocument/2006/relationships/image" Target="../media/image17.wmf"/><Relationship Id="rId30" Type="http://schemas.openxmlformats.org/officeDocument/2006/relationships/oleObject" Target="../embeddings/oleObject19.bin"/><Relationship Id="rId35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31.bin"/><Relationship Id="rId18" Type="http://schemas.openxmlformats.org/officeDocument/2006/relationships/image" Target="../media/image30.wmf"/><Relationship Id="rId26" Type="http://schemas.openxmlformats.org/officeDocument/2006/relationships/image" Target="../media/image34.wmf"/><Relationship Id="rId3" Type="http://schemas.openxmlformats.org/officeDocument/2006/relationships/oleObject" Target="../embeddings/oleObject26.bin"/><Relationship Id="rId21" Type="http://schemas.openxmlformats.org/officeDocument/2006/relationships/oleObject" Target="../embeddings/oleObject35.bin"/><Relationship Id="rId34" Type="http://schemas.openxmlformats.org/officeDocument/2006/relationships/oleObject" Target="../embeddings/oleObject42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27.wmf"/><Relationship Id="rId17" Type="http://schemas.openxmlformats.org/officeDocument/2006/relationships/oleObject" Target="../embeddings/oleObject33.bin"/><Relationship Id="rId25" Type="http://schemas.openxmlformats.org/officeDocument/2006/relationships/oleObject" Target="../embeddings/oleObject37.bin"/><Relationship Id="rId33" Type="http://schemas.openxmlformats.org/officeDocument/2006/relationships/image" Target="../media/image37.wmf"/><Relationship Id="rId38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9.wmf"/><Relationship Id="rId20" Type="http://schemas.openxmlformats.org/officeDocument/2006/relationships/image" Target="../media/image31.wmf"/><Relationship Id="rId29" Type="http://schemas.openxmlformats.org/officeDocument/2006/relationships/oleObject" Target="../embeddings/oleObject39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30.bin"/><Relationship Id="rId24" Type="http://schemas.openxmlformats.org/officeDocument/2006/relationships/image" Target="../media/image33.wmf"/><Relationship Id="rId32" Type="http://schemas.openxmlformats.org/officeDocument/2006/relationships/oleObject" Target="../embeddings/oleObject41.bin"/><Relationship Id="rId37" Type="http://schemas.openxmlformats.org/officeDocument/2006/relationships/image" Target="../media/image39.wmf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23" Type="http://schemas.openxmlformats.org/officeDocument/2006/relationships/oleObject" Target="../embeddings/oleObject36.bin"/><Relationship Id="rId28" Type="http://schemas.openxmlformats.org/officeDocument/2006/relationships/image" Target="../media/image35.wmf"/><Relationship Id="rId36" Type="http://schemas.openxmlformats.org/officeDocument/2006/relationships/oleObject" Target="../embeddings/oleObject43.bin"/><Relationship Id="rId10" Type="http://schemas.openxmlformats.org/officeDocument/2006/relationships/image" Target="../media/image26.wmf"/><Relationship Id="rId19" Type="http://schemas.openxmlformats.org/officeDocument/2006/relationships/oleObject" Target="../embeddings/oleObject34.bin"/><Relationship Id="rId31" Type="http://schemas.openxmlformats.org/officeDocument/2006/relationships/image" Target="../media/image3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28.wmf"/><Relationship Id="rId22" Type="http://schemas.openxmlformats.org/officeDocument/2006/relationships/image" Target="../media/image32.wmf"/><Relationship Id="rId27" Type="http://schemas.openxmlformats.org/officeDocument/2006/relationships/oleObject" Target="../embeddings/oleObject38.bin"/><Relationship Id="rId30" Type="http://schemas.openxmlformats.org/officeDocument/2006/relationships/oleObject" Target="../embeddings/oleObject40.bin"/><Relationship Id="rId35" Type="http://schemas.openxmlformats.org/officeDocument/2006/relationships/image" Target="../media/image3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oleObject" Target="../embeddings/oleObject50.bin"/><Relationship Id="rId18" Type="http://schemas.openxmlformats.org/officeDocument/2006/relationships/image" Target="../media/image46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49.bin"/><Relationship Id="rId17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5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43.wmf"/><Relationship Id="rId5" Type="http://schemas.openxmlformats.org/officeDocument/2006/relationships/image" Target="../media/image40.wmf"/><Relationship Id="rId15" Type="http://schemas.openxmlformats.org/officeDocument/2006/relationships/oleObject" Target="../embeddings/oleObject51.bin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5.bin"/><Relationship Id="rId9" Type="http://schemas.openxmlformats.org/officeDocument/2006/relationships/image" Target="../media/image42.wmf"/><Relationship Id="rId14" Type="http://schemas.openxmlformats.org/officeDocument/2006/relationships/image" Target="../media/image4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oleObject" Target="../embeddings/oleObject58.bin"/><Relationship Id="rId18" Type="http://schemas.openxmlformats.org/officeDocument/2006/relationships/image" Target="../media/image54.wmf"/><Relationship Id="rId3" Type="http://schemas.openxmlformats.org/officeDocument/2006/relationships/oleObject" Target="../embeddings/oleObject53.bin"/><Relationship Id="rId21" Type="http://schemas.openxmlformats.org/officeDocument/2006/relationships/oleObject" Target="../embeddings/oleObject62.bin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51.wmf"/><Relationship Id="rId17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3.wmf"/><Relationship Id="rId20" Type="http://schemas.openxmlformats.org/officeDocument/2006/relationships/image" Target="../media/image55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4.bin"/><Relationship Id="rId15" Type="http://schemas.openxmlformats.org/officeDocument/2006/relationships/oleObject" Target="../embeddings/oleObject59.bin"/><Relationship Id="rId10" Type="http://schemas.openxmlformats.org/officeDocument/2006/relationships/image" Target="../media/image50.wmf"/><Relationship Id="rId19" Type="http://schemas.openxmlformats.org/officeDocument/2006/relationships/oleObject" Target="../embeddings/oleObject61.bin"/><Relationship Id="rId4" Type="http://schemas.openxmlformats.org/officeDocument/2006/relationships/image" Target="../media/image47.wmf"/><Relationship Id="rId9" Type="http://schemas.openxmlformats.org/officeDocument/2006/relationships/oleObject" Target="../embeddings/oleObject56.bin"/><Relationship Id="rId14" Type="http://schemas.openxmlformats.org/officeDocument/2006/relationships/image" Target="../media/image52.wmf"/><Relationship Id="rId22" Type="http://schemas.openxmlformats.org/officeDocument/2006/relationships/image" Target="../media/image5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1000">
              <a:srgbClr val="FEE7F2"/>
            </a:gs>
            <a:gs pos="36000">
              <a:srgbClr val="FAC77D"/>
            </a:gs>
            <a:gs pos="47000">
              <a:srgbClr val="FBA97D"/>
            </a:gs>
            <a:gs pos="82001">
              <a:srgbClr val="FBD49C"/>
            </a:gs>
            <a:gs pos="100000">
              <a:srgbClr val="FEE7F2">
                <a:alpha val="0"/>
              </a:srgb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618" y="4000504"/>
            <a:ext cx="3143126" cy="2508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flood" dir="t"/>
          </a:scene3d>
          <a:sp3d contourW="12700" prstMaterial="plastic">
            <a:contourClr>
              <a:schemeClr val="bg1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400164"/>
          </a:xfrm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  <a:sp3d extrusionH="57150">
              <a:bevelT w="38100" h="38100"/>
              <a:bevelB w="38100" h="38100"/>
            </a:sp3d>
          </a:bodyPr>
          <a:lstStyle/>
          <a:p>
            <a:pPr algn="ctr"/>
            <a:r>
              <a:rPr lang="ru-RU" dirty="0" smtClean="0">
                <a:effectLst>
                  <a:innerShdw blurRad="114300">
                    <a:prstClr val="black"/>
                  </a:innerShdw>
                  <a:reflection blurRad="12700" stA="48000" endA="300" endPos="55000" dir="5400000" sy="-90000" algn="bl" rotWithShape="0"/>
                </a:effectLst>
                <a:cs typeface="Aparajita" pitchFamily="34" charset="0"/>
              </a:rPr>
              <a:t>Решение задач по темам:</a:t>
            </a:r>
            <a:br>
              <a:rPr lang="ru-RU" dirty="0" smtClean="0">
                <a:effectLst>
                  <a:innerShdw blurRad="114300">
                    <a:prstClr val="black"/>
                  </a:innerShdw>
                  <a:reflection blurRad="12700" stA="48000" endA="300" endPos="55000" dir="5400000" sy="-90000" algn="bl" rotWithShape="0"/>
                </a:effectLst>
                <a:cs typeface="Aparajita" pitchFamily="34" charset="0"/>
              </a:rPr>
            </a:br>
            <a:r>
              <a:rPr lang="ru-RU" dirty="0" smtClean="0">
                <a:effectLst>
                  <a:innerShdw blurRad="114300">
                    <a:prstClr val="black"/>
                  </a:innerShdw>
                  <a:reflection blurRad="12700" stA="48000" endA="300" endPos="55000" dir="5400000" sy="-90000" algn="bl" rotWithShape="0"/>
                </a:effectLst>
                <a:cs typeface="Aparajita" pitchFamily="34" charset="0"/>
              </a:rPr>
              <a:t/>
            </a:r>
            <a:br>
              <a:rPr lang="ru-RU" dirty="0" smtClean="0">
                <a:effectLst>
                  <a:innerShdw blurRad="114300">
                    <a:prstClr val="black"/>
                  </a:innerShdw>
                  <a:reflection blurRad="12700" stA="48000" endA="300" endPos="55000" dir="5400000" sy="-90000" algn="bl" rotWithShape="0"/>
                </a:effectLst>
                <a:cs typeface="Aparajita" pitchFamily="34" charset="0"/>
              </a:rPr>
            </a:br>
            <a:r>
              <a:rPr lang="ru-RU" i="1" dirty="0" smtClean="0">
                <a:effectLst>
                  <a:innerShdw blurRad="114300">
                    <a:prstClr val="black"/>
                  </a:innerShdw>
                  <a:reflection blurRad="12700" stA="48000" endA="300" endPos="55000" dir="5400000" sy="-90000" algn="bl" rotWithShape="0"/>
                </a:effectLst>
                <a:cs typeface="Aparajita" pitchFamily="34" charset="0"/>
              </a:rPr>
              <a:t>«Площадь треугольника», </a:t>
            </a:r>
            <a:br>
              <a:rPr lang="ru-RU" i="1" dirty="0" smtClean="0">
                <a:effectLst>
                  <a:innerShdw blurRad="114300">
                    <a:prstClr val="black"/>
                  </a:innerShdw>
                  <a:reflection blurRad="12700" stA="48000" endA="300" endPos="55000" dir="5400000" sy="-90000" algn="bl" rotWithShape="0"/>
                </a:effectLst>
                <a:cs typeface="Aparajita" pitchFamily="34" charset="0"/>
              </a:rPr>
            </a:br>
            <a:r>
              <a:rPr lang="ru-RU" i="1" dirty="0" smtClean="0">
                <a:effectLst>
                  <a:innerShdw blurRad="114300">
                    <a:prstClr val="black"/>
                  </a:innerShdw>
                  <a:reflection blurRad="12700" stA="48000" endA="300" endPos="55000" dir="5400000" sy="-90000" algn="bl" rotWithShape="0"/>
                </a:effectLst>
                <a:cs typeface="Aparajita" pitchFamily="34" charset="0"/>
              </a:rPr>
              <a:t>«теорема синусов», «Теорема косинусов».</a:t>
            </a:r>
            <a:endParaRPr lang="ru-RU" i="1" dirty="0">
              <a:effectLst>
                <a:innerShdw blurRad="114300">
                  <a:prstClr val="black"/>
                </a:innerShdw>
                <a:reflection blurRad="12700" stA="48000" endA="300" endPos="55000" dir="5400000" sy="-90000" algn="bl" rotWithShape="0"/>
              </a:effectLst>
              <a:cs typeface="Aparajit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285992"/>
            <a:ext cx="8686800" cy="379413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Геометрия</a:t>
            </a:r>
          </a:p>
          <a:p>
            <a:pPr algn="ctr">
              <a:buNone/>
            </a:pPr>
            <a:r>
              <a:rPr lang="ru-RU" b="1" dirty="0" smtClean="0"/>
              <a:t>9 класс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686800" cy="173196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 треугольнике </a:t>
            </a:r>
            <a:r>
              <a:rPr lang="en-US" dirty="0" smtClean="0"/>
              <a:t>ABC</a:t>
            </a:r>
            <a:r>
              <a:rPr lang="ru-RU" dirty="0" smtClean="0"/>
              <a:t>  </a:t>
            </a:r>
            <a:r>
              <a:rPr lang="en-US" dirty="0" smtClean="0"/>
              <a:t> a = 28, b = 35, c = 42.</a:t>
            </a:r>
          </a:p>
          <a:p>
            <a:pPr>
              <a:buNone/>
            </a:pPr>
            <a:r>
              <a:rPr lang="ru-RU" dirty="0" smtClean="0"/>
              <a:t>Найдите косинус угла, лежащего против меньшей стороны треугольника.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7067539">
            <a:off x="993454" y="2946668"/>
            <a:ext cx="3000396" cy="2714644"/>
          </a:xfrm>
          <a:prstGeom prst="triangl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28662" y="3201415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/>
                </a:solidFill>
              </a:rPr>
              <a:t>а</a:t>
            </a: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488" y="3272853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b</a:t>
            </a: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57356" y="4844489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/>
                </a:solidFill>
              </a:rPr>
              <a:t>с</a:t>
            </a: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8" name="Дуга 7"/>
          <p:cNvSpPr/>
          <p:nvPr/>
        </p:nvSpPr>
        <p:spPr>
          <a:xfrm rot="14403010">
            <a:off x="2951148" y="4233408"/>
            <a:ext cx="785818" cy="1000132"/>
          </a:xfrm>
          <a:prstGeom prst="arc">
            <a:avLst>
              <a:gd name="adj1" fmla="val 16525542"/>
              <a:gd name="adj2" fmla="val 1266725"/>
            </a:avLst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571736" y="4071942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solidFill>
                  <a:schemeClr val="accent1"/>
                </a:solidFill>
              </a:rPr>
              <a:t>α</a:t>
            </a: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2143116"/>
            <a:ext cx="3857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 теореме косинусов</a:t>
            </a:r>
            <a:endParaRPr lang="ru-RU" sz="2800" dirty="0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4714876" y="2857496"/>
          <a:ext cx="3786215" cy="5090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4" name="Формула" r:id="rId3" imgW="1511280" imgH="203040" progId="Equation.3">
                  <p:embed/>
                </p:oleObj>
              </mc:Choice>
              <mc:Fallback>
                <p:oleObj name="Формула" r:id="rId3" imgW="151128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6" y="2857496"/>
                        <a:ext cx="3786215" cy="5090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4714876" y="3378207"/>
          <a:ext cx="311785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5" name="Формула" r:id="rId5" imgW="1244520" imgH="419040" progId="Equation.3">
                  <p:embed/>
                </p:oleObj>
              </mc:Choice>
              <mc:Fallback>
                <p:oleObj name="Формула" r:id="rId5" imgW="124452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6" y="3378207"/>
                        <a:ext cx="3117850" cy="1050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2" name="Object 4"/>
          <p:cNvGraphicFramePr>
            <a:graphicFrameLocks noChangeAspect="1"/>
          </p:cNvGraphicFramePr>
          <p:nvPr/>
        </p:nvGraphicFramePr>
        <p:xfrm>
          <a:off x="2071670" y="1071546"/>
          <a:ext cx="4945062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2" name="Формула" r:id="rId3" imgW="1612800" imgH="393480" progId="Equation.3">
                  <p:embed/>
                </p:oleObj>
              </mc:Choice>
              <mc:Fallback>
                <p:oleObj name="Формула" r:id="rId3" imgW="161280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70" y="1071546"/>
                        <a:ext cx="4945062" cy="1208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071670" y="2357430"/>
          <a:ext cx="2609850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3" name="Формула" r:id="rId5" imgW="850680" imgH="393480" progId="Equation.3">
                  <p:embed/>
                </p:oleObj>
              </mc:Choice>
              <mc:Fallback>
                <p:oleObj name="Формула" r:id="rId5" imgW="8506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70" y="2357430"/>
                        <a:ext cx="2609850" cy="1208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2071670" y="3643314"/>
          <a:ext cx="1908175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4" name="Формула" r:id="rId7" imgW="622080" imgH="393480" progId="Equation.3">
                  <p:embed/>
                </p:oleObj>
              </mc:Choice>
              <mc:Fallback>
                <p:oleObj name="Формула" r:id="rId7" imgW="6220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70" y="3643314"/>
                        <a:ext cx="1908175" cy="1208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2071670" y="5095870"/>
          <a:ext cx="17145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5" name="Формула" r:id="rId9" imgW="558720" imgH="177480" progId="Equation.3">
                  <p:embed/>
                </p:oleObj>
              </mc:Choice>
              <mc:Fallback>
                <p:oleObj name="Формула" r:id="rId9" imgW="55872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70" y="5095870"/>
                        <a:ext cx="171450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3857620" y="5072074"/>
          <a:ext cx="935037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6" name="Формула" r:id="rId11" imgW="304560" imgH="203040" progId="Equation.3">
                  <p:embed/>
                </p:oleObj>
              </mc:Choice>
              <mc:Fallback>
                <p:oleObj name="Формула" r:id="rId11" imgW="30456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0" y="5072074"/>
                        <a:ext cx="935037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для закрепления материала.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30359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Найдите площадь треугольника и его сторону лежащую против угла в       , если две другие стороны равны              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        ,       и       – медианы, они пересекаются в точке О,                     Площадь треугольника </a:t>
            </a:r>
            <a:r>
              <a:rPr lang="en-US" dirty="0" smtClean="0"/>
              <a:t>ABC </a:t>
            </a:r>
            <a:r>
              <a:rPr lang="ru-RU" dirty="0" smtClean="0"/>
              <a:t>равна </a:t>
            </a:r>
            <a:r>
              <a:rPr lang="ru-RU" dirty="0" smtClean="0">
                <a:solidFill>
                  <a:schemeClr val="tx1"/>
                </a:solidFill>
              </a:rPr>
              <a:t>9 см</a:t>
            </a:r>
            <a:r>
              <a:rPr lang="ru-RU" dirty="0" smtClean="0"/>
              <a:t>. Найдите:</a:t>
            </a:r>
            <a:endParaRPr lang="ru-RU" dirty="0"/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5029208" y="1997069"/>
          <a:ext cx="757238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5" name="Формула" r:id="rId3" imgW="304560" imgH="203040" progId="Equation.3">
                  <p:embed/>
                </p:oleObj>
              </mc:Choice>
              <mc:Fallback>
                <p:oleObj name="Формула" r:id="rId3" imgW="30456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8" y="1997069"/>
                        <a:ext cx="757238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3643306" y="2357430"/>
          <a:ext cx="787400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6" name="Формула" r:id="rId5" imgW="317160" imgH="215640" progId="Equation.3">
                  <p:embed/>
                </p:oleObj>
              </mc:Choice>
              <mc:Fallback>
                <p:oleObj name="Формула" r:id="rId5" imgW="31716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06" y="2357430"/>
                        <a:ext cx="787400" cy="534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3" name="Object 5"/>
          <p:cNvGraphicFramePr>
            <a:graphicFrameLocks noChangeAspect="1"/>
          </p:cNvGraphicFramePr>
          <p:nvPr/>
        </p:nvGraphicFramePr>
        <p:xfrm>
          <a:off x="4357686" y="2571744"/>
          <a:ext cx="598487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7" name="Формула" r:id="rId7" imgW="241200" imgH="164880" progId="Equation.3">
                  <p:embed/>
                </p:oleObj>
              </mc:Choice>
              <mc:Fallback>
                <p:oleObj name="Формула" r:id="rId7" imgW="241200" imgH="1648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6" y="2571744"/>
                        <a:ext cx="598487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4" name="Object 6"/>
          <p:cNvGraphicFramePr>
            <a:graphicFrameLocks noChangeAspect="1"/>
          </p:cNvGraphicFramePr>
          <p:nvPr/>
        </p:nvGraphicFramePr>
        <p:xfrm>
          <a:off x="1142976" y="3000372"/>
          <a:ext cx="1071562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8" name="Формула" r:id="rId9" imgW="431640" imgH="177480" progId="Equation.3">
                  <p:embed/>
                </p:oleObj>
              </mc:Choice>
              <mc:Fallback>
                <p:oleObj name="Формула" r:id="rId9" imgW="43164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3000372"/>
                        <a:ext cx="1071562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5" name="Object 7"/>
          <p:cNvGraphicFramePr>
            <a:graphicFrameLocks noChangeAspect="1"/>
          </p:cNvGraphicFramePr>
          <p:nvPr/>
        </p:nvGraphicFramePr>
        <p:xfrm>
          <a:off x="2197088" y="2967038"/>
          <a:ext cx="660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9" name="Формула" r:id="rId11" imgW="266400" imgH="215640" progId="Equation.3">
                  <p:embed/>
                </p:oleObj>
              </mc:Choice>
              <mc:Fallback>
                <p:oleObj name="Формула" r:id="rId11" imgW="26640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7088" y="2967038"/>
                        <a:ext cx="6604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5286380" y="2487609"/>
          <a:ext cx="28257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0" name="Формула" r:id="rId13" imgW="114120" imgH="177480" progId="Equation.3">
                  <p:embed/>
                </p:oleObj>
              </mc:Choice>
              <mc:Fallback>
                <p:oleObj name="Формула" r:id="rId13" imgW="11412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0" y="2487609"/>
                        <a:ext cx="282575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5545149" y="2592384"/>
          <a:ext cx="598487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1" name="Формула" r:id="rId15" imgW="241200" imgH="164880" progId="Equation.3">
                  <p:embed/>
                </p:oleObj>
              </mc:Choice>
              <mc:Fallback>
                <p:oleObj name="Формула" r:id="rId15" imgW="241200" imgH="164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149" y="2592384"/>
                        <a:ext cx="598487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3127375" y="3000372"/>
          <a:ext cx="6921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2" name="Формула" r:id="rId17" imgW="279360" imgH="215640" progId="Equation.3">
                  <p:embed/>
                </p:oleObj>
              </mc:Choice>
              <mc:Fallback>
                <p:oleObj name="Формула" r:id="rId17" imgW="27936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7375" y="3000372"/>
                        <a:ext cx="69215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7"/>
          <p:cNvGraphicFramePr>
            <a:graphicFrameLocks noChangeAspect="1"/>
          </p:cNvGraphicFramePr>
          <p:nvPr/>
        </p:nvGraphicFramePr>
        <p:xfrm>
          <a:off x="5254641" y="3395666"/>
          <a:ext cx="16033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3" name="Формула" r:id="rId19" imgW="647640" imgH="215640" progId="Equation.3">
                  <p:embed/>
                </p:oleObj>
              </mc:Choice>
              <mc:Fallback>
                <p:oleObj name="Формула" r:id="rId19" imgW="647640" imgH="2156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41" y="3395666"/>
                        <a:ext cx="160337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6858016" y="3429000"/>
          <a:ext cx="13525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4" name="Формула" r:id="rId21" imgW="545760" imgH="215640" progId="Equation.3">
                  <p:embed/>
                </p:oleObj>
              </mc:Choice>
              <mc:Fallback>
                <p:oleObj name="Формула" r:id="rId21" imgW="545760" imgH="2156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16" y="3429000"/>
                        <a:ext cx="135255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3" name="Object 15"/>
          <p:cNvGraphicFramePr>
            <a:graphicFrameLocks noChangeAspect="1"/>
          </p:cNvGraphicFramePr>
          <p:nvPr/>
        </p:nvGraphicFramePr>
        <p:xfrm>
          <a:off x="2486019" y="4344997"/>
          <a:ext cx="122872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5" name="Формула" r:id="rId23" imgW="495000" imgH="177480" progId="Equation.3">
                  <p:embed/>
                </p:oleObj>
              </mc:Choice>
              <mc:Fallback>
                <p:oleObj name="Формула" r:id="rId23" imgW="495000" imgH="1774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6019" y="4344997"/>
                        <a:ext cx="1228725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14678" y="1357298"/>
            <a:ext cx="1981184" cy="6603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dirty="0" smtClean="0"/>
              <a:t>Ответы</a:t>
            </a:r>
            <a:r>
              <a:rPr lang="ru-RU" dirty="0" smtClean="0"/>
              <a:t>:</a:t>
            </a:r>
            <a:endParaRPr lang="ru-RU" dirty="0"/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3594066" y="2425694"/>
          <a:ext cx="1192248" cy="1447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1" name="Формула" r:id="rId3" imgW="355320" imgH="431640" progId="Equation.3">
                  <p:embed/>
                </p:oleObj>
              </mc:Choice>
              <mc:Fallback>
                <p:oleObj name="Формула" r:id="rId3" imgW="35532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4066" y="2425694"/>
                        <a:ext cx="1192248" cy="14478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4674734" y="2354256"/>
          <a:ext cx="968836" cy="695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2" name="Формула" r:id="rId5" imgW="317160" imgH="228600" progId="Equation.3">
                  <p:embed/>
                </p:oleObj>
              </mc:Choice>
              <mc:Fallback>
                <p:oleObj name="Формула" r:id="rId5" imgW="31716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4734" y="2354256"/>
                        <a:ext cx="968836" cy="6953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3236876" y="2354256"/>
          <a:ext cx="334992" cy="446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3" name="Формула" r:id="rId7" imgW="152280" imgH="203040" progId="Equation.3">
                  <p:embed/>
                </p:oleObj>
              </mc:Choice>
              <mc:Fallback>
                <p:oleObj name="Формула" r:id="rId7" imgW="15228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6876" y="2354256"/>
                        <a:ext cx="334992" cy="4466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4551697" y="3429000"/>
          <a:ext cx="734683" cy="502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4" name="Формула" r:id="rId9" imgW="241200" imgH="164880" progId="Equation.3">
                  <p:embed/>
                </p:oleObj>
              </mc:Choice>
              <mc:Fallback>
                <p:oleObj name="Формула" r:id="rId9" imgW="241200" imgH="1648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1697" y="3429000"/>
                        <a:ext cx="734683" cy="5026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3648065" y="4208472"/>
          <a:ext cx="898636" cy="717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5" name="Формула" r:id="rId11" imgW="253800" imgH="203040" progId="Equation.3">
                  <p:embed/>
                </p:oleObj>
              </mc:Choice>
              <mc:Fallback>
                <p:oleObj name="Формула" r:id="rId11" imgW="25380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8065" y="4208472"/>
                        <a:ext cx="898636" cy="7175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4499924" y="4481011"/>
          <a:ext cx="857894" cy="44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6" name="Формула" r:id="rId13" imgW="266400" imgH="139680" progId="Equation.3">
                  <p:embed/>
                </p:oleObj>
              </mc:Choice>
              <mc:Fallback>
                <p:oleObj name="Формула" r:id="rId13" imgW="266400" imgH="1396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24" y="4481011"/>
                        <a:ext cx="857894" cy="448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3143240" y="4283084"/>
          <a:ext cx="445922" cy="509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7" name="Формула" r:id="rId15" imgW="177480" imgH="203040" progId="Equation.3">
                  <p:embed/>
                </p:oleObj>
              </mc:Choice>
              <mc:Fallback>
                <p:oleObj name="Формула" r:id="rId15" imgW="17748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4283084"/>
                        <a:ext cx="445922" cy="5093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5378096" y="4211646"/>
          <a:ext cx="1122730" cy="717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8" name="Формула" r:id="rId17" imgW="317160" imgH="203040" progId="Equation.3">
                  <p:embed/>
                </p:oleObj>
              </mc:Choice>
              <mc:Fallback>
                <p:oleObj name="Формула" r:id="rId17" imgW="317160" imgH="203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8096" y="4211646"/>
                        <a:ext cx="1122730" cy="7175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4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/>
              <a:t>             Правильный путь таков:</a:t>
            </a:r>
          </a:p>
          <a:p>
            <a:pPr>
              <a:buNone/>
            </a:pPr>
            <a:r>
              <a:rPr lang="ru-RU" sz="4000" dirty="0" smtClean="0"/>
              <a:t>             усвой то , что сделали твои</a:t>
            </a:r>
          </a:p>
          <a:p>
            <a:pPr>
              <a:buNone/>
            </a:pPr>
            <a:r>
              <a:rPr lang="ru-RU" sz="4000" dirty="0" smtClean="0"/>
              <a:t>                предшественники</a:t>
            </a:r>
          </a:p>
          <a:p>
            <a:pPr>
              <a:buNone/>
            </a:pPr>
            <a:r>
              <a:rPr lang="ru-RU" sz="4000" dirty="0" smtClean="0"/>
              <a:t>                      и иди дальше.</a:t>
            </a:r>
          </a:p>
          <a:p>
            <a:pPr>
              <a:buNone/>
            </a:pPr>
            <a:r>
              <a:rPr lang="ru-RU" dirty="0" smtClean="0"/>
              <a:t>                                                        Л.Н.Толстой.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Домашние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25666"/>
            <a:ext cx="8686800" cy="266065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Стороны треугольника 3 см, 5 см и 7 см. Найдите наибольший угол треугольника.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Диагонали параллелограмма равны 6 см и 10 см, а угол между ними     . Найдите площадь параллелограмма.</a:t>
            </a:r>
            <a:endParaRPr lang="ru-RU" dirty="0"/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5421324" y="3636968"/>
          <a:ext cx="722312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0" name="Формула" r:id="rId3" imgW="253800" imgH="203040" progId="Equation.3">
                  <p:embed/>
                </p:oleObj>
              </mc:Choice>
              <mc:Fallback>
                <p:oleObj name="Формула" r:id="rId3" imgW="2538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1324" y="3636968"/>
                        <a:ext cx="722312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МОЛОДЦЫ!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554162"/>
            <a:ext cx="86868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</a:t>
            </a:r>
          </a:p>
          <a:p>
            <a:pPr algn="ctr">
              <a:buNone/>
            </a:pPr>
            <a:r>
              <a:rPr lang="ru-RU" sz="4300" dirty="0" smtClean="0"/>
              <a:t>Спасибо за работу!!!</a:t>
            </a:r>
          </a:p>
          <a:p>
            <a:pPr algn="ctr">
              <a:buNone/>
            </a:pPr>
            <a:r>
              <a:rPr lang="ru-RU" sz="4300" dirty="0" smtClean="0"/>
              <a:t>Удачи в изучении  геометрии!</a:t>
            </a:r>
          </a:p>
          <a:p>
            <a:pPr>
              <a:buNone/>
            </a:pPr>
            <a:r>
              <a:rPr lang="ru-RU" dirty="0" smtClean="0"/>
              <a:t>            </a:t>
            </a:r>
          </a:p>
          <a:p>
            <a:pPr>
              <a:buNone/>
            </a:pPr>
            <a:r>
              <a:rPr lang="ru-RU" dirty="0" smtClean="0"/>
              <a:t>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</a:t>
            </a:r>
          </a:p>
          <a:p>
            <a:pPr>
              <a:buNone/>
            </a:pPr>
            <a:r>
              <a:rPr lang="ru-RU" dirty="0" smtClean="0"/>
              <a:t>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4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      «Расскажи мне, и я забуду, </a:t>
            </a:r>
          </a:p>
          <a:p>
            <a:pPr>
              <a:buNone/>
            </a:pPr>
            <a:r>
              <a:rPr lang="ru-RU" sz="4400" dirty="0" smtClean="0"/>
              <a:t>      покажи мне, и я запомню, </a:t>
            </a:r>
          </a:p>
          <a:p>
            <a:pPr>
              <a:buNone/>
            </a:pPr>
            <a:r>
              <a:rPr lang="ru-RU" sz="4400" dirty="0" smtClean="0"/>
              <a:t>      дай мне сделать самому, </a:t>
            </a:r>
          </a:p>
          <a:p>
            <a:pPr>
              <a:buNone/>
            </a:pPr>
            <a:r>
              <a:rPr lang="ru-RU" sz="4400" dirty="0" smtClean="0"/>
              <a:t>               и я пойму.»</a:t>
            </a:r>
          </a:p>
          <a:p>
            <a:pPr algn="r">
              <a:buNone/>
            </a:pPr>
            <a:r>
              <a:rPr lang="ru-RU" sz="4400" dirty="0" smtClean="0"/>
              <a:t>О. Хайям.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72" y="1554163"/>
            <a:ext cx="4848228" cy="258921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Площадь треугольника равна половине произведения его двух сторон на синус угла между ними.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42910" y="1714488"/>
            <a:ext cx="3000396" cy="2714644"/>
          </a:xfrm>
          <a:prstGeom prst="triangl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4543425" y="4286250"/>
          <a:ext cx="3871913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Формула" r:id="rId3" imgW="1066680" imgH="393480" progId="Equation.3">
                  <p:embed/>
                </p:oleObj>
              </mc:Choice>
              <mc:Fallback>
                <p:oleObj name="Формула" r:id="rId3" imgW="10666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4286250"/>
                        <a:ext cx="3871913" cy="142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857356" y="214290"/>
            <a:ext cx="5357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Площадь треугольника</a:t>
            </a:r>
            <a:endParaRPr lang="ru-RU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4282" y="4214818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A</a:t>
            </a: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28794" y="1214422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B</a:t>
            </a: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43306" y="4214818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/>
                </a:solidFill>
              </a:rPr>
              <a:t>С</a:t>
            </a: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14" name="Дуга 13"/>
          <p:cNvSpPr/>
          <p:nvPr/>
        </p:nvSpPr>
        <p:spPr>
          <a:xfrm>
            <a:off x="642910" y="3786190"/>
            <a:ext cx="785818" cy="1000132"/>
          </a:xfrm>
          <a:prstGeom prst="arc">
            <a:avLst>
              <a:gd name="adj1" fmla="val 16200000"/>
              <a:gd name="adj2" fmla="val 1266725"/>
            </a:avLst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000232" y="4375200"/>
            <a:ext cx="4286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accent1"/>
                </a:solidFill>
              </a:rPr>
              <a:t>b</a:t>
            </a:r>
            <a:endParaRPr lang="ru-RU" sz="3000" dirty="0">
              <a:solidFill>
                <a:schemeClr val="accent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7488" y="2643182"/>
            <a:ext cx="4286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accent1"/>
                </a:solidFill>
              </a:rPr>
              <a:t>a</a:t>
            </a:r>
            <a:endParaRPr lang="ru-RU" sz="3000" dirty="0">
              <a:solidFill>
                <a:schemeClr val="accent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71538" y="2643182"/>
            <a:ext cx="4286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accent1"/>
                </a:solidFill>
              </a:rPr>
              <a:t>c</a:t>
            </a:r>
            <a:endParaRPr lang="ru-RU" sz="3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72" y="1554163"/>
            <a:ext cx="4848228" cy="258921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Стороны треугольника пропорциональны      синусам противолежащих углов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42910" y="1714488"/>
            <a:ext cx="3000396" cy="2714644"/>
          </a:xfrm>
          <a:prstGeom prst="triangl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4286248" y="4000504"/>
          <a:ext cx="4627153" cy="1285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" name="Формула" r:id="rId3" imgW="1676160" imgH="393480" progId="Equation.3">
                  <p:embed/>
                </p:oleObj>
              </mc:Choice>
              <mc:Fallback>
                <p:oleObj name="Формула" r:id="rId3" imgW="167616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48" y="4000504"/>
                        <a:ext cx="4627153" cy="12858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857356" y="214290"/>
            <a:ext cx="5357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Теорема синусов</a:t>
            </a:r>
            <a:endParaRPr lang="ru-RU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4282" y="4214818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A</a:t>
            </a: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28794" y="1214422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B</a:t>
            </a: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43306" y="4214818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/>
                </a:solidFill>
              </a:rPr>
              <a:t>С</a:t>
            </a: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14" name="Дуга 13"/>
          <p:cNvSpPr/>
          <p:nvPr/>
        </p:nvSpPr>
        <p:spPr>
          <a:xfrm>
            <a:off x="642910" y="3786190"/>
            <a:ext cx="785818" cy="1000132"/>
          </a:xfrm>
          <a:prstGeom prst="arc">
            <a:avLst>
              <a:gd name="adj1" fmla="val 16200000"/>
              <a:gd name="adj2" fmla="val 1266725"/>
            </a:avLst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000232" y="4375200"/>
            <a:ext cx="4286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accent1"/>
                </a:solidFill>
              </a:rPr>
              <a:t>b</a:t>
            </a:r>
            <a:endParaRPr lang="ru-RU" sz="3000" dirty="0">
              <a:solidFill>
                <a:schemeClr val="accent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7488" y="2643182"/>
            <a:ext cx="4286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accent1"/>
                </a:solidFill>
              </a:rPr>
              <a:t>a</a:t>
            </a:r>
            <a:endParaRPr lang="ru-RU" sz="3000" dirty="0">
              <a:solidFill>
                <a:schemeClr val="accent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71538" y="2643182"/>
            <a:ext cx="4286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accent1"/>
                </a:solidFill>
              </a:rPr>
              <a:t>c</a:t>
            </a:r>
            <a:endParaRPr lang="ru-RU" sz="3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72" y="1285860"/>
            <a:ext cx="4848228" cy="30003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 Квадрат стороны треугольника равен сумме квадратов двух других его сторон без удвоенного произведения этих сторон на косинус угла между ними.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42910" y="1714488"/>
            <a:ext cx="3000396" cy="2714644"/>
          </a:xfrm>
          <a:prstGeom prst="triangl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4513262" y="4551375"/>
          <a:ext cx="4416455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Формула" r:id="rId3" imgW="1511280" imgH="203040" progId="Equation.3">
                  <p:embed/>
                </p:oleObj>
              </mc:Choice>
              <mc:Fallback>
                <p:oleObj name="Формула" r:id="rId3" imgW="151128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3262" y="4551375"/>
                        <a:ext cx="4416455" cy="735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857356" y="214290"/>
            <a:ext cx="5357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Теорема косинусов</a:t>
            </a:r>
            <a:endParaRPr lang="ru-RU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4282" y="4214818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A</a:t>
            </a: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28794" y="1214422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B</a:t>
            </a: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43306" y="4214818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/>
                </a:solidFill>
              </a:rPr>
              <a:t>С</a:t>
            </a: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14" name="Дуга 13"/>
          <p:cNvSpPr/>
          <p:nvPr/>
        </p:nvSpPr>
        <p:spPr>
          <a:xfrm>
            <a:off x="642910" y="3786190"/>
            <a:ext cx="785818" cy="1000132"/>
          </a:xfrm>
          <a:prstGeom prst="arc">
            <a:avLst>
              <a:gd name="adj1" fmla="val 16200000"/>
              <a:gd name="adj2" fmla="val 1266725"/>
            </a:avLst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000232" y="4375200"/>
            <a:ext cx="4286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accent1"/>
                </a:solidFill>
              </a:rPr>
              <a:t>b</a:t>
            </a:r>
            <a:endParaRPr lang="ru-RU" sz="3000" dirty="0">
              <a:solidFill>
                <a:schemeClr val="accent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7488" y="2643182"/>
            <a:ext cx="4286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accent1"/>
                </a:solidFill>
              </a:rPr>
              <a:t>a</a:t>
            </a:r>
            <a:endParaRPr lang="ru-RU" sz="3000" dirty="0">
              <a:solidFill>
                <a:schemeClr val="accent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71538" y="2643182"/>
            <a:ext cx="4286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accent1"/>
                </a:solidFill>
              </a:rPr>
              <a:t>c</a:t>
            </a:r>
            <a:endParaRPr lang="ru-RU" sz="3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500166" y="2052934"/>
          <a:ext cx="857256" cy="37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9" name="Формула" r:id="rId3" imgW="406080" imgH="177480" progId="Equation.3">
                  <p:embed/>
                </p:oleObj>
              </mc:Choice>
              <mc:Fallback>
                <p:oleObj name="Формула" r:id="rId3" imgW="406080" imgH="177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2052934"/>
                        <a:ext cx="857256" cy="37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0034" y="1981496"/>
            <a:ext cx="1562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Дано:</a:t>
            </a:r>
            <a:endParaRPr lang="ru-RU" sz="2400" dirty="0"/>
          </a:p>
        </p:txBody>
      </p:sp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714348" y="2500306"/>
          <a:ext cx="174148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0" name="Формула" r:id="rId5" imgW="838080" imgH="177480" progId="Equation.3">
                  <p:embed/>
                </p:oleObj>
              </mc:Choice>
              <mc:Fallback>
                <p:oleObj name="Формула" r:id="rId5" imgW="838080" imgH="177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8" y="2500306"/>
                        <a:ext cx="1741488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711441" y="2876533"/>
          <a:ext cx="1288791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1" name="Формула" r:id="rId7" imgW="609480" imgH="203040" progId="Equation.3">
                  <p:embed/>
                </p:oleObj>
              </mc:Choice>
              <mc:Fallback>
                <p:oleObj name="Формула" r:id="rId7" imgW="609480" imgH="2030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441" y="2876533"/>
                        <a:ext cx="1288791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3639351" y="540702"/>
            <a:ext cx="1603772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ru-RU" sz="3600" b="1" dirty="0" smtClean="0"/>
              <a:t>Задачи</a:t>
            </a:r>
            <a:endParaRPr lang="ru-RU" sz="3600" dirty="0"/>
          </a:p>
        </p:txBody>
      </p:sp>
      <p:graphicFrame>
        <p:nvGraphicFramePr>
          <p:cNvPr id="25617" name="Object 17"/>
          <p:cNvGraphicFramePr>
            <a:graphicFrameLocks noChangeAspect="1"/>
          </p:cNvGraphicFramePr>
          <p:nvPr/>
        </p:nvGraphicFramePr>
        <p:xfrm>
          <a:off x="2424070" y="2590781"/>
          <a:ext cx="441617" cy="285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2" name="Формула" r:id="rId9" imgW="215640" imgH="139680" progId="Equation.3">
                  <p:embed/>
                </p:oleObj>
              </mc:Choice>
              <mc:Fallback>
                <p:oleObj name="Формула" r:id="rId9" imgW="215640" imgH="13968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4070" y="2590781"/>
                        <a:ext cx="441617" cy="2857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500034" y="3272124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Найдите:</a:t>
            </a:r>
            <a:endParaRPr lang="ru-RU" sz="2400" dirty="0"/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1857356" y="3278176"/>
          <a:ext cx="642942" cy="474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3" name="Формула" r:id="rId11" imgW="291960" imgH="215640" progId="Equation.3">
                  <p:embed/>
                </p:oleObj>
              </mc:Choice>
              <mc:Fallback>
                <p:oleObj name="Формула" r:id="rId11" imgW="291960" imgH="21564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56" y="3278176"/>
                        <a:ext cx="642942" cy="4743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4429124" y="2052934"/>
          <a:ext cx="857256" cy="37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4" name="Формула" r:id="rId13" imgW="406080" imgH="177480" progId="Equation.3">
                  <p:embed/>
                </p:oleObj>
              </mc:Choice>
              <mc:Fallback>
                <p:oleObj name="Формула" r:id="rId13" imgW="406080" imgH="17748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4" y="2052934"/>
                        <a:ext cx="857256" cy="37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428992" y="1981496"/>
            <a:ext cx="1562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Дано:</a:t>
            </a:r>
            <a:endParaRPr lang="ru-RU" sz="2400" dirty="0"/>
          </a:p>
        </p:txBody>
      </p:sp>
      <p:graphicFrame>
        <p:nvGraphicFramePr>
          <p:cNvPr id="26" name="Object 9"/>
          <p:cNvGraphicFramePr>
            <a:graphicFrameLocks noChangeAspect="1"/>
          </p:cNvGraphicFramePr>
          <p:nvPr/>
        </p:nvGraphicFramePr>
        <p:xfrm>
          <a:off x="3857620" y="2454272"/>
          <a:ext cx="1398587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5" name="Формула" r:id="rId14" imgW="672840" imgH="228600" progId="Equation.3">
                  <p:embed/>
                </p:oleObj>
              </mc:Choice>
              <mc:Fallback>
                <p:oleObj name="Формула" r:id="rId14" imgW="672840" imgH="22860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0" y="2454272"/>
                        <a:ext cx="1398587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3786182" y="3429003"/>
          <a:ext cx="13430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6" name="Формула" r:id="rId16" imgW="634680" imgH="203040" progId="Equation.3">
                  <p:embed/>
                </p:oleObj>
              </mc:Choice>
              <mc:Fallback>
                <p:oleObj name="Формула" r:id="rId16" imgW="634680" imgH="20304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2" y="3429003"/>
                        <a:ext cx="13430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3500430" y="3896029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Найдите:</a:t>
            </a:r>
            <a:endParaRPr lang="ru-RU" sz="2400" dirty="0"/>
          </a:p>
        </p:txBody>
      </p:sp>
      <p:graphicFrame>
        <p:nvGraphicFramePr>
          <p:cNvPr id="30" name="Объект 29"/>
          <p:cNvGraphicFramePr>
            <a:graphicFrameLocks noChangeAspect="1"/>
          </p:cNvGraphicFramePr>
          <p:nvPr/>
        </p:nvGraphicFramePr>
        <p:xfrm>
          <a:off x="4835533" y="3943361"/>
          <a:ext cx="950913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7" name="Формула" r:id="rId18" imgW="431640" imgH="177480" progId="Equation.3">
                  <p:embed/>
                </p:oleObj>
              </mc:Choice>
              <mc:Fallback>
                <p:oleObj name="Формула" r:id="rId18" imgW="431640" imgH="1774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5533" y="3943361"/>
                        <a:ext cx="950913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Объект 30"/>
          <p:cNvGraphicFramePr>
            <a:graphicFrameLocks noChangeAspect="1"/>
          </p:cNvGraphicFramePr>
          <p:nvPr/>
        </p:nvGraphicFramePr>
        <p:xfrm>
          <a:off x="7358082" y="2000240"/>
          <a:ext cx="857256" cy="37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8" name="Формула" r:id="rId20" imgW="406080" imgH="177480" progId="Equation.3">
                  <p:embed/>
                </p:oleObj>
              </mc:Choice>
              <mc:Fallback>
                <p:oleObj name="Формула" r:id="rId20" imgW="406080" imgH="17748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8082" y="2000240"/>
                        <a:ext cx="857256" cy="37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6357950" y="1928802"/>
            <a:ext cx="1562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Дано:</a:t>
            </a:r>
            <a:endParaRPr lang="ru-RU" sz="2400" dirty="0"/>
          </a:p>
        </p:txBody>
      </p:sp>
      <p:graphicFrame>
        <p:nvGraphicFramePr>
          <p:cNvPr id="33" name="Object 9"/>
          <p:cNvGraphicFramePr>
            <a:graphicFrameLocks noChangeAspect="1"/>
          </p:cNvGraphicFramePr>
          <p:nvPr/>
        </p:nvGraphicFramePr>
        <p:xfrm>
          <a:off x="6745287" y="2462218"/>
          <a:ext cx="976312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9" name="Формула" r:id="rId21" imgW="469800" imgH="177480" progId="Equation.3">
                  <p:embed/>
                </p:oleObj>
              </mc:Choice>
              <mc:Fallback>
                <p:oleObj name="Формула" r:id="rId21" imgW="469800" imgH="17748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5287" y="2462218"/>
                        <a:ext cx="976312" cy="369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Объект 33"/>
          <p:cNvGraphicFramePr>
            <a:graphicFrameLocks noChangeAspect="1"/>
          </p:cNvGraphicFramePr>
          <p:nvPr/>
        </p:nvGraphicFramePr>
        <p:xfrm>
          <a:off x="6721500" y="3214686"/>
          <a:ext cx="14224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0" name="Формула" r:id="rId23" imgW="672840" imgH="203040" progId="Equation.3">
                  <p:embed/>
                </p:oleObj>
              </mc:Choice>
              <mc:Fallback>
                <p:oleObj name="Формула" r:id="rId23" imgW="672840" imgH="20304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1500" y="3214686"/>
                        <a:ext cx="142240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17"/>
          <p:cNvGraphicFramePr>
            <a:graphicFrameLocks noChangeAspect="1"/>
          </p:cNvGraphicFramePr>
          <p:nvPr/>
        </p:nvGraphicFramePr>
        <p:xfrm>
          <a:off x="7715272" y="2552700"/>
          <a:ext cx="441617" cy="285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1" name="Формула" r:id="rId25" imgW="215640" imgH="139680" progId="Equation.3">
                  <p:embed/>
                </p:oleObj>
              </mc:Choice>
              <mc:Fallback>
                <p:oleObj name="Формула" r:id="rId25" imgW="215640" imgH="13968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72" y="2552700"/>
                        <a:ext cx="441617" cy="2857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6384966" y="3643314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Найдите:</a:t>
            </a:r>
            <a:endParaRPr lang="ru-RU" sz="2400" dirty="0"/>
          </a:p>
        </p:txBody>
      </p:sp>
      <p:graphicFrame>
        <p:nvGraphicFramePr>
          <p:cNvPr id="43" name="Объект 42"/>
          <p:cNvGraphicFramePr>
            <a:graphicFrameLocks noChangeAspect="1"/>
          </p:cNvGraphicFramePr>
          <p:nvPr/>
        </p:nvGraphicFramePr>
        <p:xfrm>
          <a:off x="7818465" y="3690639"/>
          <a:ext cx="754063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2" name="Формула" r:id="rId26" imgW="342720" imgH="177480" progId="Equation.3">
                  <p:embed/>
                </p:oleObj>
              </mc:Choice>
              <mc:Fallback>
                <p:oleObj name="Формула" r:id="rId26" imgW="342720" imgH="17748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8465" y="3690639"/>
                        <a:ext cx="754063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9"/>
          <p:cNvGraphicFramePr>
            <a:graphicFrameLocks noChangeAspect="1"/>
          </p:cNvGraphicFramePr>
          <p:nvPr/>
        </p:nvGraphicFramePr>
        <p:xfrm>
          <a:off x="6715140" y="2909890"/>
          <a:ext cx="976312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3" name="Формула" r:id="rId28" imgW="469800" imgH="177480" progId="Equation.3">
                  <p:embed/>
                </p:oleObj>
              </mc:Choice>
              <mc:Fallback>
                <p:oleObj name="Формула" r:id="rId28" imgW="469800" imgH="17748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40" y="2909890"/>
                        <a:ext cx="976312" cy="369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17"/>
          <p:cNvGraphicFramePr>
            <a:graphicFrameLocks noChangeAspect="1"/>
          </p:cNvGraphicFramePr>
          <p:nvPr/>
        </p:nvGraphicFramePr>
        <p:xfrm>
          <a:off x="7685125" y="3000372"/>
          <a:ext cx="441617" cy="285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4" name="Формула" r:id="rId30" imgW="215640" imgH="139680" progId="Equation.3">
                  <p:embed/>
                </p:oleObj>
              </mc:Choice>
              <mc:Fallback>
                <p:oleObj name="Формула" r:id="rId30" imgW="215640" imgH="13968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5125" y="3000372"/>
                        <a:ext cx="441617" cy="2857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17"/>
          <p:cNvGraphicFramePr>
            <a:graphicFrameLocks noChangeAspect="1"/>
          </p:cNvGraphicFramePr>
          <p:nvPr/>
        </p:nvGraphicFramePr>
        <p:xfrm>
          <a:off x="5214942" y="2571744"/>
          <a:ext cx="441617" cy="285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5" name="Формула" r:id="rId31" imgW="215640" imgH="139680" progId="Equation.3">
                  <p:embed/>
                </p:oleObj>
              </mc:Choice>
              <mc:Fallback>
                <p:oleObj name="Формула" r:id="rId31" imgW="215640" imgH="139680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42" y="2571744"/>
                        <a:ext cx="441617" cy="2857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9"/>
          <p:cNvGraphicFramePr>
            <a:graphicFrameLocks noChangeAspect="1"/>
          </p:cNvGraphicFramePr>
          <p:nvPr/>
        </p:nvGraphicFramePr>
        <p:xfrm>
          <a:off x="3844631" y="2928934"/>
          <a:ext cx="1398587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6" name="Формула" r:id="rId32" imgW="672840" imgH="228600" progId="Equation.3">
                  <p:embed/>
                </p:oleObj>
              </mc:Choice>
              <mc:Fallback>
                <p:oleObj name="Формула" r:id="rId32" imgW="672840" imgH="2286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4631" y="2928934"/>
                        <a:ext cx="1398587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17"/>
          <p:cNvGraphicFramePr>
            <a:graphicFrameLocks noChangeAspect="1"/>
          </p:cNvGraphicFramePr>
          <p:nvPr/>
        </p:nvGraphicFramePr>
        <p:xfrm>
          <a:off x="5201953" y="3046406"/>
          <a:ext cx="441617" cy="285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7" name="Формула" r:id="rId34" imgW="215640" imgH="139680" progId="Equation.3">
                  <p:embed/>
                </p:oleObj>
              </mc:Choice>
              <mc:Fallback>
                <p:oleObj name="Формула" r:id="rId34" imgW="215640" imgH="13968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1953" y="3046406"/>
                        <a:ext cx="441617" cy="2857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Объект 36"/>
          <p:cNvGraphicFramePr>
            <a:graphicFrameLocks noChangeAspect="1"/>
          </p:cNvGraphicFramePr>
          <p:nvPr/>
        </p:nvGraphicFramePr>
        <p:xfrm>
          <a:off x="214282" y="2000240"/>
          <a:ext cx="32226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8" name="Формула" r:id="rId35" imgW="152280" imgH="203040" progId="Equation.3">
                  <p:embed/>
                </p:oleObj>
              </mc:Choice>
              <mc:Fallback>
                <p:oleObj name="Формула" r:id="rId35" imgW="152280" imgH="2030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2000240"/>
                        <a:ext cx="322263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Объект 38"/>
          <p:cNvGraphicFramePr>
            <a:graphicFrameLocks noChangeAspect="1"/>
          </p:cNvGraphicFramePr>
          <p:nvPr/>
        </p:nvGraphicFramePr>
        <p:xfrm>
          <a:off x="3116263" y="2000250"/>
          <a:ext cx="37623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9" name="Формула" r:id="rId37" imgW="177480" imgH="203040" progId="Equation.3">
                  <p:embed/>
                </p:oleObj>
              </mc:Choice>
              <mc:Fallback>
                <p:oleObj name="Формула" r:id="rId37" imgW="177480" imgH="203040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6263" y="2000250"/>
                        <a:ext cx="376237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Объект 39"/>
          <p:cNvGraphicFramePr>
            <a:graphicFrameLocks noChangeAspect="1"/>
          </p:cNvGraphicFramePr>
          <p:nvPr/>
        </p:nvGraphicFramePr>
        <p:xfrm>
          <a:off x="6080138" y="2000243"/>
          <a:ext cx="3492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0" name="Формула" r:id="rId39" imgW="164880" imgH="203040" progId="Equation.3">
                  <p:embed/>
                </p:oleObj>
              </mc:Choice>
              <mc:Fallback>
                <p:oleObj name="Формула" r:id="rId39" imgW="164880" imgH="203040" progId="Equation.3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38" y="2000243"/>
                        <a:ext cx="34925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647519" y="285728"/>
          <a:ext cx="2995787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9" name="Формула" r:id="rId3" imgW="1269720" imgH="393480" progId="Equation.3">
                  <p:embed/>
                </p:oleObj>
              </mc:Choice>
              <mc:Fallback>
                <p:oleObj name="Формула" r:id="rId3" imgW="1269720" imgH="3934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519" y="285728"/>
                        <a:ext cx="2995787" cy="9286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673092" y="1214422"/>
          <a:ext cx="2755900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0" name="Формула" r:id="rId5" imgW="1168200" imgH="393480" progId="Equation.3">
                  <p:embed/>
                </p:oleObj>
              </mc:Choice>
              <mc:Fallback>
                <p:oleObj name="Формула" r:id="rId5" imgW="1168200" imgH="393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092" y="1214422"/>
                        <a:ext cx="2755900" cy="928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642910" y="2173272"/>
          <a:ext cx="8699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1" name="Формула" r:id="rId7" imgW="368280" imgH="177480" progId="Equation.3">
                  <p:embed/>
                </p:oleObj>
              </mc:Choice>
              <mc:Fallback>
                <p:oleObj name="Формула" r:id="rId7" imgW="36828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2173272"/>
                        <a:ext cx="86995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84176" y="2620028"/>
            <a:ext cx="11302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Ответ:</a:t>
            </a:r>
            <a:endParaRPr lang="ru-RU" sz="2800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1727184" y="2700994"/>
          <a:ext cx="2698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2" name="Формула" r:id="rId9" imgW="114120" imgH="177480" progId="Equation.3">
                  <p:embed/>
                </p:oleObj>
              </mc:Choice>
              <mc:Fallback>
                <p:oleObj name="Формула" r:id="rId9" imgW="11412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184" y="2700994"/>
                        <a:ext cx="269875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4965717" y="285728"/>
          <a:ext cx="203517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3" name="Формула" r:id="rId11" imgW="863280" imgH="393480" progId="Equation.3">
                  <p:embed/>
                </p:oleObj>
              </mc:Choice>
              <mc:Fallback>
                <p:oleObj name="Формула" r:id="rId11" imgW="86328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5717" y="285728"/>
                        <a:ext cx="2035175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5000628" y="1281105"/>
          <a:ext cx="302260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4" name="Формула" r:id="rId13" imgW="1282680" imgH="457200" progId="Equation.3">
                  <p:embed/>
                </p:oleObj>
              </mc:Choice>
              <mc:Fallback>
                <p:oleObj name="Формула" r:id="rId13" imgW="128268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8" y="1281105"/>
                        <a:ext cx="3022600" cy="107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5000628" y="2285992"/>
          <a:ext cx="14351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5" name="Формула" r:id="rId15" imgW="609480" imgH="393480" progId="Equation.3">
                  <p:embed/>
                </p:oleObj>
              </mc:Choice>
              <mc:Fallback>
                <p:oleObj name="Формула" r:id="rId15" imgW="60948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8" y="2285992"/>
                        <a:ext cx="1435100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929190" y="3214686"/>
            <a:ext cx="11302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Ответ:</a:t>
            </a:r>
            <a:endParaRPr lang="ru-RU" sz="2800" dirty="0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6000760" y="3286124"/>
          <a:ext cx="719137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6" name="Формула" r:id="rId17" imgW="304560" imgH="203040" progId="Equation.3">
                  <p:embed/>
                </p:oleObj>
              </mc:Choice>
              <mc:Fallback>
                <p:oleObj name="Формула" r:id="rId17" imgW="30456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60" y="3286124"/>
                        <a:ext cx="719137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642910" y="4143380"/>
          <a:ext cx="5519738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7" name="Формула" r:id="rId19" imgW="2336760" imgH="203040" progId="Equation.3">
                  <p:embed/>
                </p:oleObj>
              </mc:Choice>
              <mc:Fallback>
                <p:oleObj name="Формула" r:id="rId19" imgW="233676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4143380"/>
                        <a:ext cx="5519738" cy="477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642910" y="4629166"/>
          <a:ext cx="4349750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8" name="Формула" r:id="rId21" imgW="1841400" imgH="431640" progId="Equation.3">
                  <p:embed/>
                </p:oleObj>
              </mc:Choice>
              <mc:Fallback>
                <p:oleObj name="Формула" r:id="rId21" imgW="1841400" imgH="4316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4629166"/>
                        <a:ext cx="4349750" cy="1014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642910" y="5389580"/>
          <a:ext cx="17684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9" name="Формула" r:id="rId23" imgW="749160" imgH="228600" progId="Equation.3">
                  <p:embed/>
                </p:oleObj>
              </mc:Choice>
              <mc:Fallback>
                <p:oleObj name="Формула" r:id="rId23" imgW="749160" imgH="2286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5389580"/>
                        <a:ext cx="1768475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285720" y="500042"/>
          <a:ext cx="35877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0" name="Формула" r:id="rId25" imgW="152280" imgH="203040" progId="Equation.3">
                  <p:embed/>
                </p:oleObj>
              </mc:Choice>
              <mc:Fallback>
                <p:oleObj name="Формула" r:id="rId25" imgW="152280" imgH="2030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500042"/>
                        <a:ext cx="358775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1500166" y="2092319"/>
          <a:ext cx="630238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1" name="Формула" r:id="rId27" imgW="266400" imgH="203040" progId="Equation.3">
                  <p:embed/>
                </p:oleObj>
              </mc:Choice>
              <mc:Fallback>
                <p:oleObj name="Формула" r:id="rId27" imgW="266400" imgH="20304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2092319"/>
                        <a:ext cx="630238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2012936" y="2620028"/>
          <a:ext cx="630238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2" name="Формула" r:id="rId29" imgW="266400" imgH="203040" progId="Equation.3">
                  <p:embed/>
                </p:oleObj>
              </mc:Choice>
              <mc:Fallback>
                <p:oleObj name="Формула" r:id="rId29" imgW="266400" imgH="20304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2936" y="2620028"/>
                        <a:ext cx="630238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4510090" y="500063"/>
          <a:ext cx="4191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3" name="Формула" r:id="rId30" imgW="177480" imgH="203040" progId="Equation.3">
                  <p:embed/>
                </p:oleObj>
              </mc:Choice>
              <mc:Fallback>
                <p:oleObj name="Формула" r:id="rId30" imgW="177480" imgH="20304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0090" y="500063"/>
                        <a:ext cx="419100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271463" y="4143375"/>
          <a:ext cx="388937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4" name="Формула" r:id="rId32" imgW="164880" imgH="203040" progId="Equation.3">
                  <p:embed/>
                </p:oleObj>
              </mc:Choice>
              <mc:Fallback>
                <p:oleObj name="Формула" r:id="rId32" imgW="164880" imgH="20304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3" y="4143375"/>
                        <a:ext cx="388937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2339947" y="5599130"/>
          <a:ext cx="51117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5" name="Формула" r:id="rId34" imgW="215640" imgH="139680" progId="Equation.3">
                  <p:embed/>
                </p:oleObj>
              </mc:Choice>
              <mc:Fallback>
                <p:oleObj name="Формула" r:id="rId34" imgW="215640" imgH="1396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47" y="5599130"/>
                        <a:ext cx="51117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714348" y="6000768"/>
            <a:ext cx="11302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Ответ:</a:t>
            </a:r>
            <a:endParaRPr lang="ru-RU" sz="2800" dirty="0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1887525" y="5929330"/>
          <a:ext cx="8985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6" name="Формула" r:id="rId36" imgW="380880" imgH="228600" progId="Equation.3">
                  <p:embed/>
                </p:oleObj>
              </mc:Choice>
              <mc:Fallback>
                <p:oleObj name="Формула" r:id="rId36" imgW="380880" imgH="228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7525" y="5929330"/>
                        <a:ext cx="898525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2714612" y="6099196"/>
          <a:ext cx="51117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7" name="Формула" r:id="rId38" imgW="215640" imgH="139680" progId="Equation.3">
                  <p:embed/>
                </p:oleObj>
              </mc:Choice>
              <mc:Fallback>
                <p:oleObj name="Формула" r:id="rId38" imgW="215640" imgH="13968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12" y="6099196"/>
                        <a:ext cx="51117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429684" cy="428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 треугольнике АВС</a:t>
            </a:r>
          </a:p>
          <a:p>
            <a:pPr>
              <a:buNone/>
            </a:pPr>
            <a:r>
              <a:rPr lang="ru-RU" dirty="0" smtClean="0"/>
              <a:t> угол А равен</a:t>
            </a:r>
          </a:p>
          <a:p>
            <a:pPr>
              <a:buNone/>
            </a:pPr>
            <a:r>
              <a:rPr lang="ru-RU" dirty="0" smtClean="0"/>
              <a:t>Сторона                    , а сторона </a:t>
            </a:r>
          </a:p>
          <a:p>
            <a:pPr>
              <a:buNone/>
            </a:pPr>
            <a:r>
              <a:rPr lang="ru-RU" dirty="0" smtClean="0"/>
              <a:t>Составить план решения задачи для нахождения: площади треугольника; градусной меры      ;</a:t>
            </a:r>
          </a:p>
          <a:p>
            <a:pPr>
              <a:buNone/>
            </a:pPr>
            <a:r>
              <a:rPr lang="ru-RU" dirty="0" smtClean="0"/>
              <a:t>   длины стороны АС .     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857488" y="985821"/>
          <a:ext cx="642942" cy="514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9" name="Формула" r:id="rId4" imgW="253800" imgH="203040" progId="Equation.3">
                  <p:embed/>
                </p:oleObj>
              </mc:Choice>
              <mc:Fallback>
                <p:oleObj name="Формула" r:id="rId4" imgW="2538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488" y="985821"/>
                        <a:ext cx="642942" cy="5143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989138" y="1555750"/>
          <a:ext cx="15113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0" name="Формула" r:id="rId6" imgW="596880" imgH="215640" progId="Equation.3">
                  <p:embed/>
                </p:oleObj>
              </mc:Choice>
              <mc:Fallback>
                <p:oleObj name="Формула" r:id="rId6" imgW="59688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9138" y="1555750"/>
                        <a:ext cx="151130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929316" y="1500174"/>
          <a:ext cx="15113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1" name="Формула" r:id="rId8" imgW="596880" imgH="228600" progId="Equation.3">
                  <p:embed/>
                </p:oleObj>
              </mc:Choice>
              <mc:Fallback>
                <p:oleObj name="Формула" r:id="rId8" imgW="5968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16" y="1500174"/>
                        <a:ext cx="1511300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7383486" y="1658911"/>
          <a:ext cx="617538" cy="398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2" name="Формула" r:id="rId10" imgW="215640" imgH="139680" progId="Equation.3">
                  <p:embed/>
                </p:oleObj>
              </mc:Choice>
              <mc:Fallback>
                <p:oleObj name="Формула" r:id="rId10" imgW="215640" imgH="1396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3486" y="1658911"/>
                        <a:ext cx="617538" cy="3985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3428992" y="1714488"/>
          <a:ext cx="617538" cy="398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3" name="Формула" r:id="rId12" imgW="215640" imgH="139680" progId="Equation.3">
                  <p:embed/>
                </p:oleObj>
              </mc:Choice>
              <mc:Fallback>
                <p:oleObj name="Формула" r:id="rId12" imgW="215640" imgH="1396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992" y="1714488"/>
                        <a:ext cx="617538" cy="3985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714749" y="3154364"/>
          <a:ext cx="642937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4" name="Формула" r:id="rId13" imgW="253800" imgH="164880" progId="Equation.3">
                  <p:embed/>
                </p:oleObj>
              </mc:Choice>
              <mc:Fallback>
                <p:oleObj name="Формула" r:id="rId13" imgW="253800" imgH="1648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49" y="3154364"/>
                        <a:ext cx="642937" cy="417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Равнобедренный треугольник 10"/>
          <p:cNvSpPr/>
          <p:nvPr/>
        </p:nvSpPr>
        <p:spPr>
          <a:xfrm>
            <a:off x="5286380" y="3643314"/>
            <a:ext cx="3000396" cy="2714644"/>
          </a:xfrm>
          <a:prstGeom prst="triangl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857752" y="614364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A</a:t>
            </a: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72264" y="3143248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B</a:t>
            </a: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86776" y="614364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/>
                </a:solidFill>
              </a:rPr>
              <a:t>С</a:t>
            </a: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15" name="Дуга 14"/>
          <p:cNvSpPr/>
          <p:nvPr/>
        </p:nvSpPr>
        <p:spPr>
          <a:xfrm>
            <a:off x="5286380" y="5715016"/>
            <a:ext cx="785818" cy="1000132"/>
          </a:xfrm>
          <a:prstGeom prst="arc">
            <a:avLst>
              <a:gd name="adj1" fmla="val 16200000"/>
              <a:gd name="adj2" fmla="val 1266725"/>
            </a:avLst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6643702" y="6304026"/>
            <a:ext cx="4286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accent1"/>
                </a:solidFill>
              </a:rPr>
              <a:t>b</a:t>
            </a:r>
            <a:endParaRPr lang="ru-RU" sz="3000" dirty="0">
              <a:solidFill>
                <a:schemeClr val="accent1"/>
              </a:solidFill>
            </a:endParaRPr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7572396" y="4500570"/>
          <a:ext cx="400052" cy="542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5" name="Формула" r:id="rId15" imgW="228600" imgH="228600" progId="Equation.3">
                  <p:embed/>
                </p:oleObj>
              </mc:Choice>
              <mc:Fallback>
                <p:oleObj name="Формула" r:id="rId15" imgW="22860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96" y="4500570"/>
                        <a:ext cx="400052" cy="5429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5632450" y="4514850"/>
          <a:ext cx="422275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6" name="Формула" r:id="rId17" imgW="241200" imgH="215640" progId="Equation.3">
                  <p:embed/>
                </p:oleObj>
              </mc:Choice>
              <mc:Fallback>
                <p:oleObj name="Формула" r:id="rId17" imgW="241200" imgH="215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2450" y="4514850"/>
                        <a:ext cx="422275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857628"/>
            <a:ext cx="4786346" cy="5889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или по теореме синусов: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785918" y="5143512"/>
          <a:ext cx="5019740" cy="12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6" name="Формула" r:id="rId3" imgW="1562040" imgH="393480" progId="Equation.3">
                  <p:embed/>
                </p:oleObj>
              </mc:Choice>
              <mc:Fallback>
                <p:oleObj name="Формула" r:id="rId3" imgW="15620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18" y="5143512"/>
                        <a:ext cx="5019740" cy="12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428596" y="1000108"/>
            <a:ext cx="5572164" cy="633709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Найти угол С по теореме синусов: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786446" y="785794"/>
          <a:ext cx="2214578" cy="1009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7" name="Формула" r:id="rId5" imgW="863280" imgH="393480" progId="Equation.3">
                  <p:embed/>
                </p:oleObj>
              </mc:Choice>
              <mc:Fallback>
                <p:oleObj name="Формула" r:id="rId5" imgW="86328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46" y="785794"/>
                        <a:ext cx="2214578" cy="10097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Содержимое 2"/>
          <p:cNvSpPr txBox="1">
            <a:spLocks/>
          </p:cNvSpPr>
          <p:nvPr/>
        </p:nvSpPr>
        <p:spPr>
          <a:xfrm>
            <a:off x="428596" y="1714488"/>
            <a:ext cx="8429684" cy="57150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Найти         по теореме о сумме углов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треугольника: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2857488" y="2186559"/>
          <a:ext cx="3929090" cy="599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8" name="Формула" r:id="rId7" imgW="1498320" imgH="228600" progId="Equation.3">
                  <p:embed/>
                </p:oleObj>
              </mc:Choice>
              <mc:Fallback>
                <p:oleObj name="Формула" r:id="rId7" imgW="149832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488" y="2186559"/>
                        <a:ext cx="3929090" cy="5994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1466585" y="1714488"/>
          <a:ext cx="605085" cy="4472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9" name="Формула" r:id="rId9" imgW="253800" imgH="164880" progId="Equation.3">
                  <p:embed/>
                </p:oleObj>
              </mc:Choice>
              <mc:Fallback>
                <p:oleObj name="Формула" r:id="rId9" imgW="253800" imgH="1648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585" y="1714488"/>
                        <a:ext cx="605085" cy="4472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Содержимое 2"/>
          <p:cNvSpPr txBox="1">
            <a:spLocks/>
          </p:cNvSpPr>
          <p:nvPr/>
        </p:nvSpPr>
        <p:spPr>
          <a:xfrm>
            <a:off x="428596" y="2786058"/>
            <a:ext cx="6786610" cy="642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Найти сторону АС по теореме косинусов: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1528787" y="3281525"/>
          <a:ext cx="6257923" cy="563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0" name="Формула" r:id="rId11" imgW="2260440" imgH="203040" progId="Equation.3">
                  <p:embed/>
                </p:oleObj>
              </mc:Choice>
              <mc:Fallback>
                <p:oleObj name="Формула" r:id="rId11" imgW="226044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8787" y="3281525"/>
                        <a:ext cx="6257923" cy="5632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Содержимое 2"/>
          <p:cNvSpPr txBox="1">
            <a:spLocks/>
          </p:cNvSpPr>
          <p:nvPr/>
        </p:nvSpPr>
        <p:spPr>
          <a:xfrm>
            <a:off x="2857488" y="142852"/>
            <a:ext cx="3000396" cy="58895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План решения: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4500562" y="3929066"/>
          <a:ext cx="2214578" cy="1009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1" name="Формула" r:id="rId13" imgW="863280" imgH="393480" progId="Equation.3">
                  <p:embed/>
                </p:oleObj>
              </mc:Choice>
              <mc:Fallback>
                <p:oleObj name="Формула" r:id="rId13" imgW="86328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2" y="3929066"/>
                        <a:ext cx="2214578" cy="10097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142844" y="1071546"/>
          <a:ext cx="319965" cy="428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2" name="Формула" r:id="rId15" imgW="152280" imgH="203040" progId="Equation.3">
                  <p:embed/>
                </p:oleObj>
              </mc:Choice>
              <mc:Fallback>
                <p:oleObj name="Формула" r:id="rId15" imgW="15228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44" y="1071546"/>
                        <a:ext cx="319965" cy="4286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115888" y="1785938"/>
          <a:ext cx="3746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3" name="Формула" r:id="rId17" imgW="177480" imgH="203040" progId="Equation.3">
                  <p:embed/>
                </p:oleObj>
              </mc:Choice>
              <mc:Fallback>
                <p:oleObj name="Формула" r:id="rId17" imgW="17748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8" y="1785938"/>
                        <a:ext cx="37465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125442" y="2857500"/>
          <a:ext cx="37459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4" name="Формула" r:id="rId19" imgW="164880" imgH="203040" progId="Equation.3">
                  <p:embed/>
                </p:oleObj>
              </mc:Choice>
              <mc:Fallback>
                <p:oleObj name="Формула" r:id="rId19" imgW="164880" imgH="203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42" y="2857500"/>
                        <a:ext cx="374592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200025" y="5500688"/>
          <a:ext cx="40481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5" name="Формула" r:id="rId21" imgW="177480" imgH="203040" progId="Equation.3">
                  <p:embed/>
                </p:oleObj>
              </mc:Choice>
              <mc:Fallback>
                <p:oleObj name="Формула" r:id="rId21" imgW="177480" imgH="2030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" y="5500688"/>
                        <a:ext cx="404813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609</TotalTime>
  <Words>340</Words>
  <Application>Microsoft Office PowerPoint</Application>
  <PresentationFormat>Экран (4:3)</PresentationFormat>
  <Paragraphs>88</Paragraphs>
  <Slides>16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Трек</vt:lpstr>
      <vt:lpstr>Формула</vt:lpstr>
      <vt:lpstr>Решение задач по темам:  «Площадь треугольника»,  «теорема синусов», «Теорема косинусов».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Задачи для закрепления материала.</vt:lpstr>
      <vt:lpstr>Презентация PowerPoint</vt:lpstr>
      <vt:lpstr>Презентация PowerPoint</vt:lpstr>
      <vt:lpstr>Домашние задания</vt:lpstr>
      <vt:lpstr>МОЛОДЦЫ!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R^R</dc:creator>
  <cp:lastModifiedBy>Admin05</cp:lastModifiedBy>
  <cp:revision>85</cp:revision>
  <dcterms:created xsi:type="dcterms:W3CDTF">2011-11-28T18:19:25Z</dcterms:created>
  <dcterms:modified xsi:type="dcterms:W3CDTF">2016-11-23T19:22:19Z</dcterms:modified>
</cp:coreProperties>
</file>