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4" r:id="rId10"/>
    <p:sldId id="263" r:id="rId11"/>
    <p:sldId id="265"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373133E-49A8-443F-8629-92AED4BD7845}"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E63AB0-5AAF-41FA-910D-7519BDBB6531}"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2373133E-49A8-443F-8629-92AED4BD7845}"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E63AB0-5AAF-41FA-910D-7519BDBB6531}"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2373133E-49A8-443F-8629-92AED4BD7845}"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E63AB0-5AAF-41FA-910D-7519BDBB6531}" type="slidenum">
              <a:rPr lang="ru-RU" smtClean="0"/>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2373133E-49A8-443F-8629-92AED4BD7845}"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E63AB0-5AAF-41FA-910D-7519BDBB6531}" type="slidenum">
              <a:rPr lang="ru-RU" smtClean="0"/>
            </a:fld>
            <a:endParaRPr lang="ru-R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2373133E-49A8-443F-8629-92AED4BD7845}"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E63AB0-5AAF-41FA-910D-7519BDBB6531}" type="slidenum">
              <a:rPr lang="ru-RU" smtClean="0"/>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3" name="Date Placeholder 2"/>
          <p:cNvSpPr>
            <a:spLocks noGrp="1"/>
          </p:cNvSpPr>
          <p:nvPr>
            <p:ph type="dt" sz="half" idx="10"/>
          </p:nvPr>
        </p:nvSpPr>
        <p:spPr/>
        <p:txBody>
          <a:bodyPr/>
          <a:lstStyle/>
          <a:p>
            <a:fld id="{2373133E-49A8-443F-8629-92AED4BD7845}"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EE63AB0-5AAF-41FA-910D-7519BDBB6531}" type="slidenum">
              <a:rPr lang="ru-RU" smtClean="0"/>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3" name="Date Placeholder 2"/>
          <p:cNvSpPr>
            <a:spLocks noGrp="1"/>
          </p:cNvSpPr>
          <p:nvPr>
            <p:ph type="dt" sz="half" idx="10"/>
          </p:nvPr>
        </p:nvSpPr>
        <p:spPr/>
        <p:txBody>
          <a:bodyPr/>
          <a:lstStyle/>
          <a:p>
            <a:fld id="{2373133E-49A8-443F-8629-92AED4BD7845}"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EE63AB0-5AAF-41FA-910D-7519BDBB6531}" type="slidenum">
              <a:rPr lang="ru-RU" smtClean="0"/>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2373133E-49A8-443F-8629-92AED4BD7845}"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E63AB0-5AAF-41FA-910D-7519BDBB6531}" type="slidenum">
              <a:rPr lang="ru-RU" smtClean="0"/>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2373133E-49A8-443F-8629-92AED4BD7845}"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E63AB0-5AAF-41FA-910D-7519BDBB6531}"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2373133E-49A8-443F-8629-92AED4BD7845}"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E63AB0-5AAF-41FA-910D-7519BDBB6531}"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2373133E-49A8-443F-8629-92AED4BD7845}"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E63AB0-5AAF-41FA-910D-7519BDBB6531}"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Date Placeholder 4"/>
          <p:cNvSpPr>
            <a:spLocks noGrp="1"/>
          </p:cNvSpPr>
          <p:nvPr>
            <p:ph type="dt" sz="half" idx="10"/>
          </p:nvPr>
        </p:nvSpPr>
        <p:spPr/>
        <p:txBody>
          <a:bodyPr/>
          <a:lstStyle/>
          <a:p>
            <a:fld id="{2373133E-49A8-443F-8629-92AED4BD7845}"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E63AB0-5AAF-41FA-910D-7519BDBB6531}"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7" name="Date Placeholder 6"/>
          <p:cNvSpPr>
            <a:spLocks noGrp="1"/>
          </p:cNvSpPr>
          <p:nvPr>
            <p:ph type="dt" sz="half" idx="10"/>
          </p:nvPr>
        </p:nvSpPr>
        <p:spPr/>
        <p:txBody>
          <a:bodyPr/>
          <a:lstStyle/>
          <a:p>
            <a:fld id="{2373133E-49A8-443F-8629-92AED4BD7845}" type="datetimeFigureOut">
              <a:rPr lang="ru-RU" smtClean="0"/>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EE63AB0-5AAF-41FA-910D-7519BDBB6531}"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373133E-49A8-443F-8629-92AED4BD7845}"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EE63AB0-5AAF-41FA-910D-7519BDBB6531}"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3133E-49A8-443F-8629-92AED4BD7845}" type="datetimeFigureOut">
              <a:rPr lang="ru-RU" smtClean="0"/>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EE63AB0-5AAF-41FA-910D-7519BDBB6531}"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2373133E-49A8-443F-8629-92AED4BD7845}"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E63AB0-5AAF-41FA-910D-7519BDBB6531}"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2373133E-49A8-443F-8629-92AED4BD7845}"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E63AB0-5AAF-41FA-910D-7519BDBB6531}"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373133E-49A8-443F-8629-92AED4BD7845}" type="datetimeFigureOut">
              <a:rPr lang="ru-RU" smtClean="0"/>
            </a:fld>
            <a:endParaRPr lang="ru-R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E63AB0-5AAF-41FA-910D-7519BDBB6531}" type="slidenum">
              <a:rPr lang="ru-RU" smtClean="0"/>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70" algn="l" defTabSz="457200" rtl="0" eaLnBrk="1" latinLnBrk="0" hangingPunct="1">
        <a:spcBef>
          <a:spcPct val="20000"/>
        </a:spcBef>
        <a:spcAft>
          <a:spcPts val="600"/>
        </a:spcAft>
        <a:buClr>
          <a:schemeClr val="tx2"/>
        </a:buClr>
        <a:buSzPct val="70000"/>
        <a:buFont typeface="Wingdings 2" panose="05020102010507070707"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90" indent="-269875" algn="l" defTabSz="457200" rtl="0" eaLnBrk="1" latinLnBrk="0" hangingPunct="1">
        <a:spcBef>
          <a:spcPct val="20000"/>
        </a:spcBef>
        <a:spcAft>
          <a:spcPts val="600"/>
        </a:spcAft>
        <a:buClr>
          <a:schemeClr val="tx2"/>
        </a:buClr>
        <a:buSzPct val="70000"/>
        <a:buFont typeface="Wingdings 2" panose="05020102010507070707"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160" indent="-215900" algn="l" defTabSz="457200" rtl="0" eaLnBrk="1" latinLnBrk="0" hangingPunct="1">
        <a:spcBef>
          <a:spcPct val="20000"/>
        </a:spcBef>
        <a:spcAft>
          <a:spcPts val="600"/>
        </a:spcAft>
        <a:buClr>
          <a:schemeClr val="tx2"/>
        </a:buClr>
        <a:buSzPct val="70000"/>
        <a:buFont typeface="Wingdings 2" panose="05020102010507070707"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205" indent="-2159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860" indent="-2159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855" indent="-2286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570" indent="-2286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8920" indent="-2286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420" indent="-2286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solidFill>
                  <a:schemeClr val="accent5">
                    <a:lumMod val="75000"/>
                  </a:schemeClr>
                </a:solidFill>
              </a:rPr>
              <a:t>Теория возникновения жизни.</a:t>
            </a:r>
            <a:endParaRPr lang="ru-RU" dirty="0">
              <a:solidFill>
                <a:schemeClr val="accent5">
                  <a:lumMod val="75000"/>
                </a:schemeClr>
              </a:solidFill>
            </a:endParaRPr>
          </a:p>
        </p:txBody>
      </p:sp>
      <p:sp>
        <p:nvSpPr>
          <p:cNvPr id="3" name="Подзаголовок 2"/>
          <p:cNvSpPr>
            <a:spLocks noGrp="1"/>
          </p:cNvSpPr>
          <p:nvPr>
            <p:ph type="subTitle" idx="1"/>
          </p:nvPr>
        </p:nvSpPr>
        <p:spPr/>
        <p:txBody>
          <a:bodyPr>
            <a:normAutofit/>
          </a:bodyPr>
          <a:lstStyle/>
          <a:p>
            <a:pPr algn="r"/>
            <a:r>
              <a:rPr lang="ru-RU" dirty="0"/>
              <a:t>Исполнила: </a:t>
            </a:r>
            <a:br>
              <a:rPr lang="ru-RU" dirty="0"/>
            </a:br>
            <a:r>
              <a:rPr lang="ru-RU" dirty="0"/>
              <a:t>учитель Биологии и Химии</a:t>
            </a:r>
            <a:br>
              <a:rPr lang="ru-RU" dirty="0"/>
            </a:br>
            <a:r>
              <a:rPr lang="ru-RU" dirty="0"/>
              <a:t>Мурахтанова Марина Александровна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accent5">
                    <a:lumMod val="75000"/>
                  </a:schemeClr>
                </a:solidFill>
              </a:rPr>
              <a:t>Основные этапы происхождения жизни на Земле (по Опарину-</a:t>
            </a:r>
            <a:r>
              <a:rPr lang="ru-RU" dirty="0" err="1">
                <a:solidFill>
                  <a:schemeClr val="accent5">
                    <a:lumMod val="75000"/>
                  </a:schemeClr>
                </a:solidFill>
              </a:rPr>
              <a:t>Холдейну</a:t>
            </a:r>
            <a:r>
              <a:rPr lang="ru-RU" dirty="0">
                <a:solidFill>
                  <a:schemeClr val="accent5">
                    <a:lumMod val="75000"/>
                  </a:schemeClr>
                </a:solidFill>
              </a:rPr>
              <a:t>)</a:t>
            </a:r>
            <a:endParaRPr lang="ru-RU" dirty="0">
              <a:solidFill>
                <a:schemeClr val="accent5">
                  <a:lumMod val="75000"/>
                </a:schemeClr>
              </a:solidFill>
            </a:endParaRPr>
          </a:p>
        </p:txBody>
      </p:sp>
      <p:sp>
        <p:nvSpPr>
          <p:cNvPr id="4" name="Прямоугольник 3"/>
          <p:cNvSpPr/>
          <p:nvPr/>
        </p:nvSpPr>
        <p:spPr>
          <a:xfrm>
            <a:off x="332936" y="1626722"/>
            <a:ext cx="6096000" cy="2862322"/>
          </a:xfrm>
          <a:prstGeom prst="rect">
            <a:avLst/>
          </a:prstGeom>
        </p:spPr>
        <p:txBody>
          <a:bodyPr>
            <a:spAutoFit/>
          </a:bodyPr>
          <a:lstStyle/>
          <a:p>
            <a:r>
              <a:rPr lang="ru-RU" dirty="0"/>
              <a:t>Согласно теории возникновения Вселенной из сгустка энергии, Большой Взрыв произошел около 14 млрд лет назад, а около 4,6 млрд лет назад завершилось создание планет Солнечной системы. Молодая Земля, постепенно охлаждаясь, обрела твердую оболочку, вокруг которой происходило образование атмосферы. Первичная атмосфера содержала водяные пары и </a:t>
            </a:r>
            <a:r>
              <a:rPr lang="ru-RU" dirty="0" err="1"/>
              <a:t>газы</a:t>
            </a:r>
            <a:r>
              <a:rPr lang="ru-RU" dirty="0"/>
              <a:t>, в дальнейшем послужившие сырьем для органического синтеза: оксид и диоксид углерода, сероводород, метан, аммиак, цианистые соединения. </a:t>
            </a:r>
            <a:endParaRPr lang="ru-RU" dirty="0"/>
          </a:p>
        </p:txBody>
      </p:sp>
      <p:pic>
        <p:nvPicPr>
          <p:cNvPr id="6" name="Рисунок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83159" y="1745814"/>
            <a:ext cx="4239806" cy="2946666"/>
          </a:xfrm>
          <a:prstGeom prst="rect">
            <a:avLst/>
          </a:prstGeom>
          <a:ln>
            <a:noFill/>
          </a:ln>
          <a:effectLst>
            <a:softEdge rad="112500"/>
          </a:effectLst>
        </p:spPr>
      </p:pic>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5665" y="4489044"/>
            <a:ext cx="2186354" cy="2186354"/>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9882" y="4773529"/>
            <a:ext cx="10358511" cy="1477328"/>
          </a:xfrm>
          <a:prstGeom prst="rect">
            <a:avLst/>
          </a:prstGeom>
        </p:spPr>
        <p:txBody>
          <a:bodyPr wrap="square">
            <a:spAutoFit/>
          </a:bodyPr>
          <a:lstStyle/>
          <a:p>
            <a:r>
              <a:rPr lang="ru-RU" dirty="0"/>
              <a:t>Бомбардировка космическими объектами, содержащими воду в замерзшем состоянии, и конденсация водных паров в атмосфере привели к образованию Мирового океана, в котором растворялись различные химические соединения. Мощные грозы сопровождали формирование атмосферы, сквозь которую проникало сильное ультрафиолетовое излучение. В таких условиях происходил синтез аминокислот, сахаров и другой простейшей органики. </a:t>
            </a:r>
            <a:endParaRPr lang="ru-RU" dirty="0"/>
          </a:p>
        </p:txBody>
      </p:sp>
      <p:pic>
        <p:nvPicPr>
          <p:cNvPr id="6" name="Рисунок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75387" y="293370"/>
            <a:ext cx="6667500" cy="4076700"/>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2596" y="3992271"/>
            <a:ext cx="11920026" cy="2585323"/>
          </a:xfrm>
          <a:prstGeom prst="rect">
            <a:avLst/>
          </a:prstGeom>
        </p:spPr>
        <p:txBody>
          <a:bodyPr wrap="square">
            <a:spAutoFit/>
          </a:bodyPr>
          <a:lstStyle/>
          <a:p>
            <a:r>
              <a:rPr lang="ru-RU" dirty="0"/>
              <a:t>В конце первого миллиарда лет существования Земли начался процесс полимеризации в воде простейших мономеров в белки (полипептиды) и нуклеиновые кислоты (</a:t>
            </a:r>
            <a:r>
              <a:rPr lang="ru-RU" dirty="0" err="1"/>
              <a:t>полинуклеотиды</a:t>
            </a:r>
            <a:r>
              <a:rPr lang="ru-RU" dirty="0"/>
              <a:t>). Они начали образовывать предбиологические соединения – коацерваты (с зачатками ядра, метаболизма и мембраны). </a:t>
            </a:r>
            <a:endParaRPr lang="ru-RU" dirty="0"/>
          </a:p>
          <a:p>
            <a:endParaRPr lang="ru-RU" dirty="0"/>
          </a:p>
          <a:p>
            <a:r>
              <a:rPr lang="ru-RU" dirty="0"/>
              <a:t>3,5-3 млрд лет до нашей эры – этап образования </a:t>
            </a:r>
            <a:r>
              <a:rPr lang="ru-RU" dirty="0" err="1"/>
              <a:t>протобионтов</a:t>
            </a:r>
            <a:r>
              <a:rPr lang="ru-RU" dirty="0"/>
              <a:t>, обладающих самовоспроизведением, регулируемым обменом веществ, мембраной с изменяемой проницаемостью.</a:t>
            </a:r>
            <a:endParaRPr lang="ru-RU" dirty="0"/>
          </a:p>
          <a:p>
            <a:r>
              <a:rPr lang="ru-RU" dirty="0"/>
              <a:t> </a:t>
            </a:r>
            <a:endParaRPr lang="ru-RU" dirty="0"/>
          </a:p>
          <a:p>
            <a:r>
              <a:rPr lang="ru-RU" dirty="0"/>
              <a:t>3 млрд лет до н. э. – появление клеточных организмов, нуклеиновых кислот, первичных бактерий, начало биологической эволюции. </a:t>
            </a:r>
            <a:endParaRPr lang="ru-RU" dirty="0"/>
          </a:p>
        </p:txBody>
      </p:sp>
      <p:pic>
        <p:nvPicPr>
          <p:cNvPr id="6" name="Рисунок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777286" y="839178"/>
            <a:ext cx="3818050" cy="2290830"/>
          </a:xfrm>
          <a:prstGeom prst="rect">
            <a:avLst/>
          </a:prstGeom>
          <a:ln>
            <a:noFill/>
          </a:ln>
          <a:effectLst>
            <a:softEdge rad="112500"/>
          </a:effectLst>
        </p:spPr>
      </p:pic>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210" y="706022"/>
            <a:ext cx="4533900" cy="285750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accent5">
                    <a:lumMod val="75000"/>
                  </a:schemeClr>
                </a:solidFill>
              </a:rPr>
              <a:t>Теории стационарного состояния и панспермии</a:t>
            </a:r>
            <a:endParaRPr lang="ru-RU" dirty="0">
              <a:solidFill>
                <a:schemeClr val="accent5">
                  <a:lumMod val="75000"/>
                </a:schemeClr>
              </a:solidFill>
            </a:endParaRPr>
          </a:p>
        </p:txBody>
      </p:sp>
      <p:sp>
        <p:nvSpPr>
          <p:cNvPr id="4" name="Прямоугольник 3"/>
          <p:cNvSpPr/>
          <p:nvPr/>
        </p:nvSpPr>
        <p:spPr>
          <a:xfrm>
            <a:off x="431407" y="1580050"/>
            <a:ext cx="11005626" cy="1754326"/>
          </a:xfrm>
          <a:prstGeom prst="rect">
            <a:avLst/>
          </a:prstGeom>
        </p:spPr>
        <p:txBody>
          <a:bodyPr wrap="square">
            <a:spAutoFit/>
          </a:bodyPr>
          <a:lstStyle/>
          <a:p>
            <a:r>
              <a:rPr lang="ru-RU" dirty="0"/>
              <a:t>Обе эти теории представляют собой взаимодополняющие элементы единой картины мира, сущность которой заключается в следующем: вселенная существует вечно и в ней вечно существует жизнь (стационарное состояние). Жизнь переносится с планеты на планету путешествующими в космическом пространстве «семенами жизни», которые могут входить в состав комет и метеоритов (панспермия). Подобных взглядов на происхождение жизни придерживался, в частности, основоположник учения о биосфере академик В.И. Вернадский.</a:t>
            </a:r>
            <a:endParaRPr lang="ru-RU" dirty="0"/>
          </a:p>
        </p:txBody>
      </p:sp>
      <p:sp>
        <p:nvSpPr>
          <p:cNvPr id="7" name="Прямоугольник 6"/>
          <p:cNvSpPr/>
          <p:nvPr/>
        </p:nvSpPr>
        <p:spPr>
          <a:xfrm>
            <a:off x="220392" y="4927099"/>
            <a:ext cx="7052605" cy="1477328"/>
          </a:xfrm>
          <a:prstGeom prst="rect">
            <a:avLst/>
          </a:prstGeom>
        </p:spPr>
        <p:txBody>
          <a:bodyPr wrap="square">
            <a:spAutoFit/>
          </a:bodyPr>
          <a:lstStyle/>
          <a:p>
            <a:r>
              <a:rPr lang="ru-RU" dirty="0"/>
              <a:t>Очевидно, что обе теории (панспермии и стационарного состояния) вообще не предлагают объяснения механизма первичного возникновения жизни, перенося его на другие планеты (панспермия) либо отодвигая по времени в бесконечность (теория стационарного состояния).</a:t>
            </a:r>
            <a:endParaRPr lang="ru-RU" dirty="0"/>
          </a:p>
        </p:txBody>
      </p:sp>
      <p:sp>
        <p:nvSpPr>
          <p:cNvPr id="8" name="Прямоугольник 7"/>
          <p:cNvSpPr/>
          <p:nvPr/>
        </p:nvSpPr>
        <p:spPr>
          <a:xfrm>
            <a:off x="318867" y="3429000"/>
            <a:ext cx="8712593" cy="1200329"/>
          </a:xfrm>
          <a:prstGeom prst="rect">
            <a:avLst/>
          </a:prstGeom>
        </p:spPr>
        <p:txBody>
          <a:bodyPr wrap="square">
            <a:spAutoFit/>
          </a:bodyPr>
          <a:lstStyle/>
          <a:p>
            <a:r>
              <a:rPr lang="ru-RU" dirty="0"/>
              <a:t>Однако теория стационарного состояния, предполагающая бесконечно долгое существование вселенной, не согласуется с данными современной астрофизики, согласно которым вселенная возникла сравнительно недавно (около 16 млрд лет т.н.) путем первичного взрыва.</a:t>
            </a:r>
            <a:endParaRPr lang="ru-RU" dirty="0"/>
          </a:p>
        </p:txBody>
      </p:sp>
      <p:pic>
        <p:nvPicPr>
          <p:cNvPr id="10" name="Рисунок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03842" y="4559329"/>
            <a:ext cx="5380306" cy="2212868"/>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9119" y="2205332"/>
            <a:ext cx="10353762" cy="970450"/>
          </a:xfrm>
        </p:spPr>
        <p:txBody>
          <a:bodyPr/>
          <a:lstStyle/>
          <a:p>
            <a:r>
              <a:rPr lang="ru-RU" dirty="0">
                <a:solidFill>
                  <a:schemeClr val="accent5">
                    <a:lumMod val="75000"/>
                  </a:schemeClr>
                </a:solidFill>
              </a:rPr>
              <a:t>Спасибо за внимание</a:t>
            </a:r>
            <a:r>
              <a:rPr lang="ru-RU" dirty="0"/>
              <a:t>!</a:t>
            </a:r>
            <a:endParaRPr lang="ru-RU" dirty="0"/>
          </a:p>
        </p:txBody>
      </p:sp>
      <p:sp>
        <p:nvSpPr>
          <p:cNvPr id="3" name="TextBox 2"/>
          <p:cNvSpPr txBox="1"/>
          <p:nvPr/>
        </p:nvSpPr>
        <p:spPr>
          <a:xfrm>
            <a:off x="6654019" y="5060853"/>
            <a:ext cx="5331656" cy="1231106"/>
          </a:xfrm>
          <a:prstGeom prst="rect">
            <a:avLst/>
          </a:prstGeom>
          <a:noFill/>
        </p:spPr>
        <p:txBody>
          <a:bodyPr wrap="square" rtlCol="0">
            <a:spAutoFit/>
          </a:bodyPr>
          <a:lstStyle/>
          <a:p>
            <a:r>
              <a:rPr lang="ru-RU" sz="2000" dirty="0"/>
              <a:t>Список литературы:</a:t>
            </a:r>
            <a:endParaRPr lang="ru-RU" sz="2000" dirty="0"/>
          </a:p>
          <a:p>
            <a:r>
              <a:rPr lang="ru-RU" dirty="0"/>
              <a:t>Воробьев Р.И. Эволюционное учение вчера, сегодня и. - М., 1995</a:t>
            </a:r>
            <a:endParaRPr lang="ru-RU" dirty="0"/>
          </a:p>
          <a:p>
            <a:r>
              <a:rPr lang="ru-RU" dirty="0"/>
              <a:t>Б е р н а л Д. Возникновение жизни. - М., 1969</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accent5">
                    <a:lumMod val="75000"/>
                  </a:schemeClr>
                </a:solidFill>
              </a:rPr>
              <a:t>Теория самопроизвольного (спонтанного) зарождения</a:t>
            </a:r>
            <a:endParaRPr lang="ru-RU" dirty="0">
              <a:solidFill>
                <a:schemeClr val="accent5">
                  <a:lumMod val="75000"/>
                </a:schemeClr>
              </a:solidFill>
            </a:endParaRPr>
          </a:p>
        </p:txBody>
      </p:sp>
      <p:sp>
        <p:nvSpPr>
          <p:cNvPr id="3" name="Объект 2"/>
          <p:cNvSpPr>
            <a:spLocks noGrp="1"/>
          </p:cNvSpPr>
          <p:nvPr>
            <p:ph idx="1"/>
          </p:nvPr>
        </p:nvSpPr>
        <p:spPr>
          <a:xfrm>
            <a:off x="913795" y="1732449"/>
            <a:ext cx="3601934" cy="4058751"/>
          </a:xfrm>
        </p:spPr>
        <p:txBody>
          <a:bodyPr/>
          <a:lstStyle/>
          <a:p>
            <a:pPr marL="36830" indent="0">
              <a:buNone/>
            </a:pPr>
            <a:r>
              <a:rPr lang="ru-RU" dirty="0"/>
              <a:t>Теория самопроизвольного зарождения жизни была широко распространена в Древнем мире — Вавилоне, Китае, Древнем Египте и Древней Греции (этой теории придерживался, в частности, Аристотель).</a:t>
            </a:r>
            <a:endParaRPr lang="ru-RU" dirty="0"/>
          </a:p>
        </p:txBody>
      </p:sp>
      <p:pic>
        <p:nvPicPr>
          <p:cNvPr id="5" name="Рисунок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02657" y="1732449"/>
            <a:ext cx="3431853" cy="4588039"/>
          </a:xfrm>
          <a:prstGeom prst="rect">
            <a:avLst/>
          </a:prstGeom>
          <a:ln>
            <a:noFill/>
          </a:ln>
          <a:effectLst>
            <a:softEdge rad="112500"/>
          </a:effectLst>
        </p:spPr>
      </p:pic>
      <p:sp>
        <p:nvSpPr>
          <p:cNvPr id="6" name="Прямоугольник 5"/>
          <p:cNvSpPr/>
          <p:nvPr/>
        </p:nvSpPr>
        <p:spPr>
          <a:xfrm>
            <a:off x="913795" y="4516959"/>
            <a:ext cx="6096000" cy="1631216"/>
          </a:xfrm>
          <a:prstGeom prst="rect">
            <a:avLst/>
          </a:prstGeom>
        </p:spPr>
        <p:txBody>
          <a:bodyPr>
            <a:spAutoFit/>
          </a:bodyPr>
          <a:lstStyle/>
          <a:p>
            <a:r>
              <a:rPr lang="ru-RU" sz="2000" dirty="0">
                <a:cs typeface="Aharoni" panose="020B0604020202020204" pitchFamily="2" charset="-79"/>
              </a:rPr>
              <a:t>Ученые Древнего мира и средневековой Европы верили в то, что живые существа постоянно возникают из неживой материи: черви — из грязи, лягушки — из тины, светлячки — из утренней росы и т.п.</a:t>
            </a:r>
            <a:endParaRPr lang="ru-RU" sz="2000" dirty="0">
              <a:cs typeface="Aharoni" panose="020B0604020202020204"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3612" y="920621"/>
            <a:ext cx="6110068" cy="5016758"/>
          </a:xfrm>
          <a:prstGeom prst="rect">
            <a:avLst/>
          </a:prstGeom>
        </p:spPr>
        <p:txBody>
          <a:bodyPr wrap="square">
            <a:spAutoFit/>
          </a:bodyPr>
          <a:lstStyle/>
          <a:p>
            <a:r>
              <a:rPr lang="ru-RU" dirty="0"/>
              <a:t> </a:t>
            </a:r>
            <a:r>
              <a:rPr lang="ru-RU" sz="2000" dirty="0">
                <a:cs typeface="Aharoni" panose="020B0604020202020204" pitchFamily="2" charset="-79"/>
              </a:rPr>
              <a:t>Известный голландский ученый 17 в. Ван-</a:t>
            </a:r>
            <a:r>
              <a:rPr lang="ru-RU" sz="2000" dirty="0" err="1">
                <a:cs typeface="Aharoni" panose="020B0604020202020204" pitchFamily="2" charset="-79"/>
              </a:rPr>
              <a:t>Гельмонт</a:t>
            </a:r>
            <a:r>
              <a:rPr lang="ru-RU" sz="2000" dirty="0">
                <a:cs typeface="Aharoni" panose="020B0604020202020204" pitchFamily="2" charset="-79"/>
              </a:rPr>
              <a:t> совершенно серьезно описывал в своем научном трактате опыт, в котором он за 3 недели получил в запертом темном шкафу мышей непосредственно из грязной рубашки и горсти пшеницы. Впервые широко распространенную теорию решился подвергнуть экспериментальной проверке итальянский ученый </a:t>
            </a:r>
            <a:r>
              <a:rPr lang="ru-RU" sz="2000" dirty="0" err="1">
                <a:cs typeface="Aharoni" panose="020B0604020202020204" pitchFamily="2" charset="-79"/>
              </a:rPr>
              <a:t>Франческо</a:t>
            </a:r>
            <a:r>
              <a:rPr lang="ru-RU" sz="2000" dirty="0">
                <a:cs typeface="Aharoni" panose="020B0604020202020204" pitchFamily="2" charset="-79"/>
              </a:rPr>
              <a:t> </a:t>
            </a:r>
            <a:r>
              <a:rPr lang="ru-RU" sz="2000" dirty="0" err="1">
                <a:cs typeface="Aharoni" panose="020B0604020202020204" pitchFamily="2" charset="-79"/>
              </a:rPr>
              <a:t>Реди</a:t>
            </a:r>
            <a:r>
              <a:rPr lang="ru-RU" sz="2000" dirty="0">
                <a:cs typeface="Aharoni" panose="020B0604020202020204" pitchFamily="2" charset="-79"/>
              </a:rPr>
              <a:t> (1688). Он поместил несколько кусков мяса в сосуды и часть из них закрыл кисеей. В открытых сосудах на поверхности гниющего мяса появились белые червячки — личинки мух. В сосудах же, прикрытых кисеей, личинки мух отсутствовали. Таким образом Ф. </a:t>
            </a:r>
            <a:r>
              <a:rPr lang="ru-RU" sz="2000" dirty="0" err="1">
                <a:cs typeface="Aharoni" panose="020B0604020202020204" pitchFamily="2" charset="-79"/>
              </a:rPr>
              <a:t>Реди</a:t>
            </a:r>
            <a:r>
              <a:rPr lang="ru-RU" sz="2000" dirty="0">
                <a:cs typeface="Aharoni" panose="020B0604020202020204" pitchFamily="2" charset="-79"/>
              </a:rPr>
              <a:t> удалось доказать, что личинки мух появляются не из гниющего мяса, а из яиц, отложенных мухами на его поверхность.</a:t>
            </a:r>
            <a:endParaRPr lang="ru-RU" sz="2000" dirty="0">
              <a:cs typeface="Aharoni" panose="020B0604020202020204" pitchFamily="2" charset="-79"/>
            </a:endParaRPr>
          </a:p>
        </p:txBody>
      </p:sp>
      <p:pic>
        <p:nvPicPr>
          <p:cNvPr id="6" name="Рисунок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00192" y="407963"/>
            <a:ext cx="3534664" cy="4480560"/>
          </a:xfrm>
          <a:prstGeom prst="rect">
            <a:avLst/>
          </a:prstGeom>
        </p:spPr>
      </p:pic>
      <p:sp>
        <p:nvSpPr>
          <p:cNvPr id="7" name="Прямоугольник 6"/>
          <p:cNvSpPr/>
          <p:nvPr/>
        </p:nvSpPr>
        <p:spPr>
          <a:xfrm>
            <a:off x="7574620" y="4888523"/>
            <a:ext cx="3185807" cy="646331"/>
          </a:xfrm>
          <a:prstGeom prst="rect">
            <a:avLst/>
          </a:prstGeom>
        </p:spPr>
        <p:txBody>
          <a:bodyPr wrap="square">
            <a:spAutoFit/>
          </a:bodyPr>
          <a:lstStyle/>
          <a:p>
            <a:r>
              <a:rPr lang="ru-RU" dirty="0"/>
              <a:t>Известный голландский ученый 17 в. Ван-</a:t>
            </a:r>
            <a:r>
              <a:rPr lang="ru-RU" dirty="0" err="1"/>
              <a:t>Гельмонт</a:t>
            </a:r>
            <a:r>
              <a:rPr lang="ru-RU" dirty="0"/>
              <a:t>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6664" y="355099"/>
            <a:ext cx="8796997" cy="923330"/>
          </a:xfrm>
          <a:prstGeom prst="rect">
            <a:avLst/>
          </a:prstGeom>
        </p:spPr>
        <p:txBody>
          <a:bodyPr wrap="square">
            <a:spAutoFit/>
          </a:bodyPr>
          <a:lstStyle/>
          <a:p>
            <a:r>
              <a:rPr lang="ru-RU" dirty="0">
                <a:cs typeface="Aharoni" panose="020B0604020202020204" pitchFamily="2" charset="-79"/>
              </a:rPr>
              <a:t>Споры но поводу возможности самозарождения жизни активизировались в связи с открытием микроорганизмов. Если сложные живые существа не могут </a:t>
            </a:r>
            <a:r>
              <a:rPr lang="ru-RU" dirty="0" err="1">
                <a:cs typeface="Aharoni" panose="020B0604020202020204" pitchFamily="2" charset="-79"/>
              </a:rPr>
              <a:t>самозарождаться</a:t>
            </a:r>
            <a:r>
              <a:rPr lang="ru-RU" dirty="0">
                <a:cs typeface="Aharoni" panose="020B0604020202020204" pitchFamily="2" charset="-79"/>
              </a:rPr>
              <a:t>, возможно, это могут микроорганизмы?</a:t>
            </a:r>
            <a:endParaRPr lang="ru-RU" dirty="0">
              <a:cs typeface="Aharoni" panose="020B0604020202020204" pitchFamily="2" charset="-79"/>
            </a:endParaRPr>
          </a:p>
        </p:txBody>
      </p:sp>
      <p:sp>
        <p:nvSpPr>
          <p:cNvPr id="5" name="Прямоугольник 4"/>
          <p:cNvSpPr/>
          <p:nvPr/>
        </p:nvSpPr>
        <p:spPr>
          <a:xfrm>
            <a:off x="276664" y="1332969"/>
            <a:ext cx="7559040" cy="4801314"/>
          </a:xfrm>
          <a:prstGeom prst="rect">
            <a:avLst/>
          </a:prstGeom>
        </p:spPr>
        <p:txBody>
          <a:bodyPr wrap="square">
            <a:spAutoFit/>
          </a:bodyPr>
          <a:lstStyle/>
          <a:p>
            <a:r>
              <a:rPr lang="ru-RU" dirty="0"/>
              <a:t>В связи с этим в 1859 г. французская Академия объявила о присуждении премии тому, кто окончательно решит вопрос о возможности или невозможности самозарождения жизни. Эту премию получил в 1862 г. знаменитый французский химик и микробиолог Луи Пастер. Так же как </a:t>
            </a:r>
            <a:r>
              <a:rPr lang="ru-RU" dirty="0" err="1"/>
              <a:t>Спаланцани</a:t>
            </a:r>
            <a:r>
              <a:rPr lang="ru-RU" dirty="0"/>
              <a:t>, он прокипятил питательный бульон в стеклянной колбе, но колба была не обычная, а с горлышком в виде 5-образной трубки. Воздух, а следовательно и «жизненная сила», могли проникать в колбу, но пыль, а вместе с нею и микроорганизмы, присутствующие в воздухе, оседали в нижнем колене 5-образной трубки, и бульон в колбе оставался стерильным (рис. 1). Однако стоило сломать горло колбы или ополоснуть стерильным бульоном нижнее колено 5-образной трубки, как бульон начинал быстро мутнеть — в нем появлялись микроорганизмы.</a:t>
            </a:r>
            <a:endParaRPr lang="ru-RU" dirty="0"/>
          </a:p>
          <a:p>
            <a:r>
              <a:rPr lang="ru-RU" dirty="0"/>
              <a:t>Таким образом, благодаря работам Луи Пастера теория самозарождения была признана несостоятельной и в научном мире утвердилась теория биогенеза, краткая формулировка которой — </a:t>
            </a:r>
            <a:r>
              <a:rPr lang="ru-RU" b="1" dirty="0"/>
              <a:t>«все живое — от живого».</a:t>
            </a:r>
            <a:endParaRPr lang="ru-RU" b="1" dirty="0"/>
          </a:p>
        </p:txBody>
      </p:sp>
      <p:pic>
        <p:nvPicPr>
          <p:cNvPr id="7" name="Рисунок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67359" y="1055077"/>
            <a:ext cx="2951072" cy="4418024"/>
          </a:xfrm>
          <a:prstGeom prst="rect">
            <a:avLst/>
          </a:prstGeom>
          <a:ln>
            <a:noFill/>
          </a:ln>
          <a:effectLst>
            <a:softEdge rad="112500"/>
          </a:effectLst>
        </p:spPr>
      </p:pic>
      <p:sp>
        <p:nvSpPr>
          <p:cNvPr id="8" name="Прямоугольник 7"/>
          <p:cNvSpPr/>
          <p:nvPr/>
        </p:nvSpPr>
        <p:spPr>
          <a:xfrm>
            <a:off x="8799890" y="5473101"/>
            <a:ext cx="2286010" cy="369332"/>
          </a:xfrm>
          <a:prstGeom prst="rect">
            <a:avLst/>
          </a:prstGeom>
        </p:spPr>
        <p:txBody>
          <a:bodyPr wrap="none">
            <a:spAutoFit/>
          </a:bodyPr>
          <a:lstStyle/>
          <a:p>
            <a:r>
              <a:rPr lang="ru-RU" dirty="0"/>
              <a:t>Пастеровская колба</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5832" y="0"/>
            <a:ext cx="10353762" cy="970450"/>
          </a:xfrm>
        </p:spPr>
        <p:txBody>
          <a:bodyPr/>
          <a:lstStyle/>
          <a:p>
            <a:r>
              <a:rPr lang="ru-RU" dirty="0">
                <a:solidFill>
                  <a:schemeClr val="accent5">
                    <a:lumMod val="75000"/>
                  </a:schemeClr>
                </a:solidFill>
              </a:rPr>
              <a:t>Теория креационизма</a:t>
            </a:r>
            <a:endParaRPr lang="ru-RU" dirty="0">
              <a:solidFill>
                <a:schemeClr val="accent5">
                  <a:lumMod val="75000"/>
                </a:schemeClr>
              </a:solidFill>
            </a:endParaRPr>
          </a:p>
        </p:txBody>
      </p:sp>
      <p:sp>
        <p:nvSpPr>
          <p:cNvPr id="4" name="Прямоугольник 3"/>
          <p:cNvSpPr/>
          <p:nvPr/>
        </p:nvSpPr>
        <p:spPr>
          <a:xfrm>
            <a:off x="164123" y="843677"/>
            <a:ext cx="6096000" cy="2585323"/>
          </a:xfrm>
          <a:prstGeom prst="rect">
            <a:avLst/>
          </a:prstGeom>
        </p:spPr>
        <p:txBody>
          <a:bodyPr>
            <a:spAutoFit/>
          </a:bodyPr>
          <a:lstStyle/>
          <a:p>
            <a:r>
              <a:rPr lang="ru-RU" dirty="0"/>
              <a:t>Теория креационизма предполагает, что все живые организмы (либо только простейшие их формы) были в определенный период времени сотворены («сконструированы») неким сверхъестественным существом (божеством, абсолютной идеей, </a:t>
            </a:r>
            <a:r>
              <a:rPr lang="ru-RU" dirty="0" err="1"/>
              <a:t>сверхразумом</a:t>
            </a:r>
            <a:r>
              <a:rPr lang="ru-RU" dirty="0"/>
              <a:t>, </a:t>
            </a:r>
            <a:r>
              <a:rPr lang="ru-RU" dirty="0" err="1"/>
              <a:t>сверхцивилизацией</a:t>
            </a:r>
            <a:r>
              <a:rPr lang="ru-RU" dirty="0"/>
              <a:t> и т.п.). Очевидно, что именно этой точки зрения с глубокой древности придерживались последователи большинства ведущих религий мира, в частности христианской религии.</a:t>
            </a:r>
            <a:endParaRPr lang="ru-RU" dirty="0"/>
          </a:p>
        </p:txBody>
      </p:sp>
      <p:sp>
        <p:nvSpPr>
          <p:cNvPr id="5" name="Прямоугольник 4"/>
          <p:cNvSpPr/>
          <p:nvPr/>
        </p:nvSpPr>
        <p:spPr>
          <a:xfrm>
            <a:off x="6090676" y="2480667"/>
            <a:ext cx="6096000" cy="4247317"/>
          </a:xfrm>
          <a:prstGeom prst="rect">
            <a:avLst/>
          </a:prstGeom>
        </p:spPr>
        <p:txBody>
          <a:bodyPr>
            <a:spAutoFit/>
          </a:bodyPr>
          <a:lstStyle/>
          <a:p>
            <a:r>
              <a:rPr lang="ru-RU" dirty="0"/>
              <a:t>Теория креационизма и в настоящее время достаточно широко распространена, причем не только в религиозных, но и в научных кругах. Обычно ее используют для объяснения наиболее сложных, не имеющих на сегодняшний день решения вопросов биохимической и биологической эволюции, связанных с возникновением белков и нуклеиновых кислот, формированием механизма взаимодействия между ними, возникновением и формированием отдельных сложных органелл или органов (таких, как рибосома, глаз или мозг). Актами периодическою «сотворения» объясняется и отсутствие четких переходных звеньев от одного типа животных</a:t>
            </a:r>
            <a:endParaRPr lang="ru-RU" dirty="0"/>
          </a:p>
          <a:p>
            <a:r>
              <a:rPr lang="ru-RU" dirty="0"/>
              <a:t>к другому, например от червей к членистоногим, от обезьяны к человеку и т.п. </a:t>
            </a:r>
            <a:endParaRPr lang="ru-RU" dirty="0"/>
          </a:p>
        </p:txBody>
      </p:sp>
      <p:pic>
        <p:nvPicPr>
          <p:cNvPr id="7" name="Рисунок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5832" y="3520165"/>
            <a:ext cx="4802945" cy="3116653"/>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accent5">
                    <a:lumMod val="75000"/>
                  </a:schemeClr>
                </a:solidFill>
              </a:rPr>
              <a:t>Теория биохимической эволюции (теория А.И. Опарина)</a:t>
            </a:r>
            <a:endParaRPr lang="ru-RU" dirty="0">
              <a:solidFill>
                <a:schemeClr val="accent5">
                  <a:lumMod val="75000"/>
                </a:schemeClr>
              </a:solidFill>
            </a:endParaRPr>
          </a:p>
        </p:txBody>
      </p:sp>
      <p:sp>
        <p:nvSpPr>
          <p:cNvPr id="4" name="Прямоугольник 3"/>
          <p:cNvSpPr/>
          <p:nvPr/>
        </p:nvSpPr>
        <p:spPr>
          <a:xfrm>
            <a:off x="558018" y="1828025"/>
            <a:ext cx="6096000" cy="4524315"/>
          </a:xfrm>
          <a:prstGeom prst="rect">
            <a:avLst/>
          </a:prstGeom>
        </p:spPr>
        <p:txBody>
          <a:bodyPr>
            <a:spAutoFit/>
          </a:bodyPr>
          <a:lstStyle/>
          <a:p>
            <a:r>
              <a:rPr lang="ru-RU" dirty="0"/>
              <a:t>Из всех теорий происхождения жизни наиболее распространенной и признанной в научном мире является теория биохимической эволюции, предложенная в 1924 г. советским биохимиком академиком А.И. Опариным (в 1936 г. он подробно изложил ее в своей книге «Возникновение жизни»).</a:t>
            </a:r>
            <a:endParaRPr lang="ru-RU" dirty="0"/>
          </a:p>
          <a:p>
            <a:endParaRPr lang="ru-RU" dirty="0"/>
          </a:p>
          <a:p>
            <a:r>
              <a:rPr lang="ru-RU" dirty="0"/>
              <a:t>Сущность этой теории состоит в том, что биологической эволюции — т.е. появлению, развитию и усложнению различных форм живых организмов, предшествовала химическая эволюция — длительный период в истории Земли, связанный с появлением, усложнением и совершенствованием взаимодействия между элементарными единицами, «кирпичиками», из которых состоит все живое — органическими молекулами.</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50523" y="540329"/>
            <a:ext cx="6096000" cy="4524315"/>
          </a:xfrm>
          <a:prstGeom prst="rect">
            <a:avLst/>
          </a:prstGeom>
        </p:spPr>
        <p:txBody>
          <a:bodyPr>
            <a:spAutoFit/>
          </a:bodyPr>
          <a:lstStyle/>
          <a:p>
            <a:r>
              <a:rPr lang="ru-RU" dirty="0"/>
              <a:t>Опарин предположил, что, если примитивная атмосфера молодой планеты Земля была восстановительной (то есть не содержащей кислорода), мощный всплеск энергии (например, молния или ультрафиолетовое излучение) мог способствовать синтезу органических соединений из неорганического вещества. В дальнейшем такие молекулы могли образовывать сгустки и скопления – </a:t>
            </a:r>
            <a:r>
              <a:rPr lang="ru-RU" dirty="0" err="1"/>
              <a:t>коацерватные</a:t>
            </a:r>
            <a:r>
              <a:rPr lang="ru-RU" dirty="0"/>
              <a:t> капли, представляющие собой </a:t>
            </a:r>
            <a:r>
              <a:rPr lang="ru-RU" dirty="0" err="1"/>
              <a:t>протоорганизмы</a:t>
            </a:r>
            <a:r>
              <a:rPr lang="ru-RU" dirty="0"/>
              <a:t>, вокруг которых образуются водные рубашки – зачатки оболочки-мембраны, происходит расслоение, порождающее разность зарядов, значит, движение – начало обмена веществ, зачатки метаболизма и т. д. Коацерваты считались основой для начала эволюционных процессов, которые привели к созданию первых жизненных форм. </a:t>
            </a:r>
            <a:endParaRPr lang="ru-RU" dirty="0"/>
          </a:p>
        </p:txBody>
      </p:sp>
      <p:pic>
        <p:nvPicPr>
          <p:cNvPr id="6" name="Рисунок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0702" y="351692"/>
            <a:ext cx="2309446" cy="3194734"/>
          </a:xfrm>
          <a:prstGeom prst="rect">
            <a:avLst/>
          </a:prstGeom>
        </p:spPr>
      </p:pic>
      <p:sp>
        <p:nvSpPr>
          <p:cNvPr id="7" name="Прямоугольник 6"/>
          <p:cNvSpPr/>
          <p:nvPr/>
        </p:nvSpPr>
        <p:spPr>
          <a:xfrm>
            <a:off x="830430" y="3546426"/>
            <a:ext cx="1471878" cy="369332"/>
          </a:xfrm>
          <a:prstGeom prst="rect">
            <a:avLst/>
          </a:prstGeom>
        </p:spPr>
        <p:txBody>
          <a:bodyPr wrap="none">
            <a:spAutoFit/>
          </a:bodyPr>
          <a:lstStyle/>
          <a:p>
            <a:r>
              <a:rPr lang="ru-RU" dirty="0"/>
              <a:t>А.И. Опарин</a:t>
            </a:r>
            <a:endParaRPr lang="ru-RU"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772" y="4262511"/>
            <a:ext cx="3720800" cy="232550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1">
            <a:extLst>
              <a:ext uri="{28A0092B-C50C-407E-A947-70E740481C1C}">
                <a14:useLocalDpi xmlns:a14="http://schemas.microsoft.com/office/drawing/2010/main" val="0"/>
              </a:ext>
            </a:extLst>
          </a:blip>
          <a:srcRect l="4059" t="22565" r="6081" b="15211"/>
          <a:stretch>
            <a:fillRect/>
          </a:stretch>
        </p:blipFill>
        <p:spPr>
          <a:xfrm>
            <a:off x="1749083" y="1807338"/>
            <a:ext cx="8693834" cy="4509057"/>
          </a:xfrm>
          <a:prstGeom prst="rect">
            <a:avLst/>
          </a:prstGeom>
        </p:spPr>
      </p:pic>
      <p:sp>
        <p:nvSpPr>
          <p:cNvPr id="6" name="Прямоугольник 5"/>
          <p:cNvSpPr/>
          <p:nvPr/>
        </p:nvSpPr>
        <p:spPr>
          <a:xfrm>
            <a:off x="3542160" y="548638"/>
            <a:ext cx="5107680" cy="707886"/>
          </a:xfrm>
          <a:prstGeom prst="rect">
            <a:avLst/>
          </a:prstGeom>
        </p:spPr>
        <p:txBody>
          <a:bodyPr wrap="none">
            <a:spAutoFit/>
          </a:bodyPr>
          <a:lstStyle/>
          <a:p>
            <a:r>
              <a:rPr lang="ru-RU" sz="4000" dirty="0" err="1">
                <a:solidFill>
                  <a:schemeClr val="accent5">
                    <a:lumMod val="75000"/>
                  </a:schemeClr>
                </a:solidFill>
              </a:rPr>
              <a:t>Коацерватные</a:t>
            </a:r>
            <a:r>
              <a:rPr lang="ru-RU" sz="4000" dirty="0">
                <a:solidFill>
                  <a:schemeClr val="accent5">
                    <a:lumMod val="75000"/>
                  </a:schemeClr>
                </a:solidFill>
              </a:rPr>
              <a:t> капли</a:t>
            </a:r>
            <a:endParaRPr lang="ru-RU" sz="4000" dirty="0">
              <a:solidFill>
                <a:schemeClr val="accent5">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903742" y="3429000"/>
            <a:ext cx="6096000" cy="2862322"/>
          </a:xfrm>
          <a:prstGeom prst="rect">
            <a:avLst/>
          </a:prstGeom>
        </p:spPr>
        <p:txBody>
          <a:bodyPr>
            <a:spAutoFit/>
          </a:bodyPr>
          <a:lstStyle/>
          <a:p>
            <a:r>
              <a:rPr lang="ru-RU" dirty="0" err="1"/>
              <a:t>Холдейн</a:t>
            </a:r>
            <a:r>
              <a:rPr lang="ru-RU" dirty="0"/>
              <a:t> ввел понятие «первичного бульона» - начального земного океана, ставшего огромной химической лабораторией, подключенной к мощному источнику питания – солнечному свету. Сочетание диоксида углерода, аммиака и ультрафиолетового излучения привело к появлению концентрированной популяции органических мономеров и полимеров. Впоследствии такие образования соединялись с появлением вокруг них липидной мембраны, и их развитие привело к образованию живой клетки. </a:t>
            </a:r>
            <a:endParaRPr lang="ru-RU" dirty="0"/>
          </a:p>
        </p:txBody>
      </p:sp>
      <p:pic>
        <p:nvPicPr>
          <p:cNvPr id="6" name="Рисунок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0838" y="414607"/>
            <a:ext cx="2576524" cy="3707228"/>
          </a:xfrm>
          <a:prstGeom prst="rect">
            <a:avLst/>
          </a:prstGeom>
        </p:spPr>
      </p:pic>
      <p:sp>
        <p:nvSpPr>
          <p:cNvPr id="7" name="Прямоугольник 6"/>
          <p:cNvSpPr/>
          <p:nvPr/>
        </p:nvSpPr>
        <p:spPr>
          <a:xfrm>
            <a:off x="1385469" y="4121835"/>
            <a:ext cx="1707262" cy="369332"/>
          </a:xfrm>
          <a:prstGeom prst="rect">
            <a:avLst/>
          </a:prstGeom>
        </p:spPr>
        <p:txBody>
          <a:bodyPr wrap="none">
            <a:spAutoFit/>
          </a:bodyPr>
          <a:lstStyle/>
          <a:p>
            <a:r>
              <a:rPr lang="ru-RU" dirty="0"/>
              <a:t>Джон </a:t>
            </a:r>
            <a:r>
              <a:rPr lang="ru-RU" dirty="0" err="1"/>
              <a:t>Холдейн</a:t>
            </a:r>
            <a:endParaRPr lang="ru-RU"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896" y="4571492"/>
            <a:ext cx="2576524" cy="1719830"/>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Сланец">
  <a:themeElements>
    <a:clrScheme name="Сланец">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Сланец">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анец">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TM04033929[[fn=Грифель]]</Template>
  <TotalTime>0</TotalTime>
  <Words>8230</Words>
  <Application>WPS Presentation</Application>
  <PresentationFormat>Широкоэкранный</PresentationFormat>
  <Paragraphs>70</Paragraphs>
  <Slides>14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SimSun</vt:lpstr>
      <vt:lpstr>Wingdings</vt:lpstr>
      <vt:lpstr>Trebuchet MS</vt:lpstr>
      <vt:lpstr>Wingdings 2</vt:lpstr>
      <vt:lpstr>Aharoni</vt:lpstr>
      <vt:lpstr>Segoe Print</vt:lpstr>
      <vt:lpstr>Calisto MT</vt:lpstr>
      <vt:lpstr>Microsoft YaHei</vt:lpstr>
      <vt:lpstr>Arial Unicode MS</vt:lpstr>
      <vt:lpstr>Calibri</vt:lpstr>
      <vt:lpstr>Сланец</vt:lpstr>
      <vt:lpstr>Теория возникновения жизни.</vt:lpstr>
      <vt:lpstr>Теория самопроизвольного (спонтанного) зарождения</vt:lpstr>
      <vt:lpstr>PowerPoint 演示文稿</vt:lpstr>
      <vt:lpstr>PowerPoint 演示文稿</vt:lpstr>
      <vt:lpstr>Теория креационизма</vt:lpstr>
      <vt:lpstr>Теория биохимической эволюции (теория А.И. Опарина)</vt:lpstr>
      <vt:lpstr>PowerPoint 演示文稿</vt:lpstr>
      <vt:lpstr>PowerPoint 演示文稿</vt:lpstr>
      <vt:lpstr>PowerPoint 演示文稿</vt:lpstr>
      <vt:lpstr>Основные этапы происхождения жизни на Земле (по Опарину-Холдейну)</vt:lpstr>
      <vt:lpstr>PowerPoint 演示文稿</vt:lpstr>
      <vt:lpstr>PowerPoint 演示文稿</vt:lpstr>
      <vt:lpstr>Теории стационарного состояния и панспермии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Теория возникновения жизни.</dc:title>
  <dc:creator>Селезнева М.А.</dc:creator>
  <cp:lastModifiedBy>Марина Александровна</cp:lastModifiedBy>
  <cp:revision>9</cp:revision>
  <dcterms:created xsi:type="dcterms:W3CDTF">2018-10-21T13:40:00Z</dcterms:created>
  <dcterms:modified xsi:type="dcterms:W3CDTF">2022-02-20T09:27:13Z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104698B3609149B6A29FFF8BF1229455</vt:lpwstr>
  </property>
  <property fmtid="{D5CDD505-2E9C-101B-9397-08002B2CF9AE}" pid="3" name="KSOProductBuildVer">
    <vt:lpwstr>1033-11.2.0.10308</vt:lpwstr>
  </property>
</Properties>
</file>