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906000" cy="6858000" type="A4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2262" y="83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CF46C9-5D43-41D7-B6E1-98507BEB4831}" type="datetimeFigureOut">
              <a:rPr lang="ru-RU" smtClean="0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52D859-3711-4C00-897B-EE91C8145C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091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776B0C-4D69-4D63-B336-7ABC570B2AD5}" type="datetimeFigureOut">
              <a:rPr lang="ru-RU" smtClean="0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0D74EA-D013-4AE3-868C-E1FCF4C42F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359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916B74-07BF-48D9-8068-D7F0AE9607D3}" type="datetimeFigureOut">
              <a:rPr lang="ru-RU" smtClean="0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9F3D0-BC5A-447A-93AB-CE272844F2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490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C0795E-C671-4405-AD1D-27AD04465EEF}" type="datetimeFigureOut">
              <a:rPr lang="ru-RU" smtClean="0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D545E-4CB4-4174-B3DD-6D416B63EE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803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4D91D1-D168-45EF-8050-FEDB6C60B376}" type="datetimeFigureOut">
              <a:rPr lang="ru-RU" smtClean="0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4E8D73-9931-44A6-9221-322D914DE9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819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0F6CDA-1B15-40BC-ADCD-2C18742408F1}" type="datetimeFigureOut">
              <a:rPr lang="ru-RU" smtClean="0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0338D2-7796-4A01-BE58-D6DB35D34F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22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EACE5E-129B-4814-B424-A2C64145935F}" type="datetimeFigureOut">
              <a:rPr lang="ru-RU" smtClean="0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0CF1C8-AE66-4E62-A535-CB9E01E012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991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4B5716-862B-4AE0-970A-43CFBC694457}" type="datetimeFigureOut">
              <a:rPr lang="ru-RU" smtClean="0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F56C08-6623-4F7B-A26C-BAAE2BD70B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689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93527-8268-4610-B8BB-5695232DC547}" type="datetimeFigureOut">
              <a:rPr lang="ru-RU" smtClean="0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8B5E3-F498-400B-BFCC-D9B13334CC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71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D40462-41E2-4C12-B161-B0BEB1DB8D15}" type="datetimeFigureOut">
              <a:rPr lang="ru-RU" smtClean="0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1F1A1-8F57-4286-A096-C18AFCC31D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575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C39CD8-5E80-4D6F-AD61-5ED85C894F98}" type="datetimeFigureOut">
              <a:rPr lang="ru-RU" smtClean="0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2F4925-CFBB-43CA-8D6B-D6331FA3C2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783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07B3919-F9DC-41E9-9665-AAC13BF01C7C}" type="datetimeFigureOut">
              <a:rPr lang="ru-RU" smtClean="0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D49E04E-F35D-44A3-8845-5F8799EC6D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4.wav"/><Relationship Id="rId7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4.gif"/><Relationship Id="rId5" Type="http://schemas.openxmlformats.org/officeDocument/2006/relationships/audio" Target="../media/audio2.wav"/><Relationship Id="rId10" Type="http://schemas.openxmlformats.org/officeDocument/2006/relationships/image" Target="../media/image10.png"/><Relationship Id="rId4" Type="http://schemas.openxmlformats.org/officeDocument/2006/relationships/audio" Target="../media/audio5.wav"/><Relationship Id="rId9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4.wav"/><Relationship Id="rId7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4.gif"/><Relationship Id="rId5" Type="http://schemas.openxmlformats.org/officeDocument/2006/relationships/audio" Target="../media/audio2.wav"/><Relationship Id="rId10" Type="http://schemas.openxmlformats.org/officeDocument/2006/relationships/image" Target="../media/image10.png"/><Relationship Id="rId4" Type="http://schemas.openxmlformats.org/officeDocument/2006/relationships/audio" Target="../media/audio5.wav"/><Relationship Id="rId9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4.wav"/><Relationship Id="rId7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4.gif"/><Relationship Id="rId5" Type="http://schemas.openxmlformats.org/officeDocument/2006/relationships/audio" Target="../media/audio2.wav"/><Relationship Id="rId10" Type="http://schemas.openxmlformats.org/officeDocument/2006/relationships/image" Target="../media/image10.png"/><Relationship Id="rId4" Type="http://schemas.openxmlformats.org/officeDocument/2006/relationships/audio" Target="../media/audio5.wav"/><Relationship Id="rId9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6.gif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4.wav"/><Relationship Id="rId7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4.gif"/><Relationship Id="rId5" Type="http://schemas.openxmlformats.org/officeDocument/2006/relationships/audio" Target="../media/audio2.wav"/><Relationship Id="rId10" Type="http://schemas.openxmlformats.org/officeDocument/2006/relationships/image" Target="../media/image10.png"/><Relationship Id="rId4" Type="http://schemas.openxmlformats.org/officeDocument/2006/relationships/audio" Target="../media/audio5.wav"/><Relationship Id="rId9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4.wav"/><Relationship Id="rId7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4.gif"/><Relationship Id="rId5" Type="http://schemas.openxmlformats.org/officeDocument/2006/relationships/audio" Target="../media/audio2.wav"/><Relationship Id="rId10" Type="http://schemas.openxmlformats.org/officeDocument/2006/relationships/image" Target="../media/image10.png"/><Relationship Id="rId4" Type="http://schemas.openxmlformats.org/officeDocument/2006/relationships/audio" Target="../media/audio5.wav"/><Relationship Id="rId9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4.wav"/><Relationship Id="rId7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4.gif"/><Relationship Id="rId5" Type="http://schemas.openxmlformats.org/officeDocument/2006/relationships/audio" Target="../media/audio2.wav"/><Relationship Id="rId10" Type="http://schemas.openxmlformats.org/officeDocument/2006/relationships/image" Target="../media/image10.png"/><Relationship Id="rId4" Type="http://schemas.openxmlformats.org/officeDocument/2006/relationships/audio" Target="../media/audio5.wav"/><Relationship Id="rId9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4.wav"/><Relationship Id="rId7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4.gif"/><Relationship Id="rId5" Type="http://schemas.openxmlformats.org/officeDocument/2006/relationships/audio" Target="../media/audio2.wav"/><Relationship Id="rId10" Type="http://schemas.openxmlformats.org/officeDocument/2006/relationships/image" Target="../media/image10.png"/><Relationship Id="rId4" Type="http://schemas.openxmlformats.org/officeDocument/2006/relationships/audio" Target="../media/audio5.wav"/><Relationship Id="rId9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4.wav"/><Relationship Id="rId7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4.gif"/><Relationship Id="rId5" Type="http://schemas.openxmlformats.org/officeDocument/2006/relationships/audio" Target="../media/audio2.wav"/><Relationship Id="rId10" Type="http://schemas.openxmlformats.org/officeDocument/2006/relationships/image" Target="../media/image10.png"/><Relationship Id="rId4" Type="http://schemas.openxmlformats.org/officeDocument/2006/relationships/audio" Target="../media/audio5.wav"/><Relationship Id="rId9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4.wav"/><Relationship Id="rId7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4.gif"/><Relationship Id="rId5" Type="http://schemas.openxmlformats.org/officeDocument/2006/relationships/audio" Target="../media/audio2.wav"/><Relationship Id="rId10" Type="http://schemas.openxmlformats.org/officeDocument/2006/relationships/image" Target="../media/image10.png"/><Relationship Id="rId4" Type="http://schemas.openxmlformats.org/officeDocument/2006/relationships/audio" Target="../media/audio5.wav"/><Relationship Id="rId9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4.wav"/><Relationship Id="rId7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4.gif"/><Relationship Id="rId5" Type="http://schemas.openxmlformats.org/officeDocument/2006/relationships/audio" Target="../media/audio2.wav"/><Relationship Id="rId10" Type="http://schemas.openxmlformats.org/officeDocument/2006/relationships/image" Target="../media/image10.png"/><Relationship Id="rId4" Type="http://schemas.openxmlformats.org/officeDocument/2006/relationships/audio" Target="../media/audio5.wav"/><Relationship Id="rId9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784358" y="2016424"/>
            <a:ext cx="5363227" cy="2226890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rtlCol="0" anchor="ctr">
            <a:prstTxWarp prst="textChevronInverted">
              <a:avLst/>
            </a:prstTxWarp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40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okio" panose="02000500020000020004" pitchFamily="2" charset="0"/>
              </a:rPr>
              <a:t>по ПАРИКМАХЕРСКОМУ  </a:t>
            </a:r>
            <a:br>
              <a:rPr lang="ru-RU" sz="40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okio" panose="02000500020000020004" pitchFamily="2" charset="0"/>
              </a:rPr>
            </a:br>
            <a:r>
              <a:rPr lang="ru-RU" sz="40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okio" panose="02000500020000020004" pitchFamily="2" charset="0"/>
              </a:rPr>
              <a:t>ДЕЛУ</a:t>
            </a:r>
            <a:endParaRPr lang="ru-RU" sz="4000" b="1" dirty="0">
              <a:ln w="9525">
                <a:solidFill>
                  <a:srgbClr val="002060"/>
                </a:solidFill>
                <a:prstDash val="solid"/>
              </a:ln>
              <a:solidFill>
                <a:srgbClr val="C0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okio" panose="02000500020000020004" pitchFamily="2" charset="0"/>
            </a:endParaRP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02149" y="3697288"/>
            <a:ext cx="5536009" cy="110152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>
                    <a:schemeClr val="accent2"/>
                  </a:outerShdw>
                </a:effectLst>
              </a:rPr>
              <a:t> 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lumMod val="75000"/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675844" y="603777"/>
            <a:ext cx="856116" cy="543566"/>
          </a:xfrm>
          <a:prstGeom prst="rect">
            <a:avLst/>
          </a:prstGeom>
        </p:spPr>
      </p:pic>
      <p:pic>
        <p:nvPicPr>
          <p:cNvPr id="11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0751" y="517796"/>
            <a:ext cx="1413669" cy="1431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lumMod val="75000"/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 flipH="1">
            <a:off x="6820055" y="4646653"/>
            <a:ext cx="856116" cy="543566"/>
          </a:xfrm>
          <a:prstGeom prst="rect">
            <a:avLst/>
          </a:prstGeom>
        </p:spPr>
      </p:pic>
      <p:pic>
        <p:nvPicPr>
          <p:cNvPr id="4099" name="Picture 3" descr="Безимени-1а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7" cstate="print">
            <a:lum bright="-24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270" y="5270203"/>
            <a:ext cx="975122" cy="1052513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WordArt 9"/>
          <p:cNvSpPr>
            <a:spLocks noChangeArrowheads="1" noChangeShapeType="1" noTextEdit="1"/>
          </p:cNvSpPr>
          <p:nvPr/>
        </p:nvSpPr>
        <p:spPr bwMode="auto">
          <a:xfrm>
            <a:off x="3083705" y="1727356"/>
            <a:ext cx="2610932" cy="31224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48486"/>
              </a:avLst>
            </a:prstTxWarp>
          </a:bodyPr>
          <a:lstStyle/>
          <a:p>
            <a:pPr algn="ctr"/>
            <a:r>
              <a:rPr lang="ru-RU" sz="2000" b="1" kern="10" spc="30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blipFill dpi="0" rotWithShape="0">
                  <a:blip r:embed="rId8"/>
                  <a:srcRect/>
                  <a:tile tx="0" ty="0" sx="100000" sy="100000" flip="none" algn="tl"/>
                </a:blipFill>
                <a:effectLst>
                  <a:glow rad="127000">
                    <a:schemeClr val="bg1"/>
                  </a:glow>
                </a:effectLst>
                <a:latin typeface="Times New Roman"/>
                <a:cs typeface="Times New Roman"/>
              </a:rPr>
              <a:t>ТЕСТ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90600" y="2294686"/>
            <a:ext cx="2789004" cy="3981250"/>
          </a:xfrm>
          <a:prstGeom prst="rect">
            <a:avLst/>
          </a:prstGeom>
        </p:spPr>
      </p:pic>
      <p:sp>
        <p:nvSpPr>
          <p:cNvPr id="15" name="Rectangle 4"/>
          <p:cNvSpPr txBox="1">
            <a:spLocks noChangeArrowheads="1"/>
          </p:cNvSpPr>
          <p:nvPr/>
        </p:nvSpPr>
        <p:spPr bwMode="auto">
          <a:xfrm>
            <a:off x="557898" y="4789340"/>
            <a:ext cx="7429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Подготовила: </a:t>
            </a:r>
            <a:r>
              <a:rPr lang="ru-RU" sz="1600" i="1" dirty="0" smtClean="0">
                <a:solidFill>
                  <a:srgbClr val="003300"/>
                </a:solidFill>
              </a:rPr>
              <a:t>преподаватель высшей категории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Руденко О.В.</a:t>
            </a:r>
            <a:endParaRPr lang="ru-RU" sz="2000" b="1" i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6" name="Rectangle 2"/>
          <p:cNvSpPr txBox="1">
            <a:spLocks/>
          </p:cNvSpPr>
          <p:nvPr/>
        </p:nvSpPr>
        <p:spPr>
          <a:xfrm>
            <a:off x="1334530" y="613405"/>
            <a:ext cx="5313405" cy="602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600" b="1" i="1" dirty="0" smtClean="0">
                <a:solidFill>
                  <a:srgbClr val="003300"/>
                </a:solidFill>
              </a:rPr>
              <a:t>Актюбинская областная специальная (коррекционная) </a:t>
            </a:r>
            <a:br>
              <a:rPr lang="ru-RU" sz="1600" b="1" i="1" dirty="0" smtClean="0">
                <a:solidFill>
                  <a:srgbClr val="003300"/>
                </a:solidFill>
              </a:rPr>
            </a:br>
            <a:r>
              <a:rPr lang="ru-RU" sz="1600" b="1" i="1" dirty="0" smtClean="0">
                <a:solidFill>
                  <a:srgbClr val="003300"/>
                </a:solidFill>
              </a:rPr>
              <a:t>школа-интернат-колледж для детей с нарушением слуха</a:t>
            </a:r>
            <a:endParaRPr lang="ru-RU" sz="1600" b="1" i="1" dirty="0" smtClean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157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5" y="1770017"/>
            <a:ext cx="9906001" cy="32722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5" y="5042263"/>
            <a:ext cx="9912095" cy="181573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5" y="0"/>
            <a:ext cx="9912095" cy="177001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29954" y="2514600"/>
            <a:ext cx="2789004" cy="3981250"/>
          </a:xfrm>
          <a:prstGeom prst="rect">
            <a:avLst/>
          </a:prstGeom>
        </p:spPr>
      </p:pic>
      <p:sp>
        <p:nvSpPr>
          <p:cNvPr id="16386" name="Oval 2"/>
          <p:cNvSpPr>
            <a:spLocks noChangeArrowheads="1"/>
          </p:cNvSpPr>
          <p:nvPr/>
        </p:nvSpPr>
        <p:spPr bwMode="auto">
          <a:xfrm>
            <a:off x="3136900" y="2286000"/>
            <a:ext cx="908050" cy="762000"/>
          </a:xfrm>
          <a:prstGeom prst="ellipse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endParaRPr lang="ru-RU" sz="400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387" name="Oval 3"/>
          <p:cNvSpPr>
            <a:spLocks noChangeArrowheads="1"/>
          </p:cNvSpPr>
          <p:nvPr/>
        </p:nvSpPr>
        <p:spPr bwMode="auto">
          <a:xfrm>
            <a:off x="3219450" y="4876801"/>
            <a:ext cx="875375" cy="790575"/>
          </a:xfrm>
          <a:prstGeom prst="ellipse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3136900" y="3581401"/>
            <a:ext cx="875375" cy="779463"/>
          </a:xfrm>
          <a:prstGeom prst="ellipse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</a:t>
            </a: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5200650" y="1905000"/>
            <a:ext cx="3797300" cy="1219200"/>
          </a:xfrm>
          <a:prstGeom prst="cloudCallout">
            <a:avLst>
              <a:gd name="adj1" fmla="val -77444"/>
              <a:gd name="adj2" fmla="val 10806"/>
            </a:avLst>
          </a:prstGeom>
          <a:gradFill rotWithShape="1">
            <a:gsLst>
              <a:gs pos="0">
                <a:srgbClr val="FFFF66"/>
              </a:gs>
              <a:gs pos="100000">
                <a:srgbClr val="9DD3D7">
                  <a:alpha val="67000"/>
                </a:srgbClr>
              </a:gs>
            </a:gsLst>
            <a:path path="rect">
              <a:fillToRect l="50000" t="50000" r="50000" b="50000"/>
            </a:path>
          </a:gradFill>
          <a:ln w="9525" cap="rnd">
            <a:noFill/>
            <a:prstDash val="sysDot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вход для посетителей.</a:t>
            </a:r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5200650" y="3581400"/>
            <a:ext cx="3797300" cy="1143000"/>
          </a:xfrm>
          <a:prstGeom prst="cloudCallout">
            <a:avLst>
              <a:gd name="adj1" fmla="val -78306"/>
              <a:gd name="adj2" fmla="val 3472"/>
            </a:avLst>
          </a:prstGeom>
          <a:gradFill rotWithShape="1">
            <a:gsLst>
              <a:gs pos="0">
                <a:srgbClr val="FFFF66"/>
              </a:gs>
              <a:gs pos="100000">
                <a:srgbClr val="9DD3D7">
                  <a:alpha val="67000"/>
                </a:srgbClr>
              </a:gs>
            </a:gsLst>
            <a:path path="rect">
              <a:fillToRect l="50000" t="50000" r="50000" b="50000"/>
            </a:path>
          </a:gradFill>
          <a:ln w="9525" cap="rnd">
            <a:noFill/>
            <a:prstDash val="sysDot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расположение гардероба.</a:t>
            </a:r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5200650" y="4953000"/>
            <a:ext cx="3714750" cy="1143000"/>
          </a:xfrm>
          <a:prstGeom prst="cloudCallout">
            <a:avLst>
              <a:gd name="adj1" fmla="val -78241"/>
              <a:gd name="adj2" fmla="val -20417"/>
            </a:avLst>
          </a:prstGeom>
          <a:gradFill rotWithShape="1">
            <a:gsLst>
              <a:gs pos="0">
                <a:srgbClr val="FFFF66"/>
              </a:gs>
              <a:gs pos="100000">
                <a:srgbClr val="9DD3D7">
                  <a:alpha val="67000"/>
                </a:srgbClr>
              </a:gs>
            </a:gsLst>
            <a:path path="rect">
              <a:fillToRect l="50000" t="50000" r="50000" b="50000"/>
            </a:path>
          </a:gradFill>
          <a:ln w="9525" cap="rnd">
            <a:noFill/>
            <a:prstDash val="sysDot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место расположения клиентов.</a:t>
            </a:r>
          </a:p>
        </p:txBody>
      </p:sp>
      <p:pic>
        <p:nvPicPr>
          <p:cNvPr id="16392" name="Picture 8" descr="Безимени-1а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1" cstate="print">
            <a:lum bright="-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152" y="5715000"/>
            <a:ext cx="975121" cy="95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3" name="AutoShape 9"/>
          <p:cNvSpPr>
            <a:spLocks noChangeArrowheads="1"/>
          </p:cNvSpPr>
          <p:nvPr/>
        </p:nvSpPr>
        <p:spPr bwMode="auto">
          <a:xfrm>
            <a:off x="1155700" y="228600"/>
            <a:ext cx="8172450" cy="1524000"/>
          </a:xfrm>
          <a:prstGeom prst="cloudCallout">
            <a:avLst>
              <a:gd name="adj1" fmla="val -43917"/>
              <a:gd name="adj2" fmla="val 91250"/>
            </a:avLst>
          </a:prstGeom>
          <a:gradFill rotWithShape="1">
            <a:gsLst>
              <a:gs pos="0">
                <a:srgbClr val="FF99FF"/>
              </a:gs>
              <a:gs pos="100000">
                <a:srgbClr val="BBE0E3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-  Тамбур – это ……… .</a:t>
            </a:r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>
            <a:off x="1249468" y="4498047"/>
            <a:ext cx="3632200" cy="1066800"/>
          </a:xfrm>
          <a:prstGeom prst="wedgeEllipseCallout">
            <a:avLst>
              <a:gd name="adj1" fmla="val -51468"/>
              <a:gd name="adj2" fmla="val -116222"/>
            </a:avLst>
          </a:prstGeom>
          <a:gradFill rotWithShape="1">
            <a:gsLst>
              <a:gs pos="0">
                <a:schemeClr val="accent1"/>
              </a:gs>
              <a:gs pos="50000">
                <a:srgbClr val="FFB9FF"/>
              </a:gs>
              <a:gs pos="100000">
                <a:schemeClr val="accent1"/>
              </a:gs>
            </a:gsLst>
            <a:lin ang="2700000" scaled="1"/>
          </a:gradFill>
          <a:ln w="9525" cap="rnd">
            <a:solidFill>
              <a:schemeClr val="hlink"/>
            </a:solidFill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b="1" i="1">
                <a:solidFill>
                  <a:srgbClr val="CC0000"/>
                </a:solidFill>
              </a:rPr>
              <a:t>Так-так-так, </a:t>
            </a:r>
          </a:p>
          <a:p>
            <a:pPr algn="ctr"/>
            <a:r>
              <a:rPr lang="ru-RU" b="1" i="1">
                <a:solidFill>
                  <a:srgbClr val="CC0000"/>
                </a:solidFill>
              </a:rPr>
              <a:t>а если подумать.</a:t>
            </a:r>
          </a:p>
        </p:txBody>
      </p:sp>
      <p:sp>
        <p:nvSpPr>
          <p:cNvPr id="16395" name="AutoShape 11"/>
          <p:cNvSpPr>
            <a:spLocks noChangeArrowheads="1"/>
          </p:cNvSpPr>
          <p:nvPr/>
        </p:nvSpPr>
        <p:spPr bwMode="auto">
          <a:xfrm>
            <a:off x="1403350" y="4712526"/>
            <a:ext cx="3632200" cy="990600"/>
          </a:xfrm>
          <a:prstGeom prst="wedgeEllipseCallout">
            <a:avLst>
              <a:gd name="adj1" fmla="val -56204"/>
              <a:gd name="adj2" fmla="val -145514"/>
            </a:avLst>
          </a:prstGeom>
          <a:gradFill rotWithShape="1">
            <a:gsLst>
              <a:gs pos="0">
                <a:schemeClr val="accent1"/>
              </a:gs>
              <a:gs pos="100000">
                <a:srgbClr val="FFB9FF"/>
              </a:gs>
            </a:gsLst>
            <a:lin ang="18900000" scaled="1"/>
          </a:gradFill>
          <a:ln w="9525" cap="rnd">
            <a:solidFill>
              <a:schemeClr val="hlink"/>
            </a:solidFill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b="1" i="1">
                <a:solidFill>
                  <a:srgbClr val="CC0000"/>
                </a:solidFill>
              </a:rPr>
              <a:t>Ай-ай-ай,</a:t>
            </a:r>
          </a:p>
          <a:p>
            <a:pPr algn="ctr"/>
            <a:r>
              <a:rPr lang="ru-RU" b="1" i="1">
                <a:solidFill>
                  <a:srgbClr val="CC0000"/>
                </a:solidFill>
              </a:rPr>
              <a:t>Ошибочка вышла.</a:t>
            </a:r>
          </a:p>
        </p:txBody>
      </p:sp>
      <p:sp>
        <p:nvSpPr>
          <p:cNvPr id="16396" name="AutoShape 12"/>
          <p:cNvSpPr>
            <a:spLocks noChangeArrowheads="1"/>
          </p:cNvSpPr>
          <p:nvPr/>
        </p:nvSpPr>
        <p:spPr bwMode="auto">
          <a:xfrm>
            <a:off x="1196975" y="4421847"/>
            <a:ext cx="3054350" cy="1143000"/>
          </a:xfrm>
          <a:prstGeom prst="wedgeEllipseCallout">
            <a:avLst>
              <a:gd name="adj1" fmla="val -50167"/>
              <a:gd name="adj2" fmla="val -107222"/>
            </a:avLst>
          </a:prstGeom>
          <a:gradFill rotWithShape="1">
            <a:gsLst>
              <a:gs pos="0">
                <a:srgbClr val="FFB9FF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 cap="rnd">
            <a:solidFill>
              <a:schemeClr val="hlink"/>
            </a:solidFill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b="1" i="1">
                <a:solidFill>
                  <a:srgbClr val="000066"/>
                </a:solidFill>
              </a:rPr>
              <a:t>Отлично,</a:t>
            </a:r>
          </a:p>
          <a:p>
            <a:pPr algn="ctr"/>
            <a:r>
              <a:rPr lang="ru-RU" b="1" i="1">
                <a:solidFill>
                  <a:srgbClr val="000066"/>
                </a:solidFill>
              </a:rPr>
              <a:t>молодец!</a:t>
            </a:r>
          </a:p>
        </p:txBody>
      </p:sp>
    </p:spTree>
    <p:extLst>
      <p:ext uri="{BB962C8B-B14F-4D97-AF65-F5344CB8AC3E}">
        <p14:creationId xmlns:p14="http://schemas.microsoft.com/office/powerpoint/2010/main" val="2131928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так-так-так, а если подума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й-ай-ай, ошибочка вышл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3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отлично 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1000" fill="hold"/>
                                        <p:tgtEl>
                                          <p:spTgt spid="1638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6"/>
                  </p:tgtEl>
                </p:cond>
              </p:nextCondLst>
            </p:seq>
          </p:childTnLst>
        </p:cTn>
      </p:par>
    </p:tnLst>
    <p:bldLst>
      <p:bldP spid="16389" grpId="0" animBg="1"/>
      <p:bldP spid="16394" grpId="0" animBg="1"/>
      <p:bldP spid="16394" grpId="1" animBg="1"/>
      <p:bldP spid="16395" grpId="0" animBg="1"/>
      <p:bldP spid="16395" grpId="1" animBg="1"/>
      <p:bldP spid="16396" grpId="0" animBg="1"/>
      <p:bldP spid="1639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5" y="1770017"/>
            <a:ext cx="9906001" cy="32722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5" y="5042263"/>
            <a:ext cx="9912095" cy="181573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5" y="0"/>
            <a:ext cx="9912095" cy="177001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29954" y="2581375"/>
            <a:ext cx="2789004" cy="3981250"/>
          </a:xfrm>
          <a:prstGeom prst="rect">
            <a:avLst/>
          </a:prstGeom>
        </p:spPr>
      </p:pic>
      <p:sp>
        <p:nvSpPr>
          <p:cNvPr id="17410" name="Oval 2"/>
          <p:cNvSpPr>
            <a:spLocks noChangeArrowheads="1"/>
          </p:cNvSpPr>
          <p:nvPr/>
        </p:nvSpPr>
        <p:spPr bwMode="auto">
          <a:xfrm>
            <a:off x="3054350" y="4953000"/>
            <a:ext cx="908050" cy="762000"/>
          </a:xfrm>
          <a:prstGeom prst="ellipse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</a:p>
        </p:txBody>
      </p:sp>
      <p:sp>
        <p:nvSpPr>
          <p:cNvPr id="17411" name="Oval 3"/>
          <p:cNvSpPr>
            <a:spLocks noChangeArrowheads="1"/>
          </p:cNvSpPr>
          <p:nvPr/>
        </p:nvSpPr>
        <p:spPr bwMode="auto">
          <a:xfrm>
            <a:off x="3136900" y="2133601"/>
            <a:ext cx="875375" cy="790575"/>
          </a:xfrm>
          <a:prstGeom prst="ellipse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</a:p>
        </p:txBody>
      </p:sp>
      <p:sp>
        <p:nvSpPr>
          <p:cNvPr id="17412" name="Oval 4"/>
          <p:cNvSpPr>
            <a:spLocks noChangeArrowheads="1"/>
          </p:cNvSpPr>
          <p:nvPr/>
        </p:nvSpPr>
        <p:spPr bwMode="auto">
          <a:xfrm>
            <a:off x="3136900" y="3581401"/>
            <a:ext cx="875375" cy="779463"/>
          </a:xfrm>
          <a:prstGeom prst="ellipse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</a:t>
            </a: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5200650" y="4876800"/>
            <a:ext cx="3797300" cy="1219200"/>
          </a:xfrm>
          <a:prstGeom prst="cloudCallout">
            <a:avLst>
              <a:gd name="adj1" fmla="val -76769"/>
              <a:gd name="adj2" fmla="val -5338"/>
            </a:avLst>
          </a:prstGeom>
          <a:gradFill rotWithShape="1">
            <a:gsLst>
              <a:gs pos="0">
                <a:srgbClr val="FFFF66"/>
              </a:gs>
              <a:gs pos="100000">
                <a:srgbClr val="9DD3D7">
                  <a:alpha val="67000"/>
                </a:srgbClr>
              </a:gs>
            </a:gsLst>
            <a:path path="rect">
              <a:fillToRect l="50000" t="50000" r="50000" b="50000"/>
            </a:path>
          </a:gradFill>
          <a:ln w="9525" cap="rnd">
            <a:noFill/>
            <a:prstDash val="sysDot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1000 – 1500Вт</a:t>
            </a:r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5200650" y="3429000"/>
            <a:ext cx="3797300" cy="1143000"/>
          </a:xfrm>
          <a:prstGeom prst="cloudCallout">
            <a:avLst>
              <a:gd name="adj1" fmla="val -78259"/>
              <a:gd name="adj2" fmla="val 278"/>
            </a:avLst>
          </a:prstGeom>
          <a:gradFill rotWithShape="1">
            <a:gsLst>
              <a:gs pos="0">
                <a:srgbClr val="FFFF66"/>
              </a:gs>
              <a:gs pos="100000">
                <a:srgbClr val="9DD3D7">
                  <a:alpha val="67000"/>
                </a:srgbClr>
              </a:gs>
            </a:gsLst>
            <a:path path="rect">
              <a:fillToRect l="50000" t="50000" r="50000" b="50000"/>
            </a:path>
          </a:gradFill>
          <a:ln w="9525" cap="rnd">
            <a:noFill/>
            <a:prstDash val="sysDot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800 – 1000Вт</a:t>
            </a:r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>
            <a:off x="5118100" y="1981200"/>
            <a:ext cx="3714750" cy="1143000"/>
          </a:xfrm>
          <a:prstGeom prst="cloudCallout">
            <a:avLst>
              <a:gd name="adj1" fmla="val -77870"/>
              <a:gd name="adj2" fmla="val 1250"/>
            </a:avLst>
          </a:prstGeom>
          <a:gradFill rotWithShape="1">
            <a:gsLst>
              <a:gs pos="0">
                <a:srgbClr val="FFFF66"/>
              </a:gs>
              <a:gs pos="100000">
                <a:srgbClr val="9DD3D7">
                  <a:alpha val="67000"/>
                </a:srgbClr>
              </a:gs>
            </a:gsLst>
            <a:path path="rect">
              <a:fillToRect l="50000" t="50000" r="50000" b="50000"/>
            </a:path>
          </a:gradFill>
          <a:ln w="9525" cap="rnd">
            <a:noFill/>
            <a:prstDash val="sysDot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500 – 800Вт</a:t>
            </a:r>
          </a:p>
        </p:txBody>
      </p:sp>
      <p:pic>
        <p:nvPicPr>
          <p:cNvPr id="17416" name="Picture 8" descr="Безимени-1а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1" cstate="print">
            <a:lum bright="-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152" y="5715000"/>
            <a:ext cx="975121" cy="95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7" name="AutoShape 9"/>
          <p:cNvSpPr>
            <a:spLocks noChangeArrowheads="1"/>
          </p:cNvSpPr>
          <p:nvPr/>
        </p:nvSpPr>
        <p:spPr bwMode="auto">
          <a:xfrm>
            <a:off x="1155700" y="228600"/>
            <a:ext cx="8172450" cy="1524000"/>
          </a:xfrm>
          <a:prstGeom prst="cloudCallout">
            <a:avLst>
              <a:gd name="adj1" fmla="val -43917"/>
              <a:gd name="adj2" fmla="val 91250"/>
            </a:avLst>
          </a:prstGeom>
          <a:gradFill rotWithShape="1">
            <a:gsLst>
              <a:gs pos="0">
                <a:srgbClr val="FF99FF"/>
              </a:gs>
              <a:gs pos="100000">
                <a:srgbClr val="BBE0E3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-  Какой мощности фен удобен в работе?</a:t>
            </a:r>
          </a:p>
        </p:txBody>
      </p:sp>
      <p:sp>
        <p:nvSpPr>
          <p:cNvPr id="17418" name="AutoShape 10"/>
          <p:cNvSpPr>
            <a:spLocks noChangeArrowheads="1"/>
          </p:cNvSpPr>
          <p:nvPr/>
        </p:nvSpPr>
        <p:spPr bwMode="auto">
          <a:xfrm>
            <a:off x="1207143" y="4549065"/>
            <a:ext cx="3632200" cy="1066800"/>
          </a:xfrm>
          <a:prstGeom prst="wedgeEllipseCallout">
            <a:avLst>
              <a:gd name="adj1" fmla="val -51468"/>
              <a:gd name="adj2" fmla="val -116222"/>
            </a:avLst>
          </a:prstGeom>
          <a:gradFill rotWithShape="1">
            <a:gsLst>
              <a:gs pos="0">
                <a:schemeClr val="accent1"/>
              </a:gs>
              <a:gs pos="50000">
                <a:srgbClr val="FFB9FF"/>
              </a:gs>
              <a:gs pos="100000">
                <a:schemeClr val="accent1"/>
              </a:gs>
            </a:gsLst>
            <a:lin ang="2700000" scaled="1"/>
          </a:gradFill>
          <a:ln w="9525" cap="rnd">
            <a:solidFill>
              <a:schemeClr val="hlink"/>
            </a:solidFill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b="1" i="1">
                <a:solidFill>
                  <a:srgbClr val="CC0000"/>
                </a:solidFill>
              </a:rPr>
              <a:t>Так-так-так, </a:t>
            </a:r>
          </a:p>
          <a:p>
            <a:pPr algn="ctr"/>
            <a:r>
              <a:rPr lang="ru-RU" b="1" i="1">
                <a:solidFill>
                  <a:srgbClr val="CC0000"/>
                </a:solidFill>
              </a:rPr>
              <a:t>а если подумать.</a:t>
            </a:r>
          </a:p>
        </p:txBody>
      </p:sp>
      <p:sp>
        <p:nvSpPr>
          <p:cNvPr id="17419" name="AutoShape 11"/>
          <p:cNvSpPr>
            <a:spLocks noChangeArrowheads="1"/>
          </p:cNvSpPr>
          <p:nvPr/>
        </p:nvSpPr>
        <p:spPr bwMode="auto">
          <a:xfrm>
            <a:off x="1387797" y="4800501"/>
            <a:ext cx="3632200" cy="990600"/>
          </a:xfrm>
          <a:prstGeom prst="wedgeEllipseCallout">
            <a:avLst>
              <a:gd name="adj1" fmla="val -56204"/>
              <a:gd name="adj2" fmla="val -145514"/>
            </a:avLst>
          </a:prstGeom>
          <a:gradFill rotWithShape="1">
            <a:gsLst>
              <a:gs pos="0">
                <a:schemeClr val="accent1"/>
              </a:gs>
              <a:gs pos="100000">
                <a:srgbClr val="FFB9FF"/>
              </a:gs>
            </a:gsLst>
            <a:lin ang="18900000" scaled="1"/>
          </a:gradFill>
          <a:ln w="9525" cap="rnd">
            <a:solidFill>
              <a:schemeClr val="hlink"/>
            </a:solidFill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b="1" i="1">
                <a:solidFill>
                  <a:srgbClr val="CC0000"/>
                </a:solidFill>
              </a:rPr>
              <a:t>Ай-ай-ай,</a:t>
            </a:r>
          </a:p>
          <a:p>
            <a:pPr algn="ctr"/>
            <a:r>
              <a:rPr lang="ru-RU" b="1" i="1">
                <a:solidFill>
                  <a:srgbClr val="CC0000"/>
                </a:solidFill>
              </a:rPr>
              <a:t>Ошибочка вышла.</a:t>
            </a:r>
          </a:p>
        </p:txBody>
      </p:sp>
      <p:sp>
        <p:nvSpPr>
          <p:cNvPr id="17420" name="AutoShape 12"/>
          <p:cNvSpPr>
            <a:spLocks noChangeArrowheads="1"/>
          </p:cNvSpPr>
          <p:nvPr/>
        </p:nvSpPr>
        <p:spPr bwMode="auto">
          <a:xfrm>
            <a:off x="1179832" y="4513363"/>
            <a:ext cx="3054350" cy="1143000"/>
          </a:xfrm>
          <a:prstGeom prst="wedgeEllipseCallout">
            <a:avLst>
              <a:gd name="adj1" fmla="val -50167"/>
              <a:gd name="adj2" fmla="val -107222"/>
            </a:avLst>
          </a:prstGeom>
          <a:gradFill rotWithShape="1">
            <a:gsLst>
              <a:gs pos="0">
                <a:srgbClr val="FFB9FF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 cap="rnd">
            <a:solidFill>
              <a:schemeClr val="hlink"/>
            </a:solidFill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b="1" i="1">
                <a:solidFill>
                  <a:srgbClr val="000066"/>
                </a:solidFill>
              </a:rPr>
              <a:t>Отлично,</a:t>
            </a:r>
          </a:p>
          <a:p>
            <a:pPr algn="ctr"/>
            <a:r>
              <a:rPr lang="ru-RU" b="1" i="1">
                <a:solidFill>
                  <a:srgbClr val="000066"/>
                </a:solidFill>
              </a:rPr>
              <a:t>молодец!</a:t>
            </a:r>
          </a:p>
        </p:txBody>
      </p:sp>
    </p:spTree>
    <p:extLst>
      <p:ext uri="{BB962C8B-B14F-4D97-AF65-F5344CB8AC3E}">
        <p14:creationId xmlns:p14="http://schemas.microsoft.com/office/powerpoint/2010/main" val="4245452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так-так-так, а если подума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й-ай-ай, ошибочка вышл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3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отлично 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74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0"/>
                  </p:tgtEl>
                </p:cond>
              </p:nextCondLst>
            </p:seq>
          </p:childTnLst>
        </p:cTn>
      </p:par>
    </p:tnLst>
    <p:bldLst>
      <p:bldP spid="17413" grpId="0" animBg="1"/>
      <p:bldP spid="17418" grpId="0" animBg="1"/>
      <p:bldP spid="17418" grpId="1" animBg="1"/>
      <p:bldP spid="17419" grpId="0" animBg="1"/>
      <p:bldP spid="17419" grpId="1" animBg="1"/>
      <p:bldP spid="17420" grpId="0" animBg="1"/>
      <p:bldP spid="1742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5" y="1770017"/>
            <a:ext cx="9906001" cy="32722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5" y="5042263"/>
            <a:ext cx="9912095" cy="181573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5" y="0"/>
            <a:ext cx="9912095" cy="177001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29954" y="2657575"/>
            <a:ext cx="2789004" cy="3981250"/>
          </a:xfrm>
          <a:prstGeom prst="rect">
            <a:avLst/>
          </a:prstGeom>
        </p:spPr>
      </p:pic>
      <p:sp>
        <p:nvSpPr>
          <p:cNvPr id="21506" name="Oval 2"/>
          <p:cNvSpPr>
            <a:spLocks noChangeArrowheads="1"/>
          </p:cNvSpPr>
          <p:nvPr/>
        </p:nvSpPr>
        <p:spPr bwMode="auto">
          <a:xfrm>
            <a:off x="3136900" y="3657600"/>
            <a:ext cx="908050" cy="762000"/>
          </a:xfrm>
          <a:prstGeom prst="ellipse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</a:t>
            </a:r>
          </a:p>
        </p:txBody>
      </p:sp>
      <p:sp>
        <p:nvSpPr>
          <p:cNvPr id="21507" name="Oval 3"/>
          <p:cNvSpPr>
            <a:spLocks noChangeArrowheads="1"/>
          </p:cNvSpPr>
          <p:nvPr/>
        </p:nvSpPr>
        <p:spPr bwMode="auto">
          <a:xfrm>
            <a:off x="3136900" y="2133601"/>
            <a:ext cx="875375" cy="790575"/>
          </a:xfrm>
          <a:prstGeom prst="ellipse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3136900" y="4953001"/>
            <a:ext cx="875375" cy="779463"/>
          </a:xfrm>
          <a:prstGeom prst="ellipse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5118100" y="3429000"/>
            <a:ext cx="3797300" cy="1219200"/>
          </a:xfrm>
          <a:prstGeom prst="cloudCallout">
            <a:avLst>
              <a:gd name="adj1" fmla="val -76769"/>
              <a:gd name="adj2" fmla="val -5338"/>
            </a:avLst>
          </a:prstGeom>
          <a:gradFill rotWithShape="1">
            <a:gsLst>
              <a:gs pos="0">
                <a:srgbClr val="FFFF66"/>
              </a:gs>
              <a:gs pos="100000">
                <a:srgbClr val="9DD3D7">
                  <a:alpha val="67000"/>
                </a:srgbClr>
              </a:gs>
            </a:gsLst>
            <a:path path="rect">
              <a:fillToRect l="50000" t="50000" r="50000" b="50000"/>
            </a:path>
          </a:gradFill>
          <a:ln w="9525" cap="rnd">
            <a:noFill/>
            <a:prstDash val="sysDot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полиэтиленовые</a:t>
            </a:r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5200650" y="4876800"/>
            <a:ext cx="3797300" cy="1143000"/>
          </a:xfrm>
          <a:prstGeom prst="cloudCallout">
            <a:avLst>
              <a:gd name="adj1" fmla="val -80074"/>
              <a:gd name="adj2" fmla="val 278"/>
            </a:avLst>
          </a:prstGeom>
          <a:gradFill rotWithShape="1">
            <a:gsLst>
              <a:gs pos="0">
                <a:srgbClr val="FFFF66"/>
              </a:gs>
              <a:gs pos="100000">
                <a:srgbClr val="9DD3D7">
                  <a:alpha val="67000"/>
                </a:srgbClr>
              </a:gs>
            </a:gsLst>
            <a:path path="rect">
              <a:fillToRect l="50000" t="50000" r="50000" b="50000"/>
            </a:path>
          </a:gradFill>
          <a:ln w="9525" cap="rnd">
            <a:noFill/>
            <a:prstDash val="sysDot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синтетические</a:t>
            </a:r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auto">
          <a:xfrm>
            <a:off x="4870450" y="1981200"/>
            <a:ext cx="3962400" cy="1143000"/>
          </a:xfrm>
          <a:prstGeom prst="cloudCallout">
            <a:avLst>
              <a:gd name="adj1" fmla="val -69880"/>
              <a:gd name="adj2" fmla="val 1250"/>
            </a:avLst>
          </a:prstGeom>
          <a:gradFill rotWithShape="1">
            <a:gsLst>
              <a:gs pos="0">
                <a:srgbClr val="FFFF66"/>
              </a:gs>
              <a:gs pos="100000">
                <a:srgbClr val="9DD3D7">
                  <a:alpha val="67000"/>
                </a:srgbClr>
              </a:gs>
            </a:gsLst>
            <a:path path="rect">
              <a:fillToRect l="50000" t="50000" r="50000" b="50000"/>
            </a:path>
          </a:gradFill>
          <a:ln w="9525" cap="rnd">
            <a:noFill/>
            <a:prstDash val="sysDot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хлопчатобумажные</a:t>
            </a:r>
          </a:p>
        </p:txBody>
      </p:sp>
      <p:pic>
        <p:nvPicPr>
          <p:cNvPr id="21512" name="Picture 8" descr="Безимени-1а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1" cstate="print">
            <a:lum bright="-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152" y="5715000"/>
            <a:ext cx="975121" cy="95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3" name="AutoShape 9"/>
          <p:cNvSpPr>
            <a:spLocks noChangeArrowheads="1"/>
          </p:cNvSpPr>
          <p:nvPr/>
        </p:nvSpPr>
        <p:spPr bwMode="auto">
          <a:xfrm>
            <a:off x="1155700" y="228600"/>
            <a:ext cx="8172450" cy="1524000"/>
          </a:xfrm>
          <a:prstGeom prst="cloudCallout">
            <a:avLst>
              <a:gd name="adj1" fmla="val -43917"/>
              <a:gd name="adj2" fmla="val 91250"/>
            </a:avLst>
          </a:prstGeom>
          <a:gradFill rotWithShape="1">
            <a:gsLst>
              <a:gs pos="0">
                <a:srgbClr val="FF99FF"/>
              </a:gs>
              <a:gs pos="100000">
                <a:srgbClr val="BBE0E3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algn="ctr"/>
            <a:r>
              <a:rPr lang="ru-RU" sz="2000" b="1" dirty="0">
                <a:latin typeface="Times New Roman" pitchFamily="18" charset="0"/>
              </a:rPr>
              <a:t>-  Какие пеньюары используют при окрашивании и продолжительной завивке волос?</a:t>
            </a:r>
          </a:p>
        </p:txBody>
      </p:sp>
      <p:sp>
        <p:nvSpPr>
          <p:cNvPr id="21514" name="AutoShape 10"/>
          <p:cNvSpPr>
            <a:spLocks noChangeArrowheads="1"/>
          </p:cNvSpPr>
          <p:nvPr/>
        </p:nvSpPr>
        <p:spPr bwMode="auto">
          <a:xfrm>
            <a:off x="1193928" y="4635136"/>
            <a:ext cx="3632200" cy="1066800"/>
          </a:xfrm>
          <a:prstGeom prst="wedgeEllipseCallout">
            <a:avLst>
              <a:gd name="adj1" fmla="val -51468"/>
              <a:gd name="adj2" fmla="val -116222"/>
            </a:avLst>
          </a:prstGeom>
          <a:gradFill rotWithShape="1">
            <a:gsLst>
              <a:gs pos="0">
                <a:schemeClr val="accent1"/>
              </a:gs>
              <a:gs pos="50000">
                <a:srgbClr val="FFB9FF"/>
              </a:gs>
              <a:gs pos="100000">
                <a:schemeClr val="accent1"/>
              </a:gs>
            </a:gsLst>
            <a:lin ang="2700000" scaled="1"/>
          </a:gradFill>
          <a:ln w="9525" cap="rnd">
            <a:solidFill>
              <a:schemeClr val="hlink"/>
            </a:solidFill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b="1" i="1">
                <a:solidFill>
                  <a:srgbClr val="CC0000"/>
                </a:solidFill>
              </a:rPr>
              <a:t>Так-так-так, </a:t>
            </a:r>
          </a:p>
          <a:p>
            <a:pPr algn="ctr"/>
            <a:r>
              <a:rPr lang="ru-RU" b="1" i="1">
                <a:solidFill>
                  <a:srgbClr val="CC0000"/>
                </a:solidFill>
              </a:rPr>
              <a:t>а если подумать.</a:t>
            </a:r>
          </a:p>
        </p:txBody>
      </p:sp>
      <p:sp>
        <p:nvSpPr>
          <p:cNvPr id="21515" name="AutoShape 11"/>
          <p:cNvSpPr>
            <a:spLocks noChangeArrowheads="1"/>
          </p:cNvSpPr>
          <p:nvPr/>
        </p:nvSpPr>
        <p:spPr bwMode="auto">
          <a:xfrm>
            <a:off x="1348166" y="4875379"/>
            <a:ext cx="3632200" cy="990600"/>
          </a:xfrm>
          <a:prstGeom prst="wedgeEllipseCallout">
            <a:avLst>
              <a:gd name="adj1" fmla="val -56204"/>
              <a:gd name="adj2" fmla="val -145514"/>
            </a:avLst>
          </a:prstGeom>
          <a:gradFill rotWithShape="1">
            <a:gsLst>
              <a:gs pos="0">
                <a:schemeClr val="accent1"/>
              </a:gs>
              <a:gs pos="100000">
                <a:srgbClr val="FFB9FF"/>
              </a:gs>
            </a:gsLst>
            <a:lin ang="18900000" scaled="1"/>
          </a:gradFill>
          <a:ln w="9525" cap="rnd">
            <a:solidFill>
              <a:schemeClr val="hlink"/>
            </a:solidFill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b="1" i="1">
                <a:solidFill>
                  <a:srgbClr val="CC0000"/>
                </a:solidFill>
              </a:rPr>
              <a:t>Ай-ай-ай,</a:t>
            </a:r>
          </a:p>
          <a:p>
            <a:pPr algn="ctr"/>
            <a:r>
              <a:rPr lang="ru-RU" b="1" i="1">
                <a:solidFill>
                  <a:srgbClr val="CC0000"/>
                </a:solidFill>
              </a:rPr>
              <a:t>Ошибочка вышла.</a:t>
            </a:r>
          </a:p>
        </p:txBody>
      </p:sp>
      <p:sp>
        <p:nvSpPr>
          <p:cNvPr id="21516" name="AutoShape 12"/>
          <p:cNvSpPr>
            <a:spLocks noChangeArrowheads="1"/>
          </p:cNvSpPr>
          <p:nvPr/>
        </p:nvSpPr>
        <p:spPr bwMode="auto">
          <a:xfrm>
            <a:off x="1252159" y="4686300"/>
            <a:ext cx="3054350" cy="1143000"/>
          </a:xfrm>
          <a:prstGeom prst="wedgeEllipseCallout">
            <a:avLst>
              <a:gd name="adj1" fmla="val -52870"/>
              <a:gd name="adj2" fmla="val -113889"/>
            </a:avLst>
          </a:prstGeom>
          <a:gradFill rotWithShape="1">
            <a:gsLst>
              <a:gs pos="0">
                <a:srgbClr val="FFB9FF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 cap="rnd">
            <a:solidFill>
              <a:schemeClr val="hlink"/>
            </a:solidFill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b="1" i="1">
                <a:solidFill>
                  <a:srgbClr val="000066"/>
                </a:solidFill>
              </a:rPr>
              <a:t>Отлично,</a:t>
            </a:r>
          </a:p>
          <a:p>
            <a:pPr algn="ctr"/>
            <a:r>
              <a:rPr lang="ru-RU" b="1" i="1">
                <a:solidFill>
                  <a:srgbClr val="000066"/>
                </a:solidFill>
              </a:rPr>
              <a:t>молодец!</a:t>
            </a:r>
          </a:p>
        </p:txBody>
      </p:sp>
    </p:spTree>
    <p:extLst>
      <p:ext uri="{BB962C8B-B14F-4D97-AF65-F5344CB8AC3E}">
        <p14:creationId xmlns:p14="http://schemas.microsoft.com/office/powerpoint/2010/main" val="932602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так-так-так, а если подума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1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й-ай-ай, ошибочка вышл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15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3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отлично 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1000" fill="hold"/>
                                        <p:tgtEl>
                                          <p:spTgt spid="215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6"/>
                  </p:tgtEl>
                </p:cond>
              </p:nextCondLst>
            </p:seq>
          </p:childTnLst>
        </p:cTn>
      </p:par>
    </p:tnLst>
    <p:bldLst>
      <p:bldP spid="21509" grpId="0" animBg="1"/>
      <p:bldP spid="21514" grpId="0" animBg="1"/>
      <p:bldP spid="21514" grpId="1" animBg="1"/>
      <p:bldP spid="21515" grpId="0" animBg="1"/>
      <p:bldP spid="21515" grpId="1" animBg="1"/>
      <p:bldP spid="21516" grpId="0" animBg="1"/>
      <p:bldP spid="2151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5" y="1770017"/>
            <a:ext cx="9906001" cy="327224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5" y="5042263"/>
            <a:ext cx="9912095" cy="181573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5" y="0"/>
            <a:ext cx="9912095" cy="177001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591" y="2162433"/>
            <a:ext cx="2789004" cy="3981250"/>
          </a:xfrm>
          <a:prstGeom prst="rect">
            <a:avLst/>
          </a:prstGeom>
        </p:spPr>
      </p:pic>
      <p:pic>
        <p:nvPicPr>
          <p:cNvPr id="19466" name="Picture 10" descr="e6cff8ff1a5305e762deb2c331fb9acd"/>
          <p:cNvPicPr>
            <a:picLocks noChangeAspect="1" noChangeArrowheads="1" noCrop="1"/>
          </p:cNvPicPr>
          <p:nvPr/>
        </p:nvPicPr>
        <p:blipFill>
          <a:blip r:embed="rId6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533401"/>
            <a:ext cx="1981200" cy="140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7" name="Picture 11" descr="e6cff8ff1a5305e762deb2c331fb9acd"/>
          <p:cNvPicPr>
            <a:picLocks noChangeAspect="1" noChangeArrowheads="1" noCrop="1"/>
          </p:cNvPicPr>
          <p:nvPr/>
        </p:nvPicPr>
        <p:blipFill>
          <a:blip r:embed="rId6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50" y="2133601"/>
            <a:ext cx="1981200" cy="140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8" name="Picture 12" descr="e6cff8ff1a5305e762deb2c331fb9acd"/>
          <p:cNvPicPr>
            <a:picLocks noChangeAspect="1" noChangeArrowheads="1" noCrop="1"/>
          </p:cNvPicPr>
          <p:nvPr/>
        </p:nvPicPr>
        <p:blipFill>
          <a:blip r:embed="rId6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2133601"/>
            <a:ext cx="1981200" cy="140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9" name="Picture 13" descr="e6cff8ff1a5305e762deb2c331fb9acd"/>
          <p:cNvPicPr>
            <a:picLocks noChangeAspect="1" noChangeArrowheads="1" noCrop="1"/>
          </p:cNvPicPr>
          <p:nvPr/>
        </p:nvPicPr>
        <p:blipFill>
          <a:blip r:embed="rId6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3276601"/>
            <a:ext cx="1981200" cy="140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0" name="Picture 14" descr="e6cff8ff1a5305e762deb2c331fb9acd"/>
          <p:cNvPicPr>
            <a:picLocks noChangeAspect="1" noChangeArrowheads="1" noCrop="1"/>
          </p:cNvPicPr>
          <p:nvPr/>
        </p:nvPicPr>
        <p:blipFill>
          <a:blip r:embed="rId6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50" y="4876801"/>
            <a:ext cx="1981200" cy="140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1" name="Picture 15" descr="e6cff8ff1a5305e762deb2c331fb9acd"/>
          <p:cNvPicPr>
            <a:picLocks noChangeAspect="1" noChangeArrowheads="1" noCrop="1"/>
          </p:cNvPicPr>
          <p:nvPr/>
        </p:nvPicPr>
        <p:blipFill>
          <a:blip r:embed="rId6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4876801"/>
            <a:ext cx="1981200" cy="140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72" name="WordArt 16"/>
          <p:cNvSpPr>
            <a:spLocks noChangeArrowheads="1" noChangeShapeType="1" noTextEdit="1"/>
          </p:cNvSpPr>
          <p:nvPr/>
        </p:nvSpPr>
        <p:spPr bwMode="auto">
          <a:xfrm>
            <a:off x="3136900" y="1828800"/>
            <a:ext cx="5035550" cy="2514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35162"/>
              </a:avLst>
            </a:prstTxWarp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ru-RU" sz="4800" b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blipFill dpi="0" rotWithShape="1">
                  <a:blip r:embed="rId7"/>
                  <a:srcRect/>
                  <a:tile tx="0" ty="0" sx="100000" sy="100000" flip="none" algn="tl"/>
                </a:blipFill>
                <a:effectLst>
                  <a:glow rad="63500">
                    <a:srgbClr val="FF33CC"/>
                  </a:glow>
                  <a:innerShdw blurRad="114300">
                    <a:prstClr val="black"/>
                  </a:innerShdw>
                </a:effectLst>
                <a:latin typeface="Monotype Corsiva"/>
              </a:rPr>
              <a:t>КОНЕЦ</a:t>
            </a:r>
          </a:p>
        </p:txBody>
      </p:sp>
    </p:spTree>
    <p:extLst>
      <p:ext uri="{BB962C8B-B14F-4D97-AF65-F5344CB8AC3E}">
        <p14:creationId xmlns:p14="http://schemas.microsoft.com/office/powerpoint/2010/main" val="1340348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5" y="1770017"/>
            <a:ext cx="9906001" cy="32722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5" y="5042263"/>
            <a:ext cx="9912095" cy="18157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5" y="0"/>
            <a:ext cx="9912095" cy="17700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591" y="2162433"/>
            <a:ext cx="2789004" cy="3981250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841157" y="1013830"/>
            <a:ext cx="7569543" cy="967369"/>
          </a:xfrm>
        </p:spPr>
        <p:txBody>
          <a:bodyPr/>
          <a:lstStyle/>
          <a:p>
            <a:r>
              <a:rPr lang="ru-RU" sz="2800" b="1" u="sng" dirty="0">
                <a:ln>
                  <a:solidFill>
                    <a:srgbClr val="0033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Аннотация по использованию теста.</a:t>
            </a:r>
            <a:r>
              <a:rPr lang="ru-RU" dirty="0">
                <a:ln>
                  <a:solidFill>
                    <a:srgbClr val="003300"/>
                  </a:solidFill>
                </a:ln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0704" y="1793035"/>
            <a:ext cx="6438900" cy="3916363"/>
          </a:xfrm>
        </p:spPr>
        <p:txBody>
          <a:bodyPr/>
          <a:lstStyle/>
          <a:p>
            <a:pPr algn="just">
              <a:lnSpc>
                <a:spcPct val="120000"/>
              </a:lnSpc>
              <a:buClr>
                <a:srgbClr val="000066"/>
              </a:buClr>
              <a:buFont typeface="Wingdings" pitchFamily="2" charset="2"/>
              <a:buChar char="Ш"/>
            </a:pPr>
            <a:r>
              <a:rPr lang="ru-RU" sz="2400" b="1" i="1" dirty="0">
                <a:latin typeface="Times New Roman" pitchFamily="18" charset="0"/>
              </a:rPr>
              <a:t>Тест состоит из 10 вопросов и трёх вариантов ответа.</a:t>
            </a:r>
          </a:p>
          <a:p>
            <a:pPr algn="just">
              <a:lnSpc>
                <a:spcPct val="120000"/>
              </a:lnSpc>
              <a:buClr>
                <a:srgbClr val="000066"/>
              </a:buClr>
              <a:buFont typeface="Wingdings" pitchFamily="2" charset="2"/>
              <a:buChar char="Ш"/>
            </a:pPr>
            <a:r>
              <a:rPr lang="ru-RU" sz="2400" b="1" i="1" dirty="0">
                <a:latin typeface="Times New Roman" pitchFamily="18" charset="0"/>
              </a:rPr>
              <a:t>При правильном ответе, облачко с ответом увеличивается в размере.</a:t>
            </a:r>
          </a:p>
          <a:p>
            <a:pPr algn="just">
              <a:lnSpc>
                <a:spcPct val="120000"/>
              </a:lnSpc>
              <a:buClr>
                <a:srgbClr val="000066"/>
              </a:buClr>
              <a:buFont typeface="Wingdings" pitchFamily="2" charset="2"/>
              <a:buChar char="Ш"/>
            </a:pPr>
            <a:r>
              <a:rPr lang="ru-RU" sz="2400" b="1" i="1" dirty="0">
                <a:latin typeface="Times New Roman" pitchFamily="18" charset="0"/>
              </a:rPr>
              <a:t>При неправильном ответе, облачко с ответом окрашивается в красный цвет и ещё раз хорошо подумав, вы можете дать еще один ответ. </a:t>
            </a:r>
          </a:p>
        </p:txBody>
      </p:sp>
      <p:pic>
        <p:nvPicPr>
          <p:cNvPr id="18436" name="Picture 4" descr="Безимени-1а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7" cstate="print">
            <a:lum bright="-24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043" y="5183141"/>
            <a:ext cx="975122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51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id="2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950"/>
                            </p:stCondLst>
                            <p:childTnLst>
                              <p:par>
                                <p:cTn id="3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275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5" y="1770017"/>
            <a:ext cx="9906001" cy="32722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5" y="5042263"/>
            <a:ext cx="9912095" cy="181573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5" y="0"/>
            <a:ext cx="9912095" cy="177001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91726" y="2572331"/>
            <a:ext cx="2789004" cy="3981250"/>
          </a:xfrm>
          <a:prstGeom prst="rect">
            <a:avLst/>
          </a:prstGeom>
        </p:spPr>
      </p:pic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3136900" y="2286000"/>
            <a:ext cx="908050" cy="762000"/>
          </a:xfrm>
          <a:prstGeom prst="ellipse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endParaRPr lang="ru-RU" sz="400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3219450" y="4876801"/>
            <a:ext cx="875375" cy="790575"/>
          </a:xfrm>
          <a:prstGeom prst="ellipse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3136900" y="3581401"/>
            <a:ext cx="875375" cy="779463"/>
          </a:xfrm>
          <a:prstGeom prst="ellipse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</a:t>
            </a: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5200650" y="1905000"/>
            <a:ext cx="3797300" cy="1219200"/>
          </a:xfrm>
          <a:prstGeom prst="cloudCallout">
            <a:avLst>
              <a:gd name="adj1" fmla="val -77444"/>
              <a:gd name="adj2" fmla="val 10806"/>
            </a:avLst>
          </a:prstGeom>
          <a:gradFill rotWithShape="1">
            <a:gsLst>
              <a:gs pos="0">
                <a:srgbClr val="FFFF66"/>
              </a:gs>
              <a:gs pos="100000">
                <a:srgbClr val="9DD3D7">
                  <a:alpha val="67000"/>
                </a:srgbClr>
              </a:gs>
            </a:gsLst>
            <a:path path="rect">
              <a:fillToRect l="50000" t="50000" r="50000" b="50000"/>
            </a:path>
          </a:gradFill>
          <a:ln w="9525" cap="rnd">
            <a:noFill/>
            <a:prstDash val="sysDot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на жирные</a:t>
            </a:r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5200650" y="3581400"/>
            <a:ext cx="3797300" cy="1143000"/>
          </a:xfrm>
          <a:prstGeom prst="cloudCallout">
            <a:avLst>
              <a:gd name="adj1" fmla="val -78306"/>
              <a:gd name="adj2" fmla="val 3472"/>
            </a:avLst>
          </a:prstGeom>
          <a:gradFill rotWithShape="1">
            <a:gsLst>
              <a:gs pos="0">
                <a:srgbClr val="FFFF66"/>
              </a:gs>
              <a:gs pos="100000">
                <a:srgbClr val="9DD3D7">
                  <a:alpha val="67000"/>
                </a:srgbClr>
              </a:gs>
            </a:gsLst>
            <a:path path="rect">
              <a:fillToRect l="50000" t="50000" r="50000" b="50000"/>
            </a:path>
          </a:gradFill>
          <a:ln w="9525" cap="rnd">
            <a:noFill/>
            <a:prstDash val="sysDot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на чистые</a:t>
            </a:r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5200650" y="4953000"/>
            <a:ext cx="3714750" cy="1143000"/>
          </a:xfrm>
          <a:prstGeom prst="cloudCallout">
            <a:avLst>
              <a:gd name="adj1" fmla="val -78241"/>
              <a:gd name="adj2" fmla="val -20417"/>
            </a:avLst>
          </a:prstGeom>
          <a:gradFill rotWithShape="1">
            <a:gsLst>
              <a:gs pos="0">
                <a:srgbClr val="FFFF66"/>
              </a:gs>
              <a:gs pos="100000">
                <a:srgbClr val="9DD3D7">
                  <a:alpha val="67000"/>
                </a:srgbClr>
              </a:gs>
            </a:gsLst>
            <a:path path="rect">
              <a:fillToRect l="50000" t="50000" r="50000" b="50000"/>
            </a:path>
          </a:gradFill>
          <a:ln w="9525" cap="rnd">
            <a:noFill/>
            <a:prstDash val="sysDot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не имеет значения</a:t>
            </a:r>
          </a:p>
        </p:txBody>
      </p:sp>
      <p:pic>
        <p:nvPicPr>
          <p:cNvPr id="5130" name="Picture 10" descr="Безимени-1а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1" cstate="print">
            <a:lum bright="-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152" y="5715000"/>
            <a:ext cx="975121" cy="954088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4" name="AutoShape 14"/>
          <p:cNvSpPr>
            <a:spLocks noChangeArrowheads="1"/>
          </p:cNvSpPr>
          <p:nvPr/>
        </p:nvSpPr>
        <p:spPr bwMode="auto">
          <a:xfrm>
            <a:off x="1155700" y="228600"/>
            <a:ext cx="8172450" cy="1524000"/>
          </a:xfrm>
          <a:prstGeom prst="cloudCallout">
            <a:avLst>
              <a:gd name="adj1" fmla="val -43917"/>
              <a:gd name="adj2" fmla="val 91250"/>
            </a:avLst>
          </a:prstGeom>
          <a:gradFill rotWithShape="1">
            <a:gsLst>
              <a:gs pos="0">
                <a:srgbClr val="FF99FF"/>
              </a:gs>
              <a:gs pos="100000">
                <a:srgbClr val="BBE0E3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- На какие волосы выполняется окрашивание волос химическими красителями?</a:t>
            </a:r>
          </a:p>
        </p:txBody>
      </p:sp>
      <p:sp>
        <p:nvSpPr>
          <p:cNvPr id="5135" name="AutoShape 15"/>
          <p:cNvSpPr>
            <a:spLocks noChangeArrowheads="1"/>
          </p:cNvSpPr>
          <p:nvPr/>
        </p:nvSpPr>
        <p:spPr bwMode="auto">
          <a:xfrm>
            <a:off x="1277194" y="4499919"/>
            <a:ext cx="3632200" cy="1066800"/>
          </a:xfrm>
          <a:prstGeom prst="wedgeEllipseCallout">
            <a:avLst>
              <a:gd name="adj1" fmla="val -51468"/>
              <a:gd name="adj2" fmla="val -116222"/>
            </a:avLst>
          </a:prstGeom>
          <a:gradFill rotWithShape="1">
            <a:gsLst>
              <a:gs pos="0">
                <a:schemeClr val="accent1"/>
              </a:gs>
              <a:gs pos="50000">
                <a:srgbClr val="FFB9FF"/>
              </a:gs>
              <a:gs pos="100000">
                <a:schemeClr val="accent1"/>
              </a:gs>
            </a:gsLst>
            <a:lin ang="2700000" scaled="1"/>
          </a:gradFill>
          <a:ln w="9525" cap="rnd">
            <a:solidFill>
              <a:schemeClr val="hlink"/>
            </a:solidFill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b="1" i="1">
                <a:solidFill>
                  <a:srgbClr val="CC0000"/>
                </a:solidFill>
              </a:rPr>
              <a:t>Так-так-так, </a:t>
            </a:r>
          </a:p>
          <a:p>
            <a:pPr algn="ctr"/>
            <a:r>
              <a:rPr lang="ru-RU" b="1" i="1">
                <a:solidFill>
                  <a:srgbClr val="CC0000"/>
                </a:solidFill>
              </a:rPr>
              <a:t>а если подумать.</a:t>
            </a:r>
          </a:p>
        </p:txBody>
      </p:sp>
      <p:sp>
        <p:nvSpPr>
          <p:cNvPr id="5136" name="AutoShape 16"/>
          <p:cNvSpPr>
            <a:spLocks noChangeArrowheads="1"/>
          </p:cNvSpPr>
          <p:nvPr/>
        </p:nvSpPr>
        <p:spPr bwMode="auto">
          <a:xfrm>
            <a:off x="1427427" y="4743634"/>
            <a:ext cx="3632200" cy="990600"/>
          </a:xfrm>
          <a:prstGeom prst="wedgeEllipseCallout">
            <a:avLst>
              <a:gd name="adj1" fmla="val -56204"/>
              <a:gd name="adj2" fmla="val -145514"/>
            </a:avLst>
          </a:prstGeom>
          <a:gradFill rotWithShape="1">
            <a:gsLst>
              <a:gs pos="0">
                <a:schemeClr val="accent1"/>
              </a:gs>
              <a:gs pos="100000">
                <a:srgbClr val="FFB9FF"/>
              </a:gs>
            </a:gsLst>
            <a:lin ang="18900000" scaled="1"/>
          </a:gradFill>
          <a:ln w="9525" cap="rnd">
            <a:solidFill>
              <a:schemeClr val="hlink"/>
            </a:solidFill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b="1" i="1">
                <a:solidFill>
                  <a:srgbClr val="CC0000"/>
                </a:solidFill>
              </a:rPr>
              <a:t>Ай-ай-ай,</a:t>
            </a:r>
          </a:p>
          <a:p>
            <a:pPr algn="ctr"/>
            <a:r>
              <a:rPr lang="ru-RU" b="1" i="1">
                <a:solidFill>
                  <a:srgbClr val="CC0000"/>
                </a:solidFill>
              </a:rPr>
              <a:t>Ошибочка вышла.</a:t>
            </a:r>
          </a:p>
        </p:txBody>
      </p:sp>
      <p:sp>
        <p:nvSpPr>
          <p:cNvPr id="5137" name="AutoShape 17"/>
          <p:cNvSpPr>
            <a:spLocks noChangeArrowheads="1"/>
          </p:cNvSpPr>
          <p:nvPr/>
        </p:nvSpPr>
        <p:spPr bwMode="auto">
          <a:xfrm>
            <a:off x="1215731" y="4445492"/>
            <a:ext cx="3054350" cy="1143000"/>
          </a:xfrm>
          <a:prstGeom prst="wedgeEllipseCallout">
            <a:avLst>
              <a:gd name="adj1" fmla="val -50167"/>
              <a:gd name="adj2" fmla="val -107222"/>
            </a:avLst>
          </a:prstGeom>
          <a:gradFill rotWithShape="1">
            <a:gsLst>
              <a:gs pos="0">
                <a:srgbClr val="FFB9FF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 cap="rnd">
            <a:solidFill>
              <a:schemeClr val="hlink"/>
            </a:solidFill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b="1" i="1">
                <a:solidFill>
                  <a:srgbClr val="000066"/>
                </a:solidFill>
              </a:rPr>
              <a:t>Отлично,</a:t>
            </a:r>
          </a:p>
          <a:p>
            <a:pPr algn="ctr"/>
            <a:r>
              <a:rPr lang="ru-RU" b="1" i="1">
                <a:solidFill>
                  <a:srgbClr val="000066"/>
                </a:solidFill>
              </a:rPr>
              <a:t>молодец!</a:t>
            </a:r>
          </a:p>
        </p:txBody>
      </p:sp>
    </p:spTree>
    <p:extLst>
      <p:ext uri="{BB962C8B-B14F-4D97-AF65-F5344CB8AC3E}">
        <p14:creationId xmlns:p14="http://schemas.microsoft.com/office/powerpoint/2010/main" val="1547120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так-так-так, а если подума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2525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й-ай-ай, ошибочка вышл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2525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3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отлично 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1000" fill="hold"/>
                                        <p:tgtEl>
                                          <p:spTgt spid="51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  <p:bldLst>
      <p:bldP spid="5127" grpId="0" animBg="1"/>
      <p:bldP spid="5135" grpId="0" animBg="1"/>
      <p:bldP spid="5135" grpId="1" animBg="1"/>
      <p:bldP spid="5136" grpId="0" animBg="1"/>
      <p:bldP spid="5136" grpId="1" animBg="1"/>
      <p:bldP spid="5137" grpId="0" animBg="1"/>
      <p:bldP spid="513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5" y="1770017"/>
            <a:ext cx="9906001" cy="32722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5" y="5042263"/>
            <a:ext cx="9912095" cy="181573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5" y="0"/>
            <a:ext cx="9912095" cy="177001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6252" y="2552700"/>
            <a:ext cx="2789004" cy="3981250"/>
          </a:xfrm>
          <a:prstGeom prst="rect">
            <a:avLst/>
          </a:prstGeom>
        </p:spPr>
      </p:pic>
      <p:sp>
        <p:nvSpPr>
          <p:cNvPr id="10242" name="Oval 2"/>
          <p:cNvSpPr>
            <a:spLocks noChangeArrowheads="1"/>
          </p:cNvSpPr>
          <p:nvPr/>
        </p:nvSpPr>
        <p:spPr bwMode="auto">
          <a:xfrm>
            <a:off x="3054350" y="3733800"/>
            <a:ext cx="908050" cy="762000"/>
          </a:xfrm>
          <a:prstGeom prst="ellipse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</a:t>
            </a:r>
          </a:p>
        </p:txBody>
      </p:sp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3136900" y="5029201"/>
            <a:ext cx="875375" cy="790575"/>
          </a:xfrm>
          <a:prstGeom prst="ellipse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3054350" y="2286001"/>
            <a:ext cx="875375" cy="779463"/>
          </a:xfrm>
          <a:prstGeom prst="ellipse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5200650" y="3429000"/>
            <a:ext cx="3797300" cy="1219200"/>
          </a:xfrm>
          <a:prstGeom prst="cloudCallout">
            <a:avLst>
              <a:gd name="adj1" fmla="val -78486"/>
              <a:gd name="adj2" fmla="val 4690"/>
            </a:avLst>
          </a:prstGeom>
          <a:gradFill rotWithShape="1">
            <a:gsLst>
              <a:gs pos="0">
                <a:srgbClr val="FFFF66"/>
              </a:gs>
              <a:gs pos="100000">
                <a:srgbClr val="9DD3D7">
                  <a:alpha val="67000"/>
                </a:srgbClr>
              </a:gs>
            </a:gsLst>
            <a:path path="rect">
              <a:fillToRect l="50000" t="50000" r="50000" b="50000"/>
            </a:path>
          </a:gradFill>
          <a:ln w="9525" cap="rnd">
            <a:noFill/>
            <a:prstDash val="sysDot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грибковое заболевание кожи, волос и ногтей.</a:t>
            </a: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5118100" y="1981200"/>
            <a:ext cx="3797300" cy="1143000"/>
          </a:xfrm>
          <a:prstGeom prst="cloudCallout">
            <a:avLst>
              <a:gd name="adj1" fmla="val -78306"/>
              <a:gd name="adj2" fmla="val 3472"/>
            </a:avLst>
          </a:prstGeom>
          <a:gradFill rotWithShape="1">
            <a:gsLst>
              <a:gs pos="0">
                <a:srgbClr val="FFFF66"/>
              </a:gs>
              <a:gs pos="100000">
                <a:srgbClr val="9DD3D7">
                  <a:alpha val="67000"/>
                </a:srgbClr>
              </a:gs>
            </a:gsLst>
            <a:path path="rect">
              <a:fillToRect l="50000" t="50000" r="50000" b="50000"/>
            </a:path>
          </a:gradFill>
          <a:ln w="9525" cap="rnd">
            <a:noFill/>
            <a:prstDash val="sysDot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название женской стрижки.</a:t>
            </a: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5200650" y="4953000"/>
            <a:ext cx="3714750" cy="1143000"/>
          </a:xfrm>
          <a:prstGeom prst="cloudCallout">
            <a:avLst>
              <a:gd name="adj1" fmla="val -79306"/>
              <a:gd name="adj2" fmla="val 139"/>
            </a:avLst>
          </a:prstGeom>
          <a:gradFill rotWithShape="1">
            <a:gsLst>
              <a:gs pos="0">
                <a:srgbClr val="FFFF66"/>
              </a:gs>
              <a:gs pos="100000">
                <a:srgbClr val="9DD3D7">
                  <a:alpha val="67000"/>
                </a:srgbClr>
              </a:gs>
            </a:gsLst>
            <a:path path="rect">
              <a:fillToRect l="50000" t="50000" r="50000" b="50000"/>
            </a:path>
          </a:gradFill>
          <a:ln w="9525" cap="rnd">
            <a:noFill/>
            <a:prstDash val="sysDot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приём стрижки волос.</a:t>
            </a:r>
          </a:p>
        </p:txBody>
      </p:sp>
      <p:pic>
        <p:nvPicPr>
          <p:cNvPr id="10248" name="Picture 8" descr="Безимени-1а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1" cstate="print">
            <a:lum bright="-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152" y="5715000"/>
            <a:ext cx="975121" cy="95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1155700" y="228600"/>
            <a:ext cx="8172450" cy="1524000"/>
          </a:xfrm>
          <a:prstGeom prst="cloudCallout">
            <a:avLst>
              <a:gd name="adj1" fmla="val -43917"/>
              <a:gd name="adj2" fmla="val 91250"/>
            </a:avLst>
          </a:prstGeom>
          <a:gradFill rotWithShape="1">
            <a:gsLst>
              <a:gs pos="0">
                <a:srgbClr val="FF99FF"/>
              </a:gs>
              <a:gs pos="100000">
                <a:srgbClr val="BBE0E3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- Микозы – это ………...... .</a:t>
            </a:r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>
            <a:off x="1247003" y="4537147"/>
            <a:ext cx="3632200" cy="1066800"/>
          </a:xfrm>
          <a:prstGeom prst="wedgeEllipseCallout">
            <a:avLst>
              <a:gd name="adj1" fmla="val -51468"/>
              <a:gd name="adj2" fmla="val -116222"/>
            </a:avLst>
          </a:prstGeom>
          <a:gradFill rotWithShape="1">
            <a:gsLst>
              <a:gs pos="0">
                <a:schemeClr val="accent1"/>
              </a:gs>
              <a:gs pos="50000">
                <a:srgbClr val="FFB9FF"/>
              </a:gs>
              <a:gs pos="100000">
                <a:schemeClr val="accent1"/>
              </a:gs>
            </a:gsLst>
            <a:lin ang="2700000" scaled="1"/>
          </a:gradFill>
          <a:ln w="9525" cap="rnd">
            <a:solidFill>
              <a:schemeClr val="hlink"/>
            </a:solidFill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b="1" i="1">
                <a:solidFill>
                  <a:srgbClr val="CC0000"/>
                </a:solidFill>
              </a:rPr>
              <a:t>Так-так-так, </a:t>
            </a:r>
          </a:p>
          <a:p>
            <a:pPr algn="ctr"/>
            <a:r>
              <a:rPr lang="ru-RU" b="1" i="1">
                <a:solidFill>
                  <a:srgbClr val="CC0000"/>
                </a:solidFill>
              </a:rPr>
              <a:t>а если подумать.</a:t>
            </a:r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1407727" y="4775372"/>
            <a:ext cx="3632200" cy="990600"/>
          </a:xfrm>
          <a:prstGeom prst="wedgeEllipseCallout">
            <a:avLst>
              <a:gd name="adj1" fmla="val -56204"/>
              <a:gd name="adj2" fmla="val -145514"/>
            </a:avLst>
          </a:prstGeom>
          <a:gradFill rotWithShape="1">
            <a:gsLst>
              <a:gs pos="0">
                <a:schemeClr val="accent1"/>
              </a:gs>
              <a:gs pos="100000">
                <a:srgbClr val="FFB9FF"/>
              </a:gs>
            </a:gsLst>
            <a:lin ang="18900000" scaled="1"/>
          </a:gradFill>
          <a:ln w="9525" cap="rnd">
            <a:solidFill>
              <a:schemeClr val="hlink"/>
            </a:solidFill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b="1" i="1">
                <a:solidFill>
                  <a:srgbClr val="CC0000"/>
                </a:solidFill>
              </a:rPr>
              <a:t>Ай-ай-ай,</a:t>
            </a:r>
          </a:p>
          <a:p>
            <a:pPr algn="ctr"/>
            <a:r>
              <a:rPr lang="ru-RU" b="1" i="1">
                <a:solidFill>
                  <a:srgbClr val="CC0000"/>
                </a:solidFill>
              </a:rPr>
              <a:t>Ошибочка вышла.</a:t>
            </a:r>
          </a:p>
        </p:txBody>
      </p:sp>
      <p:sp>
        <p:nvSpPr>
          <p:cNvPr id="10252" name="AutoShape 12"/>
          <p:cNvSpPr>
            <a:spLocks noChangeArrowheads="1"/>
          </p:cNvSpPr>
          <p:nvPr/>
        </p:nvSpPr>
        <p:spPr bwMode="auto">
          <a:xfrm>
            <a:off x="1185939" y="4445278"/>
            <a:ext cx="3054350" cy="1143000"/>
          </a:xfrm>
          <a:prstGeom prst="wedgeEllipseCallout">
            <a:avLst>
              <a:gd name="adj1" fmla="val -50167"/>
              <a:gd name="adj2" fmla="val -107222"/>
            </a:avLst>
          </a:prstGeom>
          <a:gradFill rotWithShape="1">
            <a:gsLst>
              <a:gs pos="0">
                <a:srgbClr val="FFB9FF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 cap="rnd">
            <a:solidFill>
              <a:schemeClr val="hlink"/>
            </a:solidFill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b="1" i="1">
                <a:solidFill>
                  <a:srgbClr val="000066"/>
                </a:solidFill>
              </a:rPr>
              <a:t>Отлично,</a:t>
            </a:r>
          </a:p>
          <a:p>
            <a:pPr algn="ctr"/>
            <a:r>
              <a:rPr lang="ru-RU" b="1" i="1">
                <a:solidFill>
                  <a:srgbClr val="000066"/>
                </a:solidFill>
              </a:rPr>
              <a:t>молодец!</a:t>
            </a:r>
          </a:p>
        </p:txBody>
      </p:sp>
    </p:spTree>
    <p:extLst>
      <p:ext uri="{BB962C8B-B14F-4D97-AF65-F5344CB8AC3E}">
        <p14:creationId xmlns:p14="http://schemas.microsoft.com/office/powerpoint/2010/main" val="1539490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так-так-так, а если подума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2525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й-ай-ай, ошибочка вышл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2525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3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отлично 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1000" fill="hold"/>
                                        <p:tgtEl>
                                          <p:spTgt spid="102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2"/>
                  </p:tgtEl>
                </p:cond>
              </p:nextCondLst>
            </p:seq>
          </p:childTnLst>
        </p:cTn>
      </p:par>
    </p:tnLst>
    <p:bldLst>
      <p:bldP spid="10245" grpId="0" animBg="1"/>
      <p:bldP spid="10250" grpId="0" animBg="1"/>
      <p:bldP spid="10250" grpId="1" animBg="1"/>
      <p:bldP spid="10251" grpId="0" animBg="1"/>
      <p:bldP spid="10251" grpId="1" animBg="1"/>
      <p:bldP spid="10252" grpId="0" animBg="1"/>
      <p:bldP spid="1025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5" y="1770017"/>
            <a:ext cx="9906001" cy="32722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5" y="5042263"/>
            <a:ext cx="9912095" cy="181573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5" y="0"/>
            <a:ext cx="9912095" cy="177001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05877" y="2581375"/>
            <a:ext cx="2789004" cy="3981250"/>
          </a:xfrm>
          <a:prstGeom prst="rect">
            <a:avLst/>
          </a:prstGeom>
        </p:spPr>
      </p:pic>
      <p:sp>
        <p:nvSpPr>
          <p:cNvPr id="11266" name="Oval 2"/>
          <p:cNvSpPr>
            <a:spLocks noChangeArrowheads="1"/>
          </p:cNvSpPr>
          <p:nvPr/>
        </p:nvSpPr>
        <p:spPr bwMode="auto">
          <a:xfrm>
            <a:off x="3136900" y="4953000"/>
            <a:ext cx="908050" cy="762000"/>
          </a:xfrm>
          <a:prstGeom prst="ellipse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</a:p>
        </p:txBody>
      </p:sp>
      <p:sp>
        <p:nvSpPr>
          <p:cNvPr id="11267" name="Oval 3"/>
          <p:cNvSpPr>
            <a:spLocks noChangeArrowheads="1"/>
          </p:cNvSpPr>
          <p:nvPr/>
        </p:nvSpPr>
        <p:spPr bwMode="auto">
          <a:xfrm>
            <a:off x="3136900" y="2133601"/>
            <a:ext cx="875375" cy="790575"/>
          </a:xfrm>
          <a:prstGeom prst="ellipse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3136900" y="3581401"/>
            <a:ext cx="875375" cy="779463"/>
          </a:xfrm>
          <a:prstGeom prst="ellipse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</a:t>
            </a: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5283200" y="4876800"/>
            <a:ext cx="3797300" cy="1219200"/>
          </a:xfrm>
          <a:prstGeom prst="cloudCallout">
            <a:avLst>
              <a:gd name="adj1" fmla="val -81343"/>
              <a:gd name="adj2" fmla="val -1431"/>
            </a:avLst>
          </a:prstGeom>
          <a:gradFill rotWithShape="1">
            <a:gsLst>
              <a:gs pos="0">
                <a:srgbClr val="FFFF66"/>
              </a:gs>
              <a:gs pos="100000">
                <a:srgbClr val="9DD3D7">
                  <a:alpha val="67000"/>
                </a:srgbClr>
              </a:gs>
            </a:gsLst>
            <a:path path="rect">
              <a:fillToRect l="50000" t="50000" r="50000" b="50000"/>
            </a:path>
          </a:gradFill>
          <a:ln w="9525" cap="rnd">
            <a:noFill/>
            <a:prstDash val="sysDot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Денатурированного спирта 70% концентрации.</a:t>
            </a:r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5200650" y="3429000"/>
            <a:ext cx="3797300" cy="1143000"/>
          </a:xfrm>
          <a:prstGeom prst="cloudCallout">
            <a:avLst>
              <a:gd name="adj1" fmla="val -78306"/>
              <a:gd name="adj2" fmla="val 3472"/>
            </a:avLst>
          </a:prstGeom>
          <a:gradFill rotWithShape="1">
            <a:gsLst>
              <a:gs pos="0">
                <a:srgbClr val="FFFF66"/>
              </a:gs>
              <a:gs pos="100000">
                <a:srgbClr val="9DD3D7">
                  <a:alpha val="67000"/>
                </a:srgbClr>
              </a:gs>
            </a:gsLst>
            <a:path path="rect">
              <a:fillToRect l="50000" t="50000" r="50000" b="50000"/>
            </a:path>
          </a:gradFill>
          <a:ln w="9525" cap="rnd">
            <a:noFill/>
            <a:prstDash val="sysDot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Дезинфицирующего раствора 0,5% хлорамина.</a:t>
            </a:r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5118100" y="1981200"/>
            <a:ext cx="3714750" cy="1143000"/>
          </a:xfrm>
          <a:prstGeom prst="cloudCallout">
            <a:avLst>
              <a:gd name="adj1" fmla="val -75694"/>
              <a:gd name="adj2" fmla="val -7917"/>
            </a:avLst>
          </a:prstGeom>
          <a:gradFill rotWithShape="1">
            <a:gsLst>
              <a:gs pos="0">
                <a:srgbClr val="FFFF66"/>
              </a:gs>
              <a:gs pos="100000">
                <a:srgbClr val="9DD3D7">
                  <a:alpha val="67000"/>
                </a:srgbClr>
              </a:gs>
            </a:gsLst>
            <a:path path="rect">
              <a:fillToRect l="50000" t="50000" r="50000" b="50000"/>
            </a:path>
          </a:gradFill>
          <a:ln w="9525" cap="rnd">
            <a:noFill/>
            <a:prstDash val="sysDot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Над пламенем спирта.</a:t>
            </a:r>
          </a:p>
        </p:txBody>
      </p:sp>
      <p:pic>
        <p:nvPicPr>
          <p:cNvPr id="11272" name="Picture 8" descr="Безимени-1а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1" cstate="print">
            <a:lum bright="-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152" y="5715000"/>
            <a:ext cx="975121" cy="95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3" name="AutoShape 9"/>
          <p:cNvSpPr>
            <a:spLocks noChangeArrowheads="1"/>
          </p:cNvSpPr>
          <p:nvPr/>
        </p:nvSpPr>
        <p:spPr bwMode="auto">
          <a:xfrm>
            <a:off x="1155700" y="228600"/>
            <a:ext cx="8172450" cy="1524000"/>
          </a:xfrm>
          <a:prstGeom prst="cloudCallout">
            <a:avLst>
              <a:gd name="adj1" fmla="val -43917"/>
              <a:gd name="adj2" fmla="val 91250"/>
            </a:avLst>
          </a:prstGeom>
          <a:gradFill rotWithShape="1">
            <a:gsLst>
              <a:gs pos="0">
                <a:srgbClr val="FF99FF"/>
              </a:gs>
              <a:gs pos="100000">
                <a:srgbClr val="BBE0E3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- С помощью чего необходимо производить дезинфекцию парикмахерских ножниц?</a:t>
            </a:r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>
            <a:off x="1240711" y="4495801"/>
            <a:ext cx="3632200" cy="1066800"/>
          </a:xfrm>
          <a:prstGeom prst="wedgeEllipseCallout">
            <a:avLst>
              <a:gd name="adj1" fmla="val -51468"/>
              <a:gd name="adj2" fmla="val -116222"/>
            </a:avLst>
          </a:prstGeom>
          <a:gradFill rotWithShape="1">
            <a:gsLst>
              <a:gs pos="0">
                <a:schemeClr val="accent1"/>
              </a:gs>
              <a:gs pos="50000">
                <a:srgbClr val="FFB9FF"/>
              </a:gs>
              <a:gs pos="100000">
                <a:schemeClr val="accent1"/>
              </a:gs>
            </a:gsLst>
            <a:lin ang="2700000" scaled="1"/>
          </a:gradFill>
          <a:ln w="9525" cap="rnd">
            <a:solidFill>
              <a:schemeClr val="hlink"/>
            </a:solidFill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b="1" i="1">
                <a:solidFill>
                  <a:srgbClr val="CC0000"/>
                </a:solidFill>
              </a:rPr>
              <a:t>Так-так-так, </a:t>
            </a:r>
          </a:p>
          <a:p>
            <a:pPr algn="ctr"/>
            <a:r>
              <a:rPr lang="ru-RU" b="1" i="1">
                <a:solidFill>
                  <a:srgbClr val="CC0000"/>
                </a:solidFill>
              </a:rPr>
              <a:t>а если подумать.</a:t>
            </a:r>
          </a:p>
        </p:txBody>
      </p:sp>
      <p:sp>
        <p:nvSpPr>
          <p:cNvPr id="11275" name="AutoShape 11"/>
          <p:cNvSpPr>
            <a:spLocks noChangeArrowheads="1"/>
          </p:cNvSpPr>
          <p:nvPr/>
        </p:nvSpPr>
        <p:spPr bwMode="auto">
          <a:xfrm>
            <a:off x="1437404" y="4745633"/>
            <a:ext cx="3632200" cy="990600"/>
          </a:xfrm>
          <a:prstGeom prst="wedgeEllipseCallout">
            <a:avLst>
              <a:gd name="adj1" fmla="val -56204"/>
              <a:gd name="adj2" fmla="val -145514"/>
            </a:avLst>
          </a:prstGeom>
          <a:gradFill rotWithShape="1">
            <a:gsLst>
              <a:gs pos="0">
                <a:schemeClr val="accent1"/>
              </a:gs>
              <a:gs pos="100000">
                <a:srgbClr val="FFB9FF"/>
              </a:gs>
            </a:gsLst>
            <a:lin ang="18900000" scaled="1"/>
          </a:gradFill>
          <a:ln w="9525" cap="rnd">
            <a:solidFill>
              <a:schemeClr val="hlink"/>
            </a:solidFill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b="1" i="1">
                <a:solidFill>
                  <a:srgbClr val="CC0000"/>
                </a:solidFill>
              </a:rPr>
              <a:t>Ай-ай-ай,</a:t>
            </a:r>
          </a:p>
          <a:p>
            <a:pPr algn="ctr"/>
            <a:r>
              <a:rPr lang="ru-RU" b="1" i="1">
                <a:solidFill>
                  <a:srgbClr val="CC0000"/>
                </a:solidFill>
              </a:rPr>
              <a:t>Ошибочка вышла.</a:t>
            </a:r>
          </a:p>
        </p:txBody>
      </p:sp>
      <p:sp>
        <p:nvSpPr>
          <p:cNvPr id="11276" name="AutoShape 12"/>
          <p:cNvSpPr>
            <a:spLocks noChangeArrowheads="1"/>
          </p:cNvSpPr>
          <p:nvPr/>
        </p:nvSpPr>
        <p:spPr bwMode="auto">
          <a:xfrm>
            <a:off x="1192109" y="4434929"/>
            <a:ext cx="3054350" cy="1143000"/>
          </a:xfrm>
          <a:prstGeom prst="wedgeEllipseCallout">
            <a:avLst>
              <a:gd name="adj1" fmla="val -50167"/>
              <a:gd name="adj2" fmla="val -107222"/>
            </a:avLst>
          </a:prstGeom>
          <a:gradFill rotWithShape="1">
            <a:gsLst>
              <a:gs pos="0">
                <a:srgbClr val="FFB9FF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 cap="rnd">
            <a:solidFill>
              <a:schemeClr val="hlink"/>
            </a:solidFill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b="1" i="1">
                <a:solidFill>
                  <a:srgbClr val="000066"/>
                </a:solidFill>
              </a:rPr>
              <a:t>Отлично,</a:t>
            </a:r>
          </a:p>
          <a:p>
            <a:pPr algn="ctr"/>
            <a:r>
              <a:rPr lang="ru-RU" b="1" i="1">
                <a:solidFill>
                  <a:srgbClr val="000066"/>
                </a:solidFill>
              </a:rPr>
              <a:t>молодец!</a:t>
            </a:r>
          </a:p>
        </p:txBody>
      </p:sp>
    </p:spTree>
    <p:extLst>
      <p:ext uri="{BB962C8B-B14F-4D97-AF65-F5344CB8AC3E}">
        <p14:creationId xmlns:p14="http://schemas.microsoft.com/office/powerpoint/2010/main" val="1702486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так-так-так, а если подума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й-ай-ай, ошибочка вышл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3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отлично 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1000" fill="hold"/>
                                        <p:tgtEl>
                                          <p:spTgt spid="112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6"/>
                  </p:tgtEl>
                </p:cond>
              </p:nextCondLst>
            </p:seq>
          </p:childTnLst>
        </p:cTn>
      </p:par>
    </p:tnLst>
    <p:bldLst>
      <p:bldP spid="11269" grpId="0" animBg="1"/>
      <p:bldP spid="11274" grpId="0" animBg="1"/>
      <p:bldP spid="11274" grpId="1" animBg="1"/>
      <p:bldP spid="11275" grpId="0" animBg="1"/>
      <p:bldP spid="11275" grpId="1" animBg="1"/>
      <p:bldP spid="11276" grpId="0" animBg="1"/>
      <p:bldP spid="1127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5" y="1770017"/>
            <a:ext cx="9906001" cy="32722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5" y="5042263"/>
            <a:ext cx="9912095" cy="181573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5" y="0"/>
            <a:ext cx="9912095" cy="177001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6291" y="2628900"/>
            <a:ext cx="2789004" cy="3981250"/>
          </a:xfrm>
          <a:prstGeom prst="rect">
            <a:avLst/>
          </a:prstGeom>
        </p:spPr>
      </p:pic>
      <p:sp>
        <p:nvSpPr>
          <p:cNvPr id="12290" name="Oval 2"/>
          <p:cNvSpPr>
            <a:spLocks noChangeArrowheads="1"/>
          </p:cNvSpPr>
          <p:nvPr/>
        </p:nvSpPr>
        <p:spPr bwMode="auto">
          <a:xfrm>
            <a:off x="3136900" y="3657600"/>
            <a:ext cx="908050" cy="762000"/>
          </a:xfrm>
          <a:prstGeom prst="ellipse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</a:t>
            </a:r>
          </a:p>
        </p:txBody>
      </p:sp>
      <p:sp>
        <p:nvSpPr>
          <p:cNvPr id="12291" name="Oval 3"/>
          <p:cNvSpPr>
            <a:spLocks noChangeArrowheads="1"/>
          </p:cNvSpPr>
          <p:nvPr/>
        </p:nvSpPr>
        <p:spPr bwMode="auto">
          <a:xfrm>
            <a:off x="3219450" y="4876801"/>
            <a:ext cx="875375" cy="790575"/>
          </a:xfrm>
          <a:prstGeom prst="ellipse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</a:p>
        </p:txBody>
      </p:sp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3136900" y="2286001"/>
            <a:ext cx="875375" cy="779463"/>
          </a:xfrm>
          <a:prstGeom prst="ellipse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5200650" y="3352800"/>
            <a:ext cx="3797300" cy="1143000"/>
          </a:xfrm>
          <a:prstGeom prst="cloudCallout">
            <a:avLst>
              <a:gd name="adj1" fmla="val -77444"/>
              <a:gd name="adj2" fmla="val 14861"/>
            </a:avLst>
          </a:prstGeom>
          <a:gradFill rotWithShape="1">
            <a:gsLst>
              <a:gs pos="0">
                <a:srgbClr val="FFFF66"/>
              </a:gs>
              <a:gs pos="100000">
                <a:srgbClr val="9DD3D7">
                  <a:alpha val="67000"/>
                </a:srgbClr>
              </a:gs>
            </a:gsLst>
            <a:path path="rect">
              <a:fillToRect l="50000" t="50000" r="50000" b="50000"/>
            </a:path>
          </a:gradFill>
          <a:ln w="9525" cap="rnd">
            <a:noFill/>
            <a:prstDash val="sysDot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Для стрижки волос.</a:t>
            </a: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5200650" y="2057400"/>
            <a:ext cx="3797300" cy="1143000"/>
          </a:xfrm>
          <a:prstGeom prst="cloudCallout">
            <a:avLst>
              <a:gd name="adj1" fmla="val -78306"/>
              <a:gd name="adj2" fmla="val 3472"/>
            </a:avLst>
          </a:prstGeom>
          <a:gradFill rotWithShape="1">
            <a:gsLst>
              <a:gs pos="0">
                <a:srgbClr val="FFFF66"/>
              </a:gs>
              <a:gs pos="100000">
                <a:srgbClr val="9DD3D7">
                  <a:alpha val="67000"/>
                </a:srgbClr>
              </a:gs>
            </a:gsLst>
            <a:path path="rect">
              <a:fillToRect l="50000" t="50000" r="50000" b="50000"/>
            </a:path>
          </a:gradFill>
          <a:ln w="9525" cap="rnd">
            <a:noFill/>
            <a:prstDash val="sysDot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Для укладки волос.</a:t>
            </a:r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5200650" y="4800600"/>
            <a:ext cx="3714750" cy="1143000"/>
          </a:xfrm>
          <a:prstGeom prst="cloudCallout">
            <a:avLst>
              <a:gd name="adj1" fmla="val -78241"/>
              <a:gd name="adj2" fmla="val -7083"/>
            </a:avLst>
          </a:prstGeom>
          <a:gradFill rotWithShape="1">
            <a:gsLst>
              <a:gs pos="0">
                <a:srgbClr val="FFFF66"/>
              </a:gs>
              <a:gs pos="100000">
                <a:srgbClr val="9DD3D7">
                  <a:alpha val="67000"/>
                </a:srgbClr>
              </a:gs>
            </a:gsLst>
            <a:path path="rect">
              <a:fillToRect l="50000" t="50000" r="50000" b="50000"/>
            </a:path>
          </a:gradFill>
          <a:ln w="9525" cap="rnd">
            <a:noFill/>
            <a:prstDash val="sysDot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Для расчёсывания волос.</a:t>
            </a:r>
          </a:p>
        </p:txBody>
      </p:sp>
      <p:pic>
        <p:nvPicPr>
          <p:cNvPr id="12296" name="Picture 8" descr="Безимени-1а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1" cstate="print">
            <a:lum bright="-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152" y="5715000"/>
            <a:ext cx="975121" cy="95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1155700" y="228600"/>
            <a:ext cx="8172450" cy="1524000"/>
          </a:xfrm>
          <a:prstGeom prst="cloudCallout">
            <a:avLst>
              <a:gd name="adj1" fmla="val -43917"/>
              <a:gd name="adj2" fmla="val 91250"/>
            </a:avLst>
          </a:prstGeom>
          <a:gradFill rotWithShape="1">
            <a:gsLst>
              <a:gs pos="0">
                <a:srgbClr val="FF99FF"/>
              </a:gs>
              <a:gs pos="100000">
                <a:srgbClr val="BBE0E3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- Электромашинка, бритва, ножницы простые и филировочные, к какой группе относятся эти инструменты?</a:t>
            </a:r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>
            <a:off x="1198958" y="4585063"/>
            <a:ext cx="3632200" cy="1066800"/>
          </a:xfrm>
          <a:prstGeom prst="wedgeEllipseCallout">
            <a:avLst>
              <a:gd name="adj1" fmla="val -51468"/>
              <a:gd name="adj2" fmla="val -116222"/>
            </a:avLst>
          </a:prstGeom>
          <a:gradFill rotWithShape="1">
            <a:gsLst>
              <a:gs pos="0">
                <a:schemeClr val="accent1"/>
              </a:gs>
              <a:gs pos="50000">
                <a:srgbClr val="FFB9FF"/>
              </a:gs>
              <a:gs pos="100000">
                <a:schemeClr val="accent1"/>
              </a:gs>
            </a:gsLst>
            <a:lin ang="2700000" scaled="1"/>
          </a:gradFill>
          <a:ln w="9525" cap="rnd">
            <a:solidFill>
              <a:schemeClr val="hlink"/>
            </a:solidFill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b="1" i="1">
                <a:solidFill>
                  <a:srgbClr val="CC0000"/>
                </a:solidFill>
              </a:rPr>
              <a:t>Так-так-так, </a:t>
            </a:r>
          </a:p>
          <a:p>
            <a:pPr algn="ctr"/>
            <a:r>
              <a:rPr lang="ru-RU" b="1" i="1">
                <a:solidFill>
                  <a:srgbClr val="CC0000"/>
                </a:solidFill>
              </a:rPr>
              <a:t>а если подумать.</a:t>
            </a: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1334822" y="4787537"/>
            <a:ext cx="3632200" cy="990600"/>
          </a:xfrm>
          <a:prstGeom prst="wedgeEllipseCallout">
            <a:avLst>
              <a:gd name="adj1" fmla="val -56204"/>
              <a:gd name="adj2" fmla="val -145514"/>
            </a:avLst>
          </a:prstGeom>
          <a:gradFill rotWithShape="1">
            <a:gsLst>
              <a:gs pos="0">
                <a:schemeClr val="accent1"/>
              </a:gs>
              <a:gs pos="100000">
                <a:srgbClr val="FFB9FF"/>
              </a:gs>
            </a:gsLst>
            <a:lin ang="18900000" scaled="1"/>
          </a:gradFill>
          <a:ln w="9525" cap="rnd">
            <a:solidFill>
              <a:schemeClr val="hlink"/>
            </a:solidFill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b="1" i="1">
                <a:solidFill>
                  <a:srgbClr val="CC0000"/>
                </a:solidFill>
              </a:rPr>
              <a:t>Ай-ай-ай,</a:t>
            </a:r>
          </a:p>
          <a:p>
            <a:pPr algn="ctr"/>
            <a:r>
              <a:rPr lang="ru-RU" b="1" i="1">
                <a:solidFill>
                  <a:srgbClr val="CC0000"/>
                </a:solidFill>
              </a:rPr>
              <a:t>Ошибочка вышла.</a:t>
            </a:r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1163166" y="4521948"/>
            <a:ext cx="3054350" cy="1143000"/>
          </a:xfrm>
          <a:prstGeom prst="wedgeEllipseCallout">
            <a:avLst>
              <a:gd name="adj1" fmla="val -50167"/>
              <a:gd name="adj2" fmla="val -107222"/>
            </a:avLst>
          </a:prstGeom>
          <a:gradFill rotWithShape="1">
            <a:gsLst>
              <a:gs pos="0">
                <a:srgbClr val="FFB9FF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 cap="rnd">
            <a:solidFill>
              <a:schemeClr val="hlink"/>
            </a:solidFill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b="1" i="1">
                <a:solidFill>
                  <a:srgbClr val="000066"/>
                </a:solidFill>
              </a:rPr>
              <a:t>Отлично,</a:t>
            </a:r>
          </a:p>
          <a:p>
            <a:pPr algn="ctr"/>
            <a:r>
              <a:rPr lang="ru-RU" b="1" i="1">
                <a:solidFill>
                  <a:srgbClr val="000066"/>
                </a:solidFill>
              </a:rPr>
              <a:t>молодец!</a:t>
            </a:r>
          </a:p>
        </p:txBody>
      </p:sp>
    </p:spTree>
    <p:extLst>
      <p:ext uri="{BB962C8B-B14F-4D97-AF65-F5344CB8AC3E}">
        <p14:creationId xmlns:p14="http://schemas.microsoft.com/office/powerpoint/2010/main" val="1631725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так-так-так, а если подума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й-ай-ай, ошибочка вышл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3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отлично 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1000" fill="hold"/>
                                        <p:tgtEl>
                                          <p:spTgt spid="122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0"/>
                  </p:tgtEl>
                </p:cond>
              </p:nextCondLst>
            </p:seq>
          </p:childTnLst>
        </p:cTn>
      </p:par>
    </p:tnLst>
    <p:bldLst>
      <p:bldP spid="12293" grpId="0" animBg="1"/>
      <p:bldP spid="12298" grpId="0" animBg="1"/>
      <p:bldP spid="12298" grpId="1" animBg="1"/>
      <p:bldP spid="12299" grpId="0" animBg="1"/>
      <p:bldP spid="12299" grpId="1" animBg="1"/>
      <p:bldP spid="12300" grpId="0" animBg="1"/>
      <p:bldP spid="1230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5" y="1770017"/>
            <a:ext cx="9906001" cy="32722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5" y="5042263"/>
            <a:ext cx="9912095" cy="181573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5" y="0"/>
            <a:ext cx="9912095" cy="177001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88427" y="2667000"/>
            <a:ext cx="2789004" cy="3981250"/>
          </a:xfrm>
          <a:prstGeom prst="rect">
            <a:avLst/>
          </a:prstGeom>
        </p:spPr>
      </p:pic>
      <p:sp>
        <p:nvSpPr>
          <p:cNvPr id="13314" name="Oval 2"/>
          <p:cNvSpPr>
            <a:spLocks noChangeArrowheads="1"/>
          </p:cNvSpPr>
          <p:nvPr/>
        </p:nvSpPr>
        <p:spPr bwMode="auto">
          <a:xfrm>
            <a:off x="3136900" y="2286000"/>
            <a:ext cx="908050" cy="762000"/>
          </a:xfrm>
          <a:prstGeom prst="ellipse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endParaRPr lang="ru-RU" sz="400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3219450" y="4876801"/>
            <a:ext cx="875375" cy="790575"/>
          </a:xfrm>
          <a:prstGeom prst="ellipse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</a:p>
        </p:txBody>
      </p:sp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3136900" y="3581401"/>
            <a:ext cx="875375" cy="779463"/>
          </a:xfrm>
          <a:prstGeom prst="ellipse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</a:t>
            </a: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5200650" y="1905000"/>
            <a:ext cx="3797300" cy="1219200"/>
          </a:xfrm>
          <a:prstGeom prst="cloudCallout">
            <a:avLst>
              <a:gd name="adj1" fmla="val -77444"/>
              <a:gd name="adj2" fmla="val 10806"/>
            </a:avLst>
          </a:prstGeom>
          <a:gradFill rotWithShape="1">
            <a:gsLst>
              <a:gs pos="0">
                <a:srgbClr val="FFFF66"/>
              </a:gs>
              <a:gs pos="100000">
                <a:srgbClr val="9DD3D7">
                  <a:alpha val="67000"/>
                </a:srgbClr>
              </a:gs>
            </a:gsLst>
            <a:path path="rect">
              <a:fillToRect l="50000" t="50000" r="50000" b="50000"/>
            </a:path>
          </a:gradFill>
          <a:ln w="9525" cap="rnd">
            <a:noFill/>
            <a:prstDash val="sysDot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При стрижке волос.</a:t>
            </a: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5200650" y="3581400"/>
            <a:ext cx="3797300" cy="1143000"/>
          </a:xfrm>
          <a:prstGeom prst="cloudCallout">
            <a:avLst>
              <a:gd name="adj1" fmla="val -78306"/>
              <a:gd name="adj2" fmla="val 3472"/>
            </a:avLst>
          </a:prstGeom>
          <a:gradFill rotWithShape="1">
            <a:gsLst>
              <a:gs pos="0">
                <a:srgbClr val="FFFF66"/>
              </a:gs>
              <a:gs pos="100000">
                <a:srgbClr val="9DD3D7">
                  <a:alpha val="67000"/>
                </a:srgbClr>
              </a:gs>
            </a:gsLst>
            <a:path path="rect">
              <a:fillToRect l="50000" t="50000" r="50000" b="50000"/>
            </a:path>
          </a:gradFill>
          <a:ln w="9525" cap="rnd">
            <a:noFill/>
            <a:prstDash val="sysDot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При выполнении укладки волос.</a:t>
            </a:r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5200650" y="4953000"/>
            <a:ext cx="3714750" cy="1143000"/>
          </a:xfrm>
          <a:prstGeom prst="cloudCallout">
            <a:avLst>
              <a:gd name="adj1" fmla="val -78241"/>
              <a:gd name="adj2" fmla="val -20417"/>
            </a:avLst>
          </a:prstGeom>
          <a:gradFill rotWithShape="1">
            <a:gsLst>
              <a:gs pos="0">
                <a:srgbClr val="FFFF66"/>
              </a:gs>
              <a:gs pos="100000">
                <a:srgbClr val="9DD3D7">
                  <a:alpha val="67000"/>
                </a:srgbClr>
              </a:gs>
            </a:gsLst>
            <a:path path="rect">
              <a:fillToRect l="50000" t="50000" r="50000" b="50000"/>
            </a:path>
          </a:gradFill>
          <a:ln w="9525" cap="rnd">
            <a:noFill/>
            <a:prstDash val="sysDot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При окрашивании волос.</a:t>
            </a:r>
          </a:p>
        </p:txBody>
      </p:sp>
      <p:pic>
        <p:nvPicPr>
          <p:cNvPr id="13320" name="Picture 8" descr="Безимени-1а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1" cstate="print">
            <a:lum bright="-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152" y="5715000"/>
            <a:ext cx="975121" cy="95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1155700" y="228600"/>
            <a:ext cx="8172450" cy="1524000"/>
          </a:xfrm>
          <a:prstGeom prst="cloudCallout">
            <a:avLst>
              <a:gd name="adj1" fmla="val -43917"/>
              <a:gd name="adj2" fmla="val 91250"/>
            </a:avLst>
          </a:prstGeom>
          <a:gradFill rotWithShape="1">
            <a:gsLst>
              <a:gs pos="0">
                <a:srgbClr val="FF99FF"/>
              </a:gs>
              <a:gs pos="100000">
                <a:srgbClr val="BBE0E3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-  Когда используют конусную расчёску?</a:t>
            </a:r>
          </a:p>
        </p:txBody>
      </p:sp>
      <p:sp>
        <p:nvSpPr>
          <p:cNvPr id="13322" name="AutoShape 10"/>
          <p:cNvSpPr>
            <a:spLocks noChangeArrowheads="1"/>
          </p:cNvSpPr>
          <p:nvPr/>
        </p:nvSpPr>
        <p:spPr bwMode="auto">
          <a:xfrm>
            <a:off x="1176730" y="4594935"/>
            <a:ext cx="3632200" cy="1066800"/>
          </a:xfrm>
          <a:prstGeom prst="wedgeEllipseCallout">
            <a:avLst>
              <a:gd name="adj1" fmla="val -51468"/>
              <a:gd name="adj2" fmla="val -116222"/>
            </a:avLst>
          </a:prstGeom>
          <a:gradFill rotWithShape="1">
            <a:gsLst>
              <a:gs pos="0">
                <a:schemeClr val="accent1"/>
              </a:gs>
              <a:gs pos="50000">
                <a:srgbClr val="FFB9FF"/>
              </a:gs>
              <a:gs pos="100000">
                <a:schemeClr val="accent1"/>
              </a:gs>
            </a:gsLst>
            <a:lin ang="2700000" scaled="1"/>
          </a:gradFill>
          <a:ln w="9525" cap="rnd">
            <a:solidFill>
              <a:schemeClr val="hlink"/>
            </a:solidFill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b="1" i="1">
                <a:solidFill>
                  <a:srgbClr val="CC0000"/>
                </a:solidFill>
              </a:rPr>
              <a:t>Так-так-так, </a:t>
            </a:r>
          </a:p>
          <a:p>
            <a:pPr algn="ctr"/>
            <a:r>
              <a:rPr lang="ru-RU" b="1" i="1">
                <a:solidFill>
                  <a:srgbClr val="CC0000"/>
                </a:solidFill>
              </a:rPr>
              <a:t>а если подумать.</a:t>
            </a:r>
          </a:p>
        </p:txBody>
      </p:sp>
      <p:sp>
        <p:nvSpPr>
          <p:cNvPr id="13323" name="AutoShape 11"/>
          <p:cNvSpPr>
            <a:spLocks noChangeArrowheads="1"/>
          </p:cNvSpPr>
          <p:nvPr/>
        </p:nvSpPr>
        <p:spPr bwMode="auto">
          <a:xfrm>
            <a:off x="1372590" y="4838700"/>
            <a:ext cx="3632200" cy="990600"/>
          </a:xfrm>
          <a:prstGeom prst="wedgeEllipseCallout">
            <a:avLst>
              <a:gd name="adj1" fmla="val -56204"/>
              <a:gd name="adj2" fmla="val -145514"/>
            </a:avLst>
          </a:prstGeom>
          <a:gradFill rotWithShape="1">
            <a:gsLst>
              <a:gs pos="0">
                <a:schemeClr val="accent1"/>
              </a:gs>
              <a:gs pos="100000">
                <a:srgbClr val="FFB9FF"/>
              </a:gs>
            </a:gsLst>
            <a:lin ang="18900000" scaled="1"/>
          </a:gradFill>
          <a:ln w="9525" cap="rnd">
            <a:solidFill>
              <a:schemeClr val="hlink"/>
            </a:solidFill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b="1" i="1" dirty="0">
                <a:solidFill>
                  <a:srgbClr val="CC0000"/>
                </a:solidFill>
              </a:rPr>
              <a:t>Ай-ай-ай,</a:t>
            </a:r>
          </a:p>
          <a:p>
            <a:pPr algn="ctr"/>
            <a:r>
              <a:rPr lang="ru-RU" b="1" i="1" dirty="0">
                <a:solidFill>
                  <a:srgbClr val="CC0000"/>
                </a:solidFill>
              </a:rPr>
              <a:t>Ошибочка вышла.</a:t>
            </a:r>
          </a:p>
        </p:txBody>
      </p:sp>
      <p:sp>
        <p:nvSpPr>
          <p:cNvPr id="13324" name="AutoShape 12"/>
          <p:cNvSpPr>
            <a:spLocks noChangeArrowheads="1"/>
          </p:cNvSpPr>
          <p:nvPr/>
        </p:nvSpPr>
        <p:spPr bwMode="auto">
          <a:xfrm>
            <a:off x="1155700" y="4556835"/>
            <a:ext cx="3054350" cy="1143000"/>
          </a:xfrm>
          <a:prstGeom prst="wedgeEllipseCallout">
            <a:avLst>
              <a:gd name="adj1" fmla="val -50167"/>
              <a:gd name="adj2" fmla="val -107222"/>
            </a:avLst>
          </a:prstGeom>
          <a:gradFill rotWithShape="1">
            <a:gsLst>
              <a:gs pos="0">
                <a:srgbClr val="FFB9FF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 cap="rnd">
            <a:solidFill>
              <a:schemeClr val="hlink"/>
            </a:solidFill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b="1" i="1">
                <a:solidFill>
                  <a:srgbClr val="000066"/>
                </a:solidFill>
              </a:rPr>
              <a:t>Отлично,</a:t>
            </a:r>
          </a:p>
          <a:p>
            <a:pPr algn="ctr"/>
            <a:r>
              <a:rPr lang="ru-RU" b="1" i="1">
                <a:solidFill>
                  <a:srgbClr val="000066"/>
                </a:solidFill>
              </a:rPr>
              <a:t>молодец!</a:t>
            </a:r>
          </a:p>
        </p:txBody>
      </p:sp>
    </p:spTree>
    <p:extLst>
      <p:ext uri="{BB962C8B-B14F-4D97-AF65-F5344CB8AC3E}">
        <p14:creationId xmlns:p14="http://schemas.microsoft.com/office/powerpoint/2010/main" val="4097354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так-так-так, а если подума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й-ай-ай, ошибочка вышл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3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3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отлично 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1000" fill="hold"/>
                                        <p:tgtEl>
                                          <p:spTgt spid="133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4"/>
                  </p:tgtEl>
                </p:cond>
              </p:nextCondLst>
            </p:seq>
          </p:childTnLst>
        </p:cTn>
      </p:par>
    </p:tnLst>
    <p:bldLst>
      <p:bldP spid="13317" grpId="0" animBg="1"/>
      <p:bldP spid="13322" grpId="0" animBg="1"/>
      <p:bldP spid="13322" grpId="1" animBg="1"/>
      <p:bldP spid="13323" grpId="0" animBg="1"/>
      <p:bldP spid="13323" grpId="1" animBg="1"/>
      <p:bldP spid="13324" grpId="0" animBg="1"/>
      <p:bldP spid="1332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5" y="1770017"/>
            <a:ext cx="9906001" cy="32722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5" y="5042263"/>
            <a:ext cx="9912095" cy="181573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5" y="0"/>
            <a:ext cx="9912095" cy="177001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62879" y="2581375"/>
            <a:ext cx="2789004" cy="3981250"/>
          </a:xfrm>
          <a:prstGeom prst="rect">
            <a:avLst/>
          </a:prstGeom>
        </p:spPr>
      </p:pic>
      <p:sp>
        <p:nvSpPr>
          <p:cNvPr id="14338" name="Oval 2"/>
          <p:cNvSpPr>
            <a:spLocks noChangeArrowheads="1"/>
          </p:cNvSpPr>
          <p:nvPr/>
        </p:nvSpPr>
        <p:spPr bwMode="auto">
          <a:xfrm>
            <a:off x="3136900" y="3581400"/>
            <a:ext cx="908050" cy="762000"/>
          </a:xfrm>
          <a:prstGeom prst="ellipse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</a:t>
            </a:r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3219450" y="4876801"/>
            <a:ext cx="875375" cy="790575"/>
          </a:xfrm>
          <a:prstGeom prst="ellipse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3136900" y="2209801"/>
            <a:ext cx="875375" cy="779463"/>
          </a:xfrm>
          <a:prstGeom prst="ellipse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5200650" y="3352800"/>
            <a:ext cx="3797300" cy="1219200"/>
          </a:xfrm>
          <a:prstGeom prst="cloudCallout">
            <a:avLst>
              <a:gd name="adj1" fmla="val -77444"/>
              <a:gd name="adj2" fmla="val 10806"/>
            </a:avLst>
          </a:prstGeom>
          <a:gradFill rotWithShape="1">
            <a:gsLst>
              <a:gs pos="0">
                <a:srgbClr val="FFFF66"/>
              </a:gs>
              <a:gs pos="100000">
                <a:srgbClr val="9DD3D7">
                  <a:alpha val="67000"/>
                </a:srgbClr>
              </a:gs>
            </a:gsLst>
            <a:path path="rect">
              <a:fillToRect l="50000" t="50000" r="50000" b="50000"/>
            </a:path>
          </a:gradFill>
          <a:ln w="9525" cap="rnd">
            <a:noFill/>
            <a:prstDash val="sysDot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Осветляющие красители.</a:t>
            </a:r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5200650" y="1905000"/>
            <a:ext cx="3797300" cy="1143000"/>
          </a:xfrm>
          <a:prstGeom prst="cloudCallout">
            <a:avLst>
              <a:gd name="adj1" fmla="val -78306"/>
              <a:gd name="adj2" fmla="val 3472"/>
            </a:avLst>
          </a:prstGeom>
          <a:gradFill rotWithShape="1">
            <a:gsLst>
              <a:gs pos="0">
                <a:srgbClr val="FFFF66"/>
              </a:gs>
              <a:gs pos="100000">
                <a:srgbClr val="9DD3D7">
                  <a:alpha val="67000"/>
                </a:srgbClr>
              </a:gs>
            </a:gsLst>
            <a:path path="rect">
              <a:fillToRect l="50000" t="50000" r="50000" b="50000"/>
            </a:path>
          </a:gradFill>
          <a:ln w="9525" cap="rnd">
            <a:noFill/>
            <a:prstDash val="sysDot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Химические красители.</a:t>
            </a:r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5200650" y="4953000"/>
            <a:ext cx="3714750" cy="1143000"/>
          </a:xfrm>
          <a:prstGeom prst="cloudCallout">
            <a:avLst>
              <a:gd name="adj1" fmla="val -78241"/>
              <a:gd name="adj2" fmla="val -20417"/>
            </a:avLst>
          </a:prstGeom>
          <a:gradFill rotWithShape="1">
            <a:gsLst>
              <a:gs pos="0">
                <a:srgbClr val="FFFF66"/>
              </a:gs>
              <a:gs pos="100000">
                <a:srgbClr val="9DD3D7">
                  <a:alpha val="67000"/>
                </a:srgbClr>
              </a:gs>
            </a:gsLst>
            <a:path path="rect">
              <a:fillToRect l="50000" t="50000" r="50000" b="50000"/>
            </a:path>
          </a:gradFill>
          <a:ln w="9525" cap="rnd">
            <a:noFill/>
            <a:prstDash val="sysDot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Оттеночные красители.</a:t>
            </a:r>
          </a:p>
        </p:txBody>
      </p:sp>
      <p:pic>
        <p:nvPicPr>
          <p:cNvPr id="14344" name="Picture 8" descr="Безимени-1а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1" cstate="print">
            <a:lum bright="-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152" y="5715000"/>
            <a:ext cx="975121" cy="95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5" name="AutoShape 9"/>
          <p:cNvSpPr>
            <a:spLocks noChangeArrowheads="1"/>
          </p:cNvSpPr>
          <p:nvPr/>
        </p:nvSpPr>
        <p:spPr bwMode="auto">
          <a:xfrm>
            <a:off x="1155700" y="228600"/>
            <a:ext cx="8172450" cy="1524000"/>
          </a:xfrm>
          <a:prstGeom prst="cloudCallout">
            <a:avLst>
              <a:gd name="adj1" fmla="val -43917"/>
              <a:gd name="adj2" fmla="val 91250"/>
            </a:avLst>
          </a:prstGeom>
          <a:gradFill rotWithShape="1">
            <a:gsLst>
              <a:gs pos="0">
                <a:srgbClr val="FF99FF"/>
              </a:gs>
              <a:gs pos="100000">
                <a:srgbClr val="BBE0E3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-  К какой группе относятся следующие красители: «</a:t>
            </a:r>
            <a:r>
              <a:rPr lang="en-US" sz="2000" b="1">
                <a:latin typeface="Times New Roman" pitchFamily="18" charset="0"/>
              </a:rPr>
              <a:t>BLONDX</a:t>
            </a:r>
            <a:r>
              <a:rPr lang="ru-RU" sz="2000" b="1">
                <a:latin typeface="Times New Roman" pitchFamily="18" charset="0"/>
              </a:rPr>
              <a:t>», «Белая хна», «Блонд-Виктория»?</a:t>
            </a:r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auto">
          <a:xfrm>
            <a:off x="1178423" y="4542332"/>
            <a:ext cx="3632200" cy="1066800"/>
          </a:xfrm>
          <a:prstGeom prst="wedgeEllipseCallout">
            <a:avLst>
              <a:gd name="adj1" fmla="val -51468"/>
              <a:gd name="adj2" fmla="val -116222"/>
            </a:avLst>
          </a:prstGeom>
          <a:gradFill rotWithShape="1">
            <a:gsLst>
              <a:gs pos="0">
                <a:schemeClr val="accent1"/>
              </a:gs>
              <a:gs pos="50000">
                <a:srgbClr val="FFB9FF"/>
              </a:gs>
              <a:gs pos="100000">
                <a:schemeClr val="accent1"/>
              </a:gs>
            </a:gsLst>
            <a:lin ang="2700000" scaled="1"/>
          </a:gradFill>
          <a:ln w="9525" cap="rnd">
            <a:solidFill>
              <a:schemeClr val="hlink"/>
            </a:solidFill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b="1" i="1">
                <a:solidFill>
                  <a:srgbClr val="CC0000"/>
                </a:solidFill>
              </a:rPr>
              <a:t>Так-так-так, </a:t>
            </a:r>
          </a:p>
          <a:p>
            <a:pPr algn="ctr"/>
            <a:r>
              <a:rPr lang="ru-RU" b="1" i="1">
                <a:solidFill>
                  <a:srgbClr val="CC0000"/>
                </a:solidFill>
              </a:rPr>
              <a:t>а если подумать.</a:t>
            </a:r>
          </a:p>
        </p:txBody>
      </p:sp>
      <p:sp>
        <p:nvSpPr>
          <p:cNvPr id="14347" name="AutoShape 11"/>
          <p:cNvSpPr>
            <a:spLocks noChangeArrowheads="1"/>
          </p:cNvSpPr>
          <p:nvPr/>
        </p:nvSpPr>
        <p:spPr bwMode="auto">
          <a:xfrm>
            <a:off x="1323973" y="4776788"/>
            <a:ext cx="3632200" cy="990600"/>
          </a:xfrm>
          <a:prstGeom prst="wedgeEllipseCallout">
            <a:avLst>
              <a:gd name="adj1" fmla="val -56204"/>
              <a:gd name="adj2" fmla="val -145514"/>
            </a:avLst>
          </a:prstGeom>
          <a:gradFill rotWithShape="1">
            <a:gsLst>
              <a:gs pos="0">
                <a:schemeClr val="accent1"/>
              </a:gs>
              <a:gs pos="100000">
                <a:srgbClr val="FFB9FF"/>
              </a:gs>
            </a:gsLst>
            <a:lin ang="18900000" scaled="1"/>
          </a:gradFill>
          <a:ln w="9525" cap="rnd">
            <a:solidFill>
              <a:schemeClr val="hlink"/>
            </a:solidFill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b="1" i="1">
                <a:solidFill>
                  <a:srgbClr val="CC0000"/>
                </a:solidFill>
              </a:rPr>
              <a:t>Ай-ай-ай,</a:t>
            </a:r>
          </a:p>
          <a:p>
            <a:pPr algn="ctr"/>
            <a:r>
              <a:rPr lang="ru-RU" b="1" i="1">
                <a:solidFill>
                  <a:srgbClr val="CC0000"/>
                </a:solidFill>
              </a:rPr>
              <a:t>Ошибочка вышла.</a:t>
            </a:r>
          </a:p>
        </p:txBody>
      </p:sp>
      <p:sp>
        <p:nvSpPr>
          <p:cNvPr id="14348" name="AutoShape 12"/>
          <p:cNvSpPr>
            <a:spLocks noChangeArrowheads="1"/>
          </p:cNvSpPr>
          <p:nvPr/>
        </p:nvSpPr>
        <p:spPr bwMode="auto">
          <a:xfrm>
            <a:off x="1155700" y="4510288"/>
            <a:ext cx="3054350" cy="1143000"/>
          </a:xfrm>
          <a:prstGeom prst="wedgeEllipseCallout">
            <a:avLst>
              <a:gd name="adj1" fmla="val -50167"/>
              <a:gd name="adj2" fmla="val -107222"/>
            </a:avLst>
          </a:prstGeom>
          <a:gradFill rotWithShape="1">
            <a:gsLst>
              <a:gs pos="0">
                <a:srgbClr val="FFB9FF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 cap="rnd">
            <a:solidFill>
              <a:schemeClr val="hlink"/>
            </a:solidFill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b="1" i="1">
                <a:solidFill>
                  <a:srgbClr val="000066"/>
                </a:solidFill>
              </a:rPr>
              <a:t>Отлично,</a:t>
            </a:r>
          </a:p>
          <a:p>
            <a:pPr algn="ctr"/>
            <a:r>
              <a:rPr lang="ru-RU" b="1" i="1">
                <a:solidFill>
                  <a:srgbClr val="000066"/>
                </a:solidFill>
              </a:rPr>
              <a:t>молодец!</a:t>
            </a:r>
          </a:p>
        </p:txBody>
      </p:sp>
    </p:spTree>
    <p:extLst>
      <p:ext uri="{BB962C8B-B14F-4D97-AF65-F5344CB8AC3E}">
        <p14:creationId xmlns:p14="http://schemas.microsoft.com/office/powerpoint/2010/main" val="874775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так-так-так, а если подума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й-ай-ай, ошибочка вышл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3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отлично 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1000" fill="hold"/>
                                        <p:tgtEl>
                                          <p:spTgt spid="143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8"/>
                  </p:tgtEl>
                </p:cond>
              </p:nextCondLst>
            </p:seq>
          </p:childTnLst>
        </p:cTn>
      </p:par>
    </p:tnLst>
    <p:bldLst>
      <p:bldP spid="14341" grpId="0" animBg="1"/>
      <p:bldP spid="14346" grpId="0" animBg="1"/>
      <p:bldP spid="14346" grpId="1" animBg="1"/>
      <p:bldP spid="14347" grpId="0" animBg="1"/>
      <p:bldP spid="14347" grpId="1" animBg="1"/>
      <p:bldP spid="14348" grpId="0" animBg="1"/>
      <p:bldP spid="1434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5" y="1770017"/>
            <a:ext cx="9906001" cy="32722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5" y="5042263"/>
            <a:ext cx="9912095" cy="181573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5" y="0"/>
            <a:ext cx="9912095" cy="177001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62879" y="2639842"/>
            <a:ext cx="2789004" cy="3981250"/>
          </a:xfrm>
          <a:prstGeom prst="rect">
            <a:avLst/>
          </a:prstGeom>
        </p:spPr>
      </p:pic>
      <p:sp>
        <p:nvSpPr>
          <p:cNvPr id="15362" name="Oval 2"/>
          <p:cNvSpPr>
            <a:spLocks noChangeArrowheads="1"/>
          </p:cNvSpPr>
          <p:nvPr/>
        </p:nvSpPr>
        <p:spPr bwMode="auto">
          <a:xfrm>
            <a:off x="3136900" y="4953000"/>
            <a:ext cx="908050" cy="762000"/>
          </a:xfrm>
          <a:prstGeom prst="ellipse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</a:p>
        </p:txBody>
      </p:sp>
      <p:sp>
        <p:nvSpPr>
          <p:cNvPr id="15363" name="Oval 3"/>
          <p:cNvSpPr>
            <a:spLocks noChangeArrowheads="1"/>
          </p:cNvSpPr>
          <p:nvPr/>
        </p:nvSpPr>
        <p:spPr bwMode="auto">
          <a:xfrm>
            <a:off x="3136900" y="2209801"/>
            <a:ext cx="875375" cy="790575"/>
          </a:xfrm>
          <a:prstGeom prst="ellipse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</a:p>
        </p:txBody>
      </p:sp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3136900" y="3581401"/>
            <a:ext cx="875375" cy="779463"/>
          </a:xfrm>
          <a:prstGeom prst="ellipse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</a:t>
            </a:r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5200650" y="4800600"/>
            <a:ext cx="3797300" cy="1219200"/>
          </a:xfrm>
          <a:prstGeom prst="cloudCallout">
            <a:avLst>
              <a:gd name="adj1" fmla="val -77444"/>
              <a:gd name="adj2" fmla="val 4556"/>
            </a:avLst>
          </a:prstGeom>
          <a:gradFill rotWithShape="1">
            <a:gsLst>
              <a:gs pos="0">
                <a:srgbClr val="FFFF66"/>
              </a:gs>
              <a:gs pos="100000">
                <a:srgbClr val="9DD3D7">
                  <a:alpha val="67000"/>
                </a:srgbClr>
              </a:gs>
            </a:gsLst>
            <a:path path="rect">
              <a:fillToRect l="50000" t="50000" r="50000" b="50000"/>
            </a:path>
          </a:gradFill>
          <a:ln w="9525" cap="rnd">
            <a:noFill/>
            <a:prstDash val="sysDot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При помощи расщеплённого кусочка ваты.</a:t>
            </a:r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5283200" y="3352800"/>
            <a:ext cx="3797300" cy="1143000"/>
          </a:xfrm>
          <a:prstGeom prst="cloudCallout">
            <a:avLst>
              <a:gd name="adj1" fmla="val -80481"/>
              <a:gd name="adj2" fmla="val 7361"/>
            </a:avLst>
          </a:prstGeom>
          <a:gradFill rotWithShape="1">
            <a:gsLst>
              <a:gs pos="0">
                <a:srgbClr val="FFFF66"/>
              </a:gs>
              <a:gs pos="100000">
                <a:srgbClr val="9DD3D7">
                  <a:alpha val="67000"/>
                </a:srgbClr>
              </a:gs>
            </a:gsLst>
            <a:path path="rect">
              <a:fillToRect l="50000" t="50000" r="50000" b="50000"/>
            </a:path>
          </a:gradFill>
          <a:ln w="9525" cap="rnd">
            <a:noFill/>
            <a:prstDash val="sysDot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При помощи тонкого материала.</a:t>
            </a:r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5200650" y="1981200"/>
            <a:ext cx="3714750" cy="1143000"/>
          </a:xfrm>
          <a:prstGeom prst="cloudCallout">
            <a:avLst>
              <a:gd name="adj1" fmla="val -79352"/>
              <a:gd name="adj2" fmla="val 1111"/>
            </a:avLst>
          </a:prstGeom>
          <a:gradFill rotWithShape="1">
            <a:gsLst>
              <a:gs pos="0">
                <a:srgbClr val="FFFF66"/>
              </a:gs>
              <a:gs pos="100000">
                <a:srgbClr val="9DD3D7">
                  <a:alpha val="67000"/>
                </a:srgbClr>
              </a:gs>
            </a:gsLst>
            <a:path path="rect">
              <a:fillToRect l="50000" t="50000" r="50000" b="50000"/>
            </a:path>
          </a:gradFill>
          <a:ln w="9525" cap="rnd">
            <a:noFill/>
            <a:prstDash val="sysDot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При помощи тонкого листа бумаги.</a:t>
            </a:r>
          </a:p>
        </p:txBody>
      </p:sp>
      <p:pic>
        <p:nvPicPr>
          <p:cNvPr id="15368" name="Picture 8" descr="Безимени-1а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1" cstate="print">
            <a:lum bright="-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152" y="5715000"/>
            <a:ext cx="975121" cy="95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9" name="AutoShape 9"/>
          <p:cNvSpPr>
            <a:spLocks noChangeArrowheads="1"/>
          </p:cNvSpPr>
          <p:nvPr/>
        </p:nvSpPr>
        <p:spPr bwMode="auto">
          <a:xfrm>
            <a:off x="1155700" y="228600"/>
            <a:ext cx="8172450" cy="1524000"/>
          </a:xfrm>
          <a:prstGeom prst="cloudCallout">
            <a:avLst>
              <a:gd name="adj1" fmla="val -43917"/>
              <a:gd name="adj2" fmla="val 91250"/>
            </a:avLst>
          </a:prstGeom>
          <a:gradFill rotWithShape="1">
            <a:gsLst>
              <a:gs pos="0">
                <a:srgbClr val="FF99FF"/>
              </a:gs>
              <a:gs pos="100000">
                <a:srgbClr val="BBE0E3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-  Как можно проверить остроту парикмахерских ножниц?</a:t>
            </a:r>
          </a:p>
        </p:txBody>
      </p:sp>
      <p:sp>
        <p:nvSpPr>
          <p:cNvPr id="15370" name="AutoShape 10"/>
          <p:cNvSpPr>
            <a:spLocks noChangeArrowheads="1"/>
          </p:cNvSpPr>
          <p:nvPr/>
        </p:nvSpPr>
        <p:spPr bwMode="auto">
          <a:xfrm>
            <a:off x="1161003" y="4612094"/>
            <a:ext cx="3632200" cy="1066800"/>
          </a:xfrm>
          <a:prstGeom prst="wedgeEllipseCallout">
            <a:avLst>
              <a:gd name="adj1" fmla="val -51468"/>
              <a:gd name="adj2" fmla="val -116222"/>
            </a:avLst>
          </a:prstGeom>
          <a:gradFill rotWithShape="1">
            <a:gsLst>
              <a:gs pos="0">
                <a:schemeClr val="accent1"/>
              </a:gs>
              <a:gs pos="50000">
                <a:srgbClr val="FFB9FF"/>
              </a:gs>
              <a:gs pos="100000">
                <a:schemeClr val="accent1"/>
              </a:gs>
            </a:gsLst>
            <a:lin ang="2700000" scaled="1"/>
          </a:gradFill>
          <a:ln w="9525" cap="rnd">
            <a:solidFill>
              <a:schemeClr val="hlink"/>
            </a:solidFill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b="1" i="1">
                <a:solidFill>
                  <a:srgbClr val="CC0000"/>
                </a:solidFill>
              </a:rPr>
              <a:t>Так-так-так, </a:t>
            </a:r>
          </a:p>
          <a:p>
            <a:pPr algn="ctr"/>
            <a:r>
              <a:rPr lang="ru-RU" b="1" i="1">
                <a:solidFill>
                  <a:srgbClr val="CC0000"/>
                </a:solidFill>
              </a:rPr>
              <a:t>а если подумать.</a:t>
            </a:r>
          </a:p>
        </p:txBody>
      </p:sp>
      <p:sp>
        <p:nvSpPr>
          <p:cNvPr id="15371" name="AutoShape 11"/>
          <p:cNvSpPr>
            <a:spLocks noChangeArrowheads="1"/>
          </p:cNvSpPr>
          <p:nvPr/>
        </p:nvSpPr>
        <p:spPr bwMode="auto">
          <a:xfrm>
            <a:off x="1320800" y="4864572"/>
            <a:ext cx="3632200" cy="990600"/>
          </a:xfrm>
          <a:prstGeom prst="wedgeEllipseCallout">
            <a:avLst>
              <a:gd name="adj1" fmla="val -56204"/>
              <a:gd name="adj2" fmla="val -145514"/>
            </a:avLst>
          </a:prstGeom>
          <a:gradFill rotWithShape="1">
            <a:gsLst>
              <a:gs pos="0">
                <a:schemeClr val="accent1"/>
              </a:gs>
              <a:gs pos="100000">
                <a:srgbClr val="FFB9FF"/>
              </a:gs>
            </a:gsLst>
            <a:lin ang="18900000" scaled="1"/>
          </a:gradFill>
          <a:ln w="9525" cap="rnd">
            <a:solidFill>
              <a:schemeClr val="hlink"/>
            </a:solidFill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b="1" i="1">
                <a:solidFill>
                  <a:srgbClr val="CC0000"/>
                </a:solidFill>
              </a:rPr>
              <a:t>Ай-ай-ай,</a:t>
            </a:r>
          </a:p>
          <a:p>
            <a:pPr algn="ctr"/>
            <a:r>
              <a:rPr lang="ru-RU" b="1" i="1">
                <a:solidFill>
                  <a:srgbClr val="CC0000"/>
                </a:solidFill>
              </a:rPr>
              <a:t>Ошибочка вышла.</a:t>
            </a:r>
          </a:p>
        </p:txBody>
      </p:sp>
      <p:sp>
        <p:nvSpPr>
          <p:cNvPr id="15372" name="AutoShape 12"/>
          <p:cNvSpPr>
            <a:spLocks noChangeArrowheads="1"/>
          </p:cNvSpPr>
          <p:nvPr/>
        </p:nvSpPr>
        <p:spPr bwMode="auto">
          <a:xfrm>
            <a:off x="1158747" y="4572000"/>
            <a:ext cx="3054350" cy="1143000"/>
          </a:xfrm>
          <a:prstGeom prst="wedgeEllipseCallout">
            <a:avLst>
              <a:gd name="adj1" fmla="val -50167"/>
              <a:gd name="adj2" fmla="val -107222"/>
            </a:avLst>
          </a:prstGeom>
          <a:gradFill rotWithShape="1">
            <a:gsLst>
              <a:gs pos="0">
                <a:srgbClr val="FFB9FF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 cap="rnd">
            <a:solidFill>
              <a:schemeClr val="hlink"/>
            </a:solidFill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b="1" i="1">
                <a:solidFill>
                  <a:srgbClr val="000066"/>
                </a:solidFill>
              </a:rPr>
              <a:t>Отлично,</a:t>
            </a:r>
          </a:p>
          <a:p>
            <a:pPr algn="ctr"/>
            <a:r>
              <a:rPr lang="ru-RU" b="1" i="1">
                <a:solidFill>
                  <a:srgbClr val="000066"/>
                </a:solidFill>
              </a:rPr>
              <a:t>молодец!</a:t>
            </a:r>
          </a:p>
        </p:txBody>
      </p:sp>
    </p:spTree>
    <p:extLst>
      <p:ext uri="{BB962C8B-B14F-4D97-AF65-F5344CB8AC3E}">
        <p14:creationId xmlns:p14="http://schemas.microsoft.com/office/powerpoint/2010/main" val="1192462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так-так-так, а если подума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й-ай-ай, ошибочка вышл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3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3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отлично 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1000" fill="hold"/>
                                        <p:tgtEl>
                                          <p:spTgt spid="153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2"/>
                  </p:tgtEl>
                </p:cond>
              </p:nextCondLst>
            </p:seq>
          </p:childTnLst>
        </p:cTn>
      </p:par>
    </p:tnLst>
    <p:bldLst>
      <p:bldP spid="15365" grpId="0" animBg="1"/>
      <p:bldP spid="15370" grpId="0" animBg="1"/>
      <p:bldP spid="15370" grpId="1" animBg="1"/>
      <p:bldP spid="15371" grpId="0" animBg="1"/>
      <p:bldP spid="15371" grpId="1" animBg="1"/>
      <p:bldP spid="15372" grpId="0" animBg="1"/>
      <p:bldP spid="1537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</TotalTime>
  <Words>462</Words>
  <Application>Microsoft Office PowerPoint</Application>
  <PresentationFormat>Лист A4 (210x297 мм)</PresentationFormat>
  <Paragraphs>141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Monotype Corsiva</vt:lpstr>
      <vt:lpstr>Times New Roman</vt:lpstr>
      <vt:lpstr>Tokio</vt:lpstr>
      <vt:lpstr>Wingdings</vt:lpstr>
      <vt:lpstr>Тема Office</vt:lpstr>
      <vt:lpstr>по ПАРИКМАХЕРСКОМУ   ДЕЛУ</vt:lpstr>
      <vt:lpstr>Аннотация по использованию теста.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«Парикмахерские инструменты»</dc:title>
  <dc:creator>Оксана</dc:creator>
  <cp:lastModifiedBy>Оксана</cp:lastModifiedBy>
  <cp:revision>17</cp:revision>
  <dcterms:created xsi:type="dcterms:W3CDTF">2015-06-20T20:37:30Z</dcterms:created>
  <dcterms:modified xsi:type="dcterms:W3CDTF">2017-03-12T17:55:24Z</dcterms:modified>
</cp:coreProperties>
</file>