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918" y="96"/>
      </p:cViewPr>
      <p:guideLst>
        <p:guide orient="horz" pos="206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B533-ECA0-4163-9585-EC56028D384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4E9A-31E8-476F-96AC-9B2E080A5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5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B533-ECA0-4163-9585-EC56028D384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4E9A-31E8-476F-96AC-9B2E080A5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53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B533-ECA0-4163-9585-EC56028D384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4E9A-31E8-476F-96AC-9B2E080A5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42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B533-ECA0-4163-9585-EC56028D384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4E9A-31E8-476F-96AC-9B2E080A5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09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B533-ECA0-4163-9585-EC56028D384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4E9A-31E8-476F-96AC-9B2E080A5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10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B533-ECA0-4163-9585-EC56028D384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4E9A-31E8-476F-96AC-9B2E080A5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94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B533-ECA0-4163-9585-EC56028D384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4E9A-31E8-476F-96AC-9B2E080A5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19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B533-ECA0-4163-9585-EC56028D384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4E9A-31E8-476F-96AC-9B2E080A5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57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B533-ECA0-4163-9585-EC56028D384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4E9A-31E8-476F-96AC-9B2E080A5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01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B533-ECA0-4163-9585-EC56028D384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4E9A-31E8-476F-96AC-9B2E080A5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95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B533-ECA0-4163-9585-EC56028D384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4E9A-31E8-476F-96AC-9B2E080A5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09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AB533-ECA0-4163-9585-EC56028D384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A4E9A-31E8-476F-96AC-9B2E080A5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26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0" y="97972"/>
            <a:ext cx="3156857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8.1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zakryma.ru/i/2015/05/150209_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1" y="957942"/>
            <a:ext cx="8001456" cy="57210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49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4170" y="208394"/>
            <a:ext cx="8817429" cy="4867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0500">
              <a:spcAft>
                <a:spcPts val="1350"/>
              </a:spcAft>
            </a:pPr>
            <a:r>
              <a:rPr lang="ru-RU" sz="2800" dirty="0" smtClean="0">
                <a:solidFill>
                  <a:srgbClr val="00009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Важным условием своевременного принятия необходимых мер по защите населения от поражающих факторов чрезвычайных ситуаций в мирное и военное время является…</a:t>
            </a:r>
          </a:p>
          <a:p>
            <a:pPr marL="1795463" indent="-542925">
              <a:spcAft>
                <a:spcPts val="1350"/>
              </a:spcAft>
              <a:buFont typeface="+mj-lt"/>
              <a:buAutoNum type="alphaLcParenR"/>
            </a:pPr>
            <a:r>
              <a:rPr lang="ru-RU" sz="2800" b="1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Интуиция</a:t>
            </a:r>
          </a:p>
          <a:p>
            <a:pPr marL="1795463" indent="-542925">
              <a:spcAft>
                <a:spcPts val="1350"/>
              </a:spcAft>
              <a:buFont typeface="+mj-lt"/>
              <a:buAutoNum type="alphaLcParenR"/>
            </a:pPr>
            <a:r>
              <a:rPr lang="ru-RU" sz="2800" b="1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Прогнозирование</a:t>
            </a:r>
          </a:p>
          <a:p>
            <a:pPr marL="1795463" indent="-542925">
              <a:spcAft>
                <a:spcPts val="1350"/>
              </a:spcAft>
              <a:buFont typeface="+mj-lt"/>
              <a:buAutoNum type="alphaLcParenR"/>
            </a:pPr>
            <a:r>
              <a:rPr lang="ru-RU" sz="2800" b="1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Оповещение</a:t>
            </a:r>
          </a:p>
          <a:p>
            <a:pPr marL="1795463" indent="-542925">
              <a:spcAft>
                <a:spcPts val="1350"/>
              </a:spcAft>
              <a:buFont typeface="+mj-lt"/>
              <a:buAutoNum type="alphaLcParenR"/>
            </a:pPr>
            <a:r>
              <a:rPr lang="ru-RU" sz="2800" b="1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Постоянная готовность</a:t>
            </a:r>
          </a:p>
          <a:p>
            <a:pPr marL="1795463" indent="-542925">
              <a:spcAft>
                <a:spcPts val="1350"/>
              </a:spcAft>
              <a:buFont typeface="+mj-lt"/>
              <a:buAutoNum type="alphaLcParenR"/>
            </a:pPr>
            <a:r>
              <a:rPr lang="ru-RU" sz="2800" b="1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Планирование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0" y="5076392"/>
            <a:ext cx="9139750" cy="1781608"/>
            <a:chOff x="0" y="5076392"/>
            <a:chExt cx="9139750" cy="1781608"/>
          </a:xfrm>
        </p:grpSpPr>
        <p:sp>
          <p:nvSpPr>
            <p:cNvPr id="5" name="Прямоугольный треугольник 4"/>
            <p:cNvSpPr/>
            <p:nvPr/>
          </p:nvSpPr>
          <p:spPr>
            <a:xfrm>
              <a:off x="0" y="5076393"/>
              <a:ext cx="1650380" cy="1781607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latin typeface="Arial Black" panose="020B0A04020102020204" pitchFamily="34" charset="0"/>
                </a:rPr>
                <a:t>1</a:t>
              </a:r>
              <a:endParaRPr lang="ru-RU" sz="4400" b="1" dirty="0">
                <a:latin typeface="Arial Black" panose="020B0A04020102020204" pitchFamily="34" charset="0"/>
              </a:endParaRPr>
            </a:p>
          </p:txBody>
        </p:sp>
        <p:sp>
          <p:nvSpPr>
            <p:cNvPr id="6" name="Прямоугольный треугольник 5"/>
            <p:cNvSpPr/>
            <p:nvPr/>
          </p:nvSpPr>
          <p:spPr>
            <a:xfrm flipH="1">
              <a:off x="7489370" y="5076392"/>
              <a:ext cx="1650380" cy="1781607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latin typeface="Arial Black" panose="020B0A04020102020204" pitchFamily="34" charset="0"/>
                </a:rPr>
                <a:t>2</a:t>
              </a:r>
              <a:endParaRPr lang="ru-RU" sz="4400" b="1" dirty="0">
                <a:latin typeface="Arial Black" panose="020B0A040201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302013" y="5934669"/>
              <a:ext cx="535723" cy="9233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1</a:t>
              </a:r>
              <a:endPara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8079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4170" y="208394"/>
            <a:ext cx="8817429" cy="4867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0500">
              <a:spcAft>
                <a:spcPts val="1350"/>
              </a:spcAft>
            </a:pPr>
            <a:r>
              <a:rPr lang="ru-RU" sz="2800" dirty="0" smtClean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Доведение </a:t>
            </a:r>
            <a:r>
              <a:rPr lang="ru-RU" sz="2800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до органов управления, сил и средств РСЧС, а также населения сигналов оповещения и информации о чрезвычайной ситуации и порядке действий в создавшихся условиях – это …</a:t>
            </a:r>
          </a:p>
          <a:p>
            <a:pPr marL="1795463" indent="-542925">
              <a:spcAft>
                <a:spcPts val="1350"/>
              </a:spcAft>
              <a:buFont typeface="+mj-lt"/>
              <a:buAutoNum type="alphaLcParenR"/>
            </a:pPr>
            <a:r>
              <a:rPr lang="ru-RU" sz="2800" b="1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Интуиция</a:t>
            </a:r>
          </a:p>
          <a:p>
            <a:pPr marL="1795463" indent="-542925">
              <a:spcAft>
                <a:spcPts val="1350"/>
              </a:spcAft>
              <a:buFont typeface="+mj-lt"/>
              <a:buAutoNum type="alphaLcParenR"/>
            </a:pPr>
            <a:r>
              <a:rPr lang="ru-RU" sz="2800" b="1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Прогнозирование</a:t>
            </a:r>
          </a:p>
          <a:p>
            <a:pPr marL="1795463" indent="-542925">
              <a:spcAft>
                <a:spcPts val="1350"/>
              </a:spcAft>
              <a:buFont typeface="+mj-lt"/>
              <a:buAutoNum type="alphaLcParenR"/>
            </a:pPr>
            <a:r>
              <a:rPr lang="ru-RU" sz="2800" b="1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Оповещение</a:t>
            </a:r>
          </a:p>
          <a:p>
            <a:pPr marL="1795463" indent="-542925">
              <a:spcAft>
                <a:spcPts val="1350"/>
              </a:spcAft>
              <a:buFont typeface="+mj-lt"/>
              <a:buAutoNum type="alphaLcParenR"/>
            </a:pPr>
            <a:r>
              <a:rPr lang="ru-RU" sz="2800" b="1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Постоянная готовность</a:t>
            </a:r>
          </a:p>
          <a:p>
            <a:pPr marL="1795463" indent="-542925">
              <a:spcAft>
                <a:spcPts val="1350"/>
              </a:spcAft>
              <a:buFont typeface="+mj-lt"/>
              <a:buAutoNum type="alphaLcParenR"/>
            </a:pPr>
            <a:r>
              <a:rPr lang="ru-RU" sz="2800" b="1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Планирование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0" y="5076392"/>
            <a:ext cx="9139750" cy="1781608"/>
            <a:chOff x="0" y="5076392"/>
            <a:chExt cx="9139750" cy="1781608"/>
          </a:xfrm>
        </p:grpSpPr>
        <p:sp>
          <p:nvSpPr>
            <p:cNvPr id="5" name="Прямоугольный треугольник 4"/>
            <p:cNvSpPr/>
            <p:nvPr/>
          </p:nvSpPr>
          <p:spPr>
            <a:xfrm>
              <a:off x="0" y="5076393"/>
              <a:ext cx="1650380" cy="1781607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latin typeface="Arial Black" panose="020B0A04020102020204" pitchFamily="34" charset="0"/>
                </a:rPr>
                <a:t>1</a:t>
              </a:r>
              <a:endParaRPr lang="ru-RU" sz="4400" b="1" dirty="0">
                <a:latin typeface="Arial Black" panose="020B0A04020102020204" pitchFamily="34" charset="0"/>
              </a:endParaRPr>
            </a:p>
          </p:txBody>
        </p:sp>
        <p:sp>
          <p:nvSpPr>
            <p:cNvPr id="6" name="Прямоугольный треугольник 5"/>
            <p:cNvSpPr/>
            <p:nvPr/>
          </p:nvSpPr>
          <p:spPr>
            <a:xfrm flipH="1">
              <a:off x="7489370" y="5076392"/>
              <a:ext cx="1650380" cy="1781607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latin typeface="Arial Black" panose="020B0A04020102020204" pitchFamily="34" charset="0"/>
                </a:rPr>
                <a:t>2</a:t>
              </a:r>
              <a:endParaRPr lang="ru-RU" sz="4400" b="1" dirty="0">
                <a:latin typeface="Arial Black" panose="020B0A040201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302013" y="5934669"/>
              <a:ext cx="535723" cy="9233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2</a:t>
              </a:r>
              <a:endPara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205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6585" y="43544"/>
            <a:ext cx="4288972" cy="5184539"/>
          </a:xfrm>
          <a:prstGeom prst="roundRect">
            <a:avLst>
              <a:gd name="adj" fmla="val 8038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4170" y="491423"/>
            <a:ext cx="43978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350"/>
              </a:spcAft>
            </a:pPr>
            <a:r>
              <a:rPr lang="ru-RU" sz="2800" dirty="0" smtClean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Как расшифровать аббревиатуру </a:t>
            </a:r>
            <a:r>
              <a:rPr lang="ru-RU" sz="3200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imes New Roman" panose="02020603050405020304" pitchFamily="18" charset="0"/>
              </a:rPr>
              <a:t>РСЧС</a:t>
            </a:r>
            <a:r>
              <a:rPr lang="ru-RU" sz="2800" b="1" dirty="0" smtClean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?</a:t>
            </a:r>
            <a:endParaRPr lang="ru-RU" sz="3200" b="1" dirty="0">
              <a:solidFill>
                <a:srgbClr val="000090"/>
              </a:solidFill>
              <a:latin typeface="Tahoma" panose="020B060403050404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65789" y="43544"/>
            <a:ext cx="4288972" cy="5184539"/>
          </a:xfrm>
          <a:prstGeom prst="roundRect">
            <a:avLst>
              <a:gd name="adj" fmla="val 8038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0" y="5076392"/>
            <a:ext cx="9139750" cy="1781608"/>
            <a:chOff x="0" y="5076392"/>
            <a:chExt cx="9139750" cy="1781608"/>
          </a:xfrm>
        </p:grpSpPr>
        <p:sp>
          <p:nvSpPr>
            <p:cNvPr id="5" name="Прямоугольный треугольник 4"/>
            <p:cNvSpPr/>
            <p:nvPr/>
          </p:nvSpPr>
          <p:spPr>
            <a:xfrm>
              <a:off x="0" y="5076393"/>
              <a:ext cx="1650380" cy="1781607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latin typeface="Arial Black" panose="020B0A04020102020204" pitchFamily="34" charset="0"/>
                </a:rPr>
                <a:t>1</a:t>
              </a:r>
              <a:endParaRPr lang="ru-RU" sz="4400" b="1" dirty="0">
                <a:latin typeface="Arial Black" panose="020B0A04020102020204" pitchFamily="34" charset="0"/>
              </a:endParaRPr>
            </a:p>
          </p:txBody>
        </p:sp>
        <p:sp>
          <p:nvSpPr>
            <p:cNvPr id="6" name="Прямоугольный треугольник 5"/>
            <p:cNvSpPr/>
            <p:nvPr/>
          </p:nvSpPr>
          <p:spPr>
            <a:xfrm flipH="1">
              <a:off x="7489370" y="5076392"/>
              <a:ext cx="1650380" cy="1781607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latin typeface="Arial Black" panose="020B0A04020102020204" pitchFamily="34" charset="0"/>
                </a:rPr>
                <a:t>2</a:t>
              </a:r>
              <a:endParaRPr lang="ru-RU" sz="4400" b="1" dirty="0">
                <a:latin typeface="Arial Black" panose="020B0A040201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302013" y="5934669"/>
              <a:ext cx="535723" cy="9233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3</a:t>
              </a:r>
              <a:endPara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4969354" y="491423"/>
            <a:ext cx="41279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Перечислите</a:t>
            </a:r>
            <a:r>
              <a:rPr lang="ru-RU" dirty="0" smtClean="0">
                <a:solidFill>
                  <a:srgbClr val="00009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ru-RU" sz="2800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уровни управления </a:t>
            </a:r>
            <a:r>
              <a:rPr lang="ru-RU" sz="2800" b="1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imes New Roman" panose="02020603050405020304" pitchFamily="18" charset="0"/>
              </a:rPr>
              <a:t>РСЧС</a:t>
            </a:r>
          </a:p>
        </p:txBody>
      </p:sp>
    </p:spTree>
    <p:extLst>
      <p:ext uri="{BB962C8B-B14F-4D97-AF65-F5344CB8AC3E}">
        <p14:creationId xmlns:p14="http://schemas.microsoft.com/office/powerpoint/2010/main" val="2656778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6585" y="43544"/>
            <a:ext cx="4288972" cy="5184539"/>
          </a:xfrm>
          <a:prstGeom prst="roundRect">
            <a:avLst>
              <a:gd name="adj" fmla="val 8038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в районах размещения химически опасных объектов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65789" y="43544"/>
            <a:ext cx="4288972" cy="5184539"/>
          </a:xfrm>
          <a:prstGeom prst="roundRect">
            <a:avLst>
              <a:gd name="adj" fmla="val 8038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в районах размещения </a:t>
            </a:r>
            <a:r>
              <a:rPr lang="ru-RU" sz="2800" dirty="0" err="1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ядерно</a:t>
            </a:r>
            <a:r>
              <a:rPr lang="ru-RU" sz="2800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 и </a:t>
            </a:r>
            <a:r>
              <a:rPr lang="ru-RU" sz="2800" dirty="0" err="1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радиационно</a:t>
            </a:r>
            <a:r>
              <a:rPr lang="ru-RU" sz="2800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 опасных объектов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0" y="5076392"/>
            <a:ext cx="9139750" cy="1781608"/>
            <a:chOff x="0" y="5076392"/>
            <a:chExt cx="9139750" cy="1781608"/>
          </a:xfrm>
        </p:grpSpPr>
        <p:sp>
          <p:nvSpPr>
            <p:cNvPr id="5" name="Прямоугольный треугольник 4"/>
            <p:cNvSpPr/>
            <p:nvPr/>
          </p:nvSpPr>
          <p:spPr>
            <a:xfrm>
              <a:off x="0" y="5076393"/>
              <a:ext cx="1650380" cy="1781607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latin typeface="Arial Black" panose="020B0A04020102020204" pitchFamily="34" charset="0"/>
                </a:rPr>
                <a:t>1</a:t>
              </a:r>
              <a:endParaRPr lang="ru-RU" sz="4400" b="1" dirty="0">
                <a:latin typeface="Arial Black" panose="020B0A04020102020204" pitchFamily="34" charset="0"/>
              </a:endParaRPr>
            </a:p>
          </p:txBody>
        </p:sp>
        <p:sp>
          <p:nvSpPr>
            <p:cNvPr id="6" name="Прямоугольный треугольник 5"/>
            <p:cNvSpPr/>
            <p:nvPr/>
          </p:nvSpPr>
          <p:spPr>
            <a:xfrm flipH="1">
              <a:off x="7489370" y="5076392"/>
              <a:ext cx="1650380" cy="1781607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latin typeface="Arial Black" panose="020B0A04020102020204" pitchFamily="34" charset="0"/>
                </a:rPr>
                <a:t>2</a:t>
              </a:r>
              <a:endParaRPr lang="ru-RU" sz="4400" b="1" dirty="0">
                <a:latin typeface="Arial Black" panose="020B0A040201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302013" y="5934669"/>
              <a:ext cx="535723" cy="9233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4</a:t>
              </a:r>
              <a:endPara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39487" y="284072"/>
            <a:ext cx="8632372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dirty="0" smtClean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Чему равен радиус зоны действия локальных систем оповещения (км):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82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4170" y="208394"/>
            <a:ext cx="881742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0500">
              <a:spcAft>
                <a:spcPts val="1350"/>
              </a:spcAft>
            </a:pPr>
            <a:r>
              <a:rPr lang="ru-RU" sz="2800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На </a:t>
            </a:r>
            <a:r>
              <a:rPr lang="ru-RU" sz="2800" b="1" u="sng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каких языках </a:t>
            </a:r>
            <a:r>
              <a:rPr lang="ru-RU" sz="2800" dirty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записаны заранее разработанные органами управления ГОЧС типовые тексты информации для населения в чрезвычайных ситуациях на магнитные </a:t>
            </a:r>
            <a:r>
              <a:rPr lang="ru-RU" sz="2800" dirty="0" smtClean="0">
                <a:solidFill>
                  <a:srgbClr val="00009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носители? </a:t>
            </a:r>
            <a:endParaRPr lang="ru-RU" sz="2800" dirty="0">
              <a:solidFill>
                <a:srgbClr val="000090"/>
              </a:solidFill>
              <a:latin typeface="Tahoma" panose="020B0604030504040204" pitchFamily="34" charset="0"/>
              <a:ea typeface="Times New Roman" panose="02020603050405020304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5076392"/>
            <a:ext cx="9139750" cy="1781608"/>
            <a:chOff x="0" y="5076392"/>
            <a:chExt cx="9139750" cy="1781608"/>
          </a:xfrm>
        </p:grpSpPr>
        <p:sp>
          <p:nvSpPr>
            <p:cNvPr id="5" name="Прямоугольный треугольник 4"/>
            <p:cNvSpPr/>
            <p:nvPr/>
          </p:nvSpPr>
          <p:spPr>
            <a:xfrm>
              <a:off x="0" y="5076393"/>
              <a:ext cx="1650380" cy="1781607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latin typeface="Arial Black" panose="020B0A04020102020204" pitchFamily="34" charset="0"/>
                </a:rPr>
                <a:t>1</a:t>
              </a:r>
              <a:endParaRPr lang="ru-RU" sz="4400" b="1" dirty="0">
                <a:latin typeface="Arial Black" panose="020B0A04020102020204" pitchFamily="34" charset="0"/>
              </a:endParaRPr>
            </a:p>
          </p:txBody>
        </p:sp>
        <p:sp>
          <p:nvSpPr>
            <p:cNvPr id="6" name="Прямоугольный треугольник 5"/>
            <p:cNvSpPr/>
            <p:nvPr/>
          </p:nvSpPr>
          <p:spPr>
            <a:xfrm flipH="1">
              <a:off x="7489370" y="5076392"/>
              <a:ext cx="1650380" cy="1781607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latin typeface="Arial Black" panose="020B0A04020102020204" pitchFamily="34" charset="0"/>
                </a:rPr>
                <a:t>2</a:t>
              </a:r>
              <a:endParaRPr lang="ru-RU" sz="4400" b="1" dirty="0">
                <a:latin typeface="Arial Black" panose="020B0A040201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302013" y="5934669"/>
              <a:ext cx="535723" cy="9233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5</a:t>
              </a:r>
              <a:endPara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pic>
        <p:nvPicPr>
          <p:cNvPr id="2050" name="Picture 2" descr="http://russian-literat.ucoz.com/slovari_rja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60" y="2024276"/>
            <a:ext cx="7620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32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aratovmer.ru/files/data/images/zashitaotchs/6645b0642b95331e5d276130255d0d8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64" y="519566"/>
            <a:ext cx="8712072" cy="57397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925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75570752"/>
              </p:ext>
            </p:extLst>
          </p:nvPr>
        </p:nvGraphicFramePr>
        <p:xfrm>
          <a:off x="1108982" y="370114"/>
          <a:ext cx="692603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4968"/>
                <a:gridCol w="953532"/>
                <a:gridCol w="2987536"/>
              </a:tblGrid>
              <a:tr h="309154"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 вариант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ru-RU" sz="3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ru-RU" sz="3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ru-RU" sz="3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ru-RU" sz="3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Единая государственная система предупреждения и ликвидации чрезвычайных ситуаций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федеральный, межрегиональный, территориальный, муниципальный,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объектовый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3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  <a:endParaRPr lang="ru-RU" sz="36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и национальный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и национальный</a:t>
                      </a:r>
                      <a:endParaRPr lang="ru-RU" sz="20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9185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170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домашний</dc:creator>
  <cp:lastModifiedBy>домашний</cp:lastModifiedBy>
  <cp:revision>6</cp:revision>
  <dcterms:created xsi:type="dcterms:W3CDTF">2016-11-08T16:58:41Z</dcterms:created>
  <dcterms:modified xsi:type="dcterms:W3CDTF">2016-11-08T17:46:34Z</dcterms:modified>
</cp:coreProperties>
</file>