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5" r:id="rId4"/>
    <p:sldId id="257" r:id="rId5"/>
    <p:sldId id="264" r:id="rId6"/>
    <p:sldId id="261" r:id="rId7"/>
    <p:sldId id="266" r:id="rId8"/>
    <p:sldId id="258" r:id="rId9"/>
    <p:sldId id="267" r:id="rId10"/>
    <p:sldId id="260" r:id="rId11"/>
    <p:sldId id="268" r:id="rId12"/>
    <p:sldId id="259" r:id="rId13"/>
    <p:sldId id="26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3A9A2E-99CB-44CC-BD38-3A3DDB0669FF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9B6913-ABF3-41E7-852E-E341012C4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4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3D86-0993-42F8-82E2-217BBACF203B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9F83-7E08-4EE1-8940-545D4E22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7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2B1E-1AB7-4014-9B71-5E028825D88A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836A-4989-4B2C-B5F2-A4FD7C926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7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BB35-0866-44EE-A955-6F21BD7002D0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BEC-796A-497F-A77C-C7A58A47A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4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7A45-06EB-470F-B1CF-E025D2E01037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DBA4-6F3E-4BE4-95A3-846889945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60EB-6A09-457B-A777-78A273F1A2CD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4D80-FB4C-4DDC-8804-24494A9BF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BCC3-C277-4EAE-A1FE-A7BB27D2D0CF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B6DE-FFD8-4830-AD65-AEE9F181E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2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567C-ECE6-4F7E-A703-6F203B45F3ED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C4BD-C6C5-476E-AC9D-7DC51D96F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3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20A3-979F-49F6-B54B-91E1BE322C12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6663-E4A9-416F-85E7-66308B677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3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EB5C-4B89-444A-B30F-AF2697EDC605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56A5-7DE2-486A-98D3-EB1F1CB65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3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4068-5D39-4C9E-B860-3D17094EAFD2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57D0-2322-42F5-96E9-862773407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831D-5517-4A7D-86F7-FE8F992D147B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BBB4-CB29-48CD-92A7-59C98F645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B508AF-53C3-4382-93D8-A1C79507C43D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82F82-848A-4924-9B4B-4DCA2ED97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Дата 18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ADEB97-F827-4773-AECC-7663CEC78EA0}" type="datetime1">
              <a:rPr lang="ru-RU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17.11.2015</a:t>
            </a:fld>
            <a:endParaRPr lang="ru-RU">
              <a:solidFill>
                <a:srgbClr val="FFFF00"/>
              </a:solidFill>
            </a:endParaRPr>
          </a:p>
        </p:txBody>
      </p:sp>
      <p:sp>
        <p:nvSpPr>
          <p:cNvPr id="2059" name="Нижний колонтитул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</a:rPr>
              <a:t>http://aida.ucoz.ru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2058" name="Номер слайда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D54675-9258-4D7F-821A-7893F8FA332C}" type="slidenum">
              <a:rPr lang="ru-RU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33264"/>
            <a:ext cx="7628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Контрольное тестирование по </a:t>
            </a:r>
            <a:r>
              <a:rPr lang="ru-RU" sz="3200" b="1" dirty="0" smtClean="0">
                <a:solidFill>
                  <a:srgbClr val="FF0000"/>
                </a:solidFill>
              </a:rPr>
              <a:t>теме: </a:t>
            </a:r>
            <a:r>
              <a:rPr lang="ru-RU" sz="3200" b="1" dirty="0">
                <a:solidFill>
                  <a:srgbClr val="FF0000"/>
                </a:solidFill>
              </a:rPr>
              <a:t>«Удельная Русь»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1EAFA-59AB-430A-B09E-A4A704C1BD33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25DB-F4FE-485F-8E43-C7ADC81ADAE2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79712" y="105273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Термины: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Посадник, вече, тысяцкий, феодальная раздробленность, удел, натуральное хозяйство.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189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EEB5C-4B89-444A-B30F-AF2697EDC605}" type="datetime1">
              <a:rPr lang="ru-RU" smtClean="0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56A5-7DE2-486A-98D3-EB1F1CB652E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65368"/>
            <a:ext cx="3040955" cy="39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8335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Юрий Долгорукий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5368"/>
            <a:ext cx="3096270" cy="30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221088"/>
            <a:ext cx="2657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Андрей </a:t>
            </a:r>
            <a:r>
              <a:rPr lang="ru-RU" b="1" dirty="0" err="1"/>
              <a:t>Боголюбский</a:t>
            </a:r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74" y="1484784"/>
            <a:ext cx="266437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1EAFA-59AB-430A-B09E-A4A704C1BD33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25DB-F4FE-485F-8E43-C7ADC81ADAE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19872" y="126876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Ответы: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1- г;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2- в;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3- б;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4- г;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5- а;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6- б;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7- г;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8- а;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9- Новгородская земля		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1EAFA-59AB-430A-B09E-A4A704C1BD33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25DB-F4FE-485F-8E43-C7ADC81ADAE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67744" y="161199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Успехов в учебе!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22108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Степанова Надежда Федоровна,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учитель истории и обществознания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МБОУ </a:t>
            </a:r>
            <a:r>
              <a:rPr lang="ru-RU" sz="2000" b="1" dirty="0" err="1" smtClean="0">
                <a:solidFill>
                  <a:srgbClr val="FF0000"/>
                </a:solidFill>
              </a:rPr>
              <a:t>Шумячская</a:t>
            </a:r>
            <a:r>
              <a:rPr lang="ru-RU" sz="2000" b="1" dirty="0" smtClean="0">
                <a:solidFill>
                  <a:srgbClr val="FF0000"/>
                </a:solidFill>
              </a:rPr>
              <a:t> СОШ им. </a:t>
            </a:r>
            <a:r>
              <a:rPr lang="ru-RU" sz="2000" b="1" dirty="0" err="1" smtClean="0">
                <a:solidFill>
                  <a:srgbClr val="FF0000"/>
                </a:solidFill>
              </a:rPr>
              <a:t>В.Ф.Алешина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EEB5C-4B89-444A-B30F-AF2697EDC605}" type="datetime1">
              <a:rPr lang="ru-RU" smtClean="0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56A5-7DE2-486A-98D3-EB1F1CB652E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348880"/>
            <a:ext cx="8681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Обобщить и систематизировать знания учащихся по теме: «Удельная Русь»;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Проконтролировать знания учащихся по данной теме;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Воспитывать у учащихся самостоятельное суждение и умение высказывать свою точку зрения.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68170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Задачи урока: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EEB5C-4B89-444A-B30F-AF2697EDC605}" type="datetime1">
              <a:rPr lang="ru-RU" smtClean="0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56A5-7DE2-486A-98D3-EB1F1CB652E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7542"/>
            <a:ext cx="3247975" cy="15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74" y="776288"/>
            <a:ext cx="3865563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91183" y="2391930"/>
            <a:ext cx="3528392" cy="36945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С 30-х гг. </a:t>
            </a:r>
            <a:r>
              <a:rPr lang="en-US" sz="2800" b="1" dirty="0" smtClean="0">
                <a:solidFill>
                  <a:srgbClr val="FF0000"/>
                </a:solidFill>
              </a:rPr>
              <a:t>XII</a:t>
            </a:r>
            <a:r>
              <a:rPr lang="ru-RU" sz="2800" b="1" dirty="0" smtClean="0">
                <a:solidFill>
                  <a:srgbClr val="FF0000"/>
                </a:solidFill>
              </a:rPr>
              <a:t>века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Закономерный этап развития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В середине </a:t>
            </a:r>
            <a:r>
              <a:rPr lang="en-US" sz="2800" b="1" dirty="0" smtClean="0">
                <a:solidFill>
                  <a:srgbClr val="FF0000"/>
                </a:solidFill>
              </a:rPr>
              <a:t>XII</a:t>
            </a:r>
            <a:r>
              <a:rPr lang="ru-RU" sz="2800" b="1" dirty="0" smtClean="0">
                <a:solidFill>
                  <a:srgbClr val="FF0000"/>
                </a:solidFill>
              </a:rPr>
              <a:t>века- 15 княжеств, в начале </a:t>
            </a:r>
            <a:r>
              <a:rPr lang="en-US" sz="2800" b="1" dirty="0" smtClean="0">
                <a:solidFill>
                  <a:srgbClr val="FF0000"/>
                </a:solidFill>
              </a:rPr>
              <a:t>XIII</a:t>
            </a:r>
            <a:r>
              <a:rPr lang="ru-RU" sz="2800" b="1" dirty="0" smtClean="0">
                <a:solidFill>
                  <a:srgbClr val="FF0000"/>
                </a:solidFill>
              </a:rPr>
              <a:t>- 50</a:t>
            </a:r>
          </a:p>
        </p:txBody>
      </p:sp>
    </p:spTree>
    <p:extLst>
      <p:ext uri="{BB962C8B-B14F-4D97-AF65-F5344CB8AC3E}">
        <p14:creationId xmlns:p14="http://schemas.microsoft.com/office/powerpoint/2010/main" val="24625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1EAFA-59AB-430A-B09E-A4A704C1BD33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25DB-F4FE-485F-8E43-C7ADC81ADAE2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1.Отметьте </a:t>
            </a:r>
            <a:r>
              <a:rPr lang="ru-RU" sz="2400" b="1" dirty="0">
                <a:solidFill>
                  <a:srgbClr val="FF0000"/>
                </a:solidFill>
              </a:rPr>
              <a:t>причину государственной раздробленности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А) набеги половцев на русские земли</a:t>
            </a:r>
          </a:p>
          <a:p>
            <a:pPr marL="0" indent="0">
              <a:buNone/>
            </a:pPr>
            <a:r>
              <a:rPr lang="ru-RU" sz="2400" dirty="0"/>
              <a:t>Б) укрепление международных связей русских кня­жеств</a:t>
            </a:r>
          </a:p>
          <a:p>
            <a:pPr marL="0" indent="0">
              <a:buNone/>
            </a:pPr>
            <a:r>
              <a:rPr lang="ru-RU" sz="2400" dirty="0"/>
              <a:t>В) захват Киева половцами</a:t>
            </a:r>
          </a:p>
          <a:p>
            <a:pPr marL="0" indent="0">
              <a:buNone/>
            </a:pPr>
            <a:r>
              <a:rPr lang="ru-RU" sz="2400" dirty="0"/>
              <a:t>Г) развитие натурального хозяйства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28498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2.Наиболее </a:t>
            </a:r>
            <a:r>
              <a:rPr lang="ru-RU" sz="2000" b="1" dirty="0">
                <a:solidFill>
                  <a:srgbClr val="FF0000"/>
                </a:solidFill>
              </a:rPr>
              <a:t>распространенный материал для письма в Новгороде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А) телячья кожа                           В) береста	</a:t>
            </a:r>
          </a:p>
          <a:p>
            <a:r>
              <a:rPr lang="ru-RU" sz="2000" dirty="0"/>
              <a:t>Б) бумага                                      Г) доски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37112"/>
            <a:ext cx="86878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3. </a:t>
            </a:r>
            <a:r>
              <a:rPr lang="ru-RU" sz="2000" b="1" dirty="0">
                <a:solidFill>
                  <a:srgbClr val="FF0000"/>
                </a:solidFill>
              </a:rPr>
              <a:t>Первое летописное упоминание о Москве связано с именем князя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А) Андрея Боголюбского              В) Владимира Мономаха</a:t>
            </a:r>
          </a:p>
          <a:p>
            <a:r>
              <a:rPr lang="ru-RU" sz="2000" dirty="0"/>
              <a:t>Б) Юрия Долгорукого                   Г) Ярослава Мудрого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EEB5C-4B89-444A-B30F-AF2697EDC605}" type="datetime1">
              <a:rPr lang="ru-RU" smtClean="0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56A5-7DE2-486A-98D3-EB1F1CB652E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" y="908720"/>
            <a:ext cx="271938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908720"/>
            <a:ext cx="285273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8163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1EAFA-59AB-430A-B09E-A4A704C1BD33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25DB-F4FE-485F-8E43-C7ADC81ADAE2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974" y="2821420"/>
            <a:ext cx="9021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5.Укажите </a:t>
            </a:r>
            <a:r>
              <a:rPr lang="ru-RU" sz="2000" b="1" dirty="0">
                <a:solidFill>
                  <a:srgbClr val="FF0000"/>
                </a:solidFill>
              </a:rPr>
              <a:t>имя князя, о котором идет речь. Он совершил ряд походов в Волжскую Болгарию в 1183, 1185 и 1205 гг., а также успешный поход на половцев; при нем был построен Дмитриевский собор во Владимире.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А) Юрий Долгорукий                                 </a:t>
            </a:r>
            <a:r>
              <a:rPr lang="ru-RU" sz="2000" dirty="0" smtClean="0"/>
              <a:t>    В</a:t>
            </a:r>
            <a:r>
              <a:rPr lang="ru-RU" sz="2000" dirty="0"/>
              <a:t>) Александр Невский</a:t>
            </a:r>
          </a:p>
          <a:p>
            <a:r>
              <a:rPr lang="ru-RU" sz="2000" dirty="0"/>
              <a:t>Б) Всеволод Большое Гнездо                    </a:t>
            </a:r>
            <a:r>
              <a:rPr lang="ru-RU" sz="2000" dirty="0" smtClean="0"/>
              <a:t>  </a:t>
            </a:r>
            <a:r>
              <a:rPr lang="ru-RU" sz="2000" dirty="0"/>
              <a:t>Г) Мстислав Удалой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932" y="478564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6. </a:t>
            </a:r>
            <a:r>
              <a:rPr lang="ru-RU" sz="2000" b="1" dirty="0">
                <a:solidFill>
                  <a:srgbClr val="FF0000"/>
                </a:solidFill>
              </a:rPr>
              <a:t>Верховная власть в Новгороде принадлежала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/>
              <a:t>  А</a:t>
            </a:r>
            <a:r>
              <a:rPr lang="ru-RU" sz="2000" dirty="0"/>
              <a:t>) князю                                         </a:t>
            </a:r>
            <a:r>
              <a:rPr lang="ru-RU" sz="2000" dirty="0" smtClean="0"/>
              <a:t>  В</a:t>
            </a:r>
            <a:r>
              <a:rPr lang="ru-RU" sz="2000" dirty="0"/>
              <a:t>) Боярской думе</a:t>
            </a:r>
          </a:p>
          <a:p>
            <a:r>
              <a:rPr lang="ru-RU" sz="2000" dirty="0" smtClean="0"/>
              <a:t>  Б</a:t>
            </a:r>
            <a:r>
              <a:rPr lang="ru-RU" sz="2000" dirty="0"/>
              <a:t>) вече                                             Г) Архиепископу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620" y="1116338"/>
            <a:ext cx="87788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4.При </a:t>
            </a:r>
            <a:r>
              <a:rPr lang="ru-RU" sz="2000" b="1" dirty="0">
                <a:solidFill>
                  <a:srgbClr val="FF0000"/>
                </a:solidFill>
              </a:rPr>
              <a:t>князе Андрее </a:t>
            </a:r>
            <a:r>
              <a:rPr lang="ru-RU" sz="2000" b="1" dirty="0" err="1">
                <a:solidFill>
                  <a:srgbClr val="FF0000"/>
                </a:solidFill>
              </a:rPr>
              <a:t>Боголюбском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А) внесены дополнения в Русскую Правду</a:t>
            </a:r>
          </a:p>
          <a:p>
            <a:r>
              <a:rPr lang="ru-RU" sz="2000" dirty="0"/>
              <a:t>Б) принято христианство</a:t>
            </a:r>
          </a:p>
          <a:p>
            <a:r>
              <a:rPr lang="ru-RU" sz="2000" dirty="0"/>
              <a:t>В) построен Софийский собор в Новгороде</a:t>
            </a:r>
          </a:p>
          <a:p>
            <a:r>
              <a:rPr lang="ru-RU" sz="2000" dirty="0"/>
              <a:t>Г) построен Успенский собор во Владимире</a:t>
            </a:r>
          </a:p>
        </p:txBody>
      </p:sp>
    </p:spTree>
    <p:extLst>
      <p:ext uri="{BB962C8B-B14F-4D97-AF65-F5344CB8AC3E}">
        <p14:creationId xmlns:p14="http://schemas.microsoft.com/office/powerpoint/2010/main" val="465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EEB5C-4B89-444A-B30F-AF2697EDC605}" type="datetime1">
              <a:rPr lang="ru-RU" smtClean="0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56A5-7DE2-486A-98D3-EB1F1CB652E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908720"/>
            <a:ext cx="3096344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185"/>
            <a:ext cx="23844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57" y="1012086"/>
            <a:ext cx="30963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28" y="3861048"/>
            <a:ext cx="271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Роман Мстиславович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414045"/>
            <a:ext cx="239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Даниил Романович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3326" y="5500044"/>
            <a:ext cx="249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Ярослав </a:t>
            </a:r>
            <a:r>
              <a:rPr lang="ru-RU" b="1" dirty="0" err="1" smtClean="0"/>
              <a:t>Осмомысл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16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1EAFA-59AB-430A-B09E-A4A704C1BD33}" type="datetime1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9. Назовите не менее 7 крупных и сильных княжеств удельного периода на территории Руси.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25DB-F4FE-485F-8E43-C7ADC81ADAE2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340" y="908720"/>
            <a:ext cx="80500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7.Новгородской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дружиной командовал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А) тысяцкий                                 В) архиепископ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Б) посадник                                  Г) князь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20486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8.Когда </a:t>
            </a:r>
            <a:r>
              <a:rPr lang="ru-RU" sz="2000" b="1" dirty="0">
                <a:solidFill>
                  <a:srgbClr val="FF0000"/>
                </a:solidFill>
              </a:rPr>
              <a:t>Русь вступила в период государственной раздробленности:</a:t>
            </a:r>
          </a:p>
          <a:p>
            <a:r>
              <a:rPr lang="ru-RU" sz="2000" dirty="0"/>
              <a:t>А) с 1132гг.      Б) с 1035 гг.    В) с 1140 </a:t>
            </a:r>
            <a:r>
              <a:rPr lang="ru-RU" sz="2000" dirty="0" smtClean="0"/>
              <a:t>г.г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04" y="2921471"/>
            <a:ext cx="88569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</a:rPr>
              <a:t>.О </a:t>
            </a:r>
            <a:r>
              <a:rPr lang="ru-RU" sz="2000" b="1" dirty="0">
                <a:solidFill>
                  <a:srgbClr val="FF0000"/>
                </a:solidFill>
              </a:rPr>
              <a:t>каком уделе Руси идёт речь в следующем описании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/>
              <a:t>« Центр земель находится на пересечении торговых путей в Южную Прибалтику и немецкие земли, Скандинавию и страны Востока. Здесь ранее, чем в других городах появились купеческие объединения. Значительную роль в жизни города играла аристократия. Городские власти </a:t>
            </a:r>
            <a:r>
              <a:rPr lang="ru-RU" b="1" dirty="0" smtClean="0"/>
              <a:t>выбирались </a:t>
            </a:r>
            <a:r>
              <a:rPr lang="ru-RU" b="1" dirty="0"/>
              <a:t>на вече, здесь же обсуждалась кандидатура приглашаемого князя».</a:t>
            </a:r>
          </a:p>
          <a:p>
            <a:r>
              <a:rPr lang="ru-RU" b="1" dirty="0"/>
              <a:t> Как можно назвать такую форму государственного устройства?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78" y="5270761"/>
            <a:ext cx="9097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10. </a:t>
            </a:r>
            <a:r>
              <a:rPr lang="ru-RU" sz="2000" b="1" dirty="0">
                <a:solidFill>
                  <a:srgbClr val="FF0000"/>
                </a:solidFill>
              </a:rPr>
              <a:t>Назовите не </a:t>
            </a:r>
            <a:r>
              <a:rPr lang="ru-RU" sz="2000" b="1" dirty="0" smtClean="0">
                <a:solidFill>
                  <a:srgbClr val="FF0000"/>
                </a:solidFill>
              </a:rPr>
              <a:t>менее 5  </a:t>
            </a:r>
            <a:r>
              <a:rPr lang="ru-RU" sz="2000" b="1" dirty="0">
                <a:solidFill>
                  <a:srgbClr val="FF0000"/>
                </a:solidFill>
              </a:rPr>
              <a:t>крупных и сильных княжеств удельного периода на территории Руси.</a:t>
            </a:r>
          </a:p>
        </p:txBody>
      </p:sp>
    </p:spTree>
    <p:extLst>
      <p:ext uri="{BB962C8B-B14F-4D97-AF65-F5344CB8AC3E}">
        <p14:creationId xmlns:p14="http://schemas.microsoft.com/office/powerpoint/2010/main" val="32025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EEB5C-4B89-444A-B30F-AF2697EDC605}" type="datetime1">
              <a:rPr lang="ru-RU" smtClean="0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56A5-7DE2-486A-98D3-EB1F1CB652E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16" y="4168092"/>
            <a:ext cx="3538500" cy="196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243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819269"/>
            <a:ext cx="272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b="1" dirty="0"/>
              <a:t>Новгородский кремль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69063"/>
            <a:ext cx="4256857" cy="28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8224" y="4003935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Софийский собор</a:t>
            </a:r>
          </a:p>
        </p:txBody>
      </p:sp>
    </p:spTree>
    <p:extLst>
      <p:ext uri="{BB962C8B-B14F-4D97-AF65-F5344CB8AC3E}">
        <p14:creationId xmlns:p14="http://schemas.microsoft.com/office/powerpoint/2010/main" val="9543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4-6</Template>
  <TotalTime>73</TotalTime>
  <Words>461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dc:description>http://aida.ucoz.ru</dc:description>
  <cp:lastModifiedBy>USER</cp:lastModifiedBy>
  <cp:revision>9</cp:revision>
  <dcterms:created xsi:type="dcterms:W3CDTF">2014-04-22T13:25:11Z</dcterms:created>
  <dcterms:modified xsi:type="dcterms:W3CDTF">2015-11-17T14:16:39Z</dcterms:modified>
</cp:coreProperties>
</file>