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316" r:id="rId3"/>
    <p:sldId id="322" r:id="rId4"/>
    <p:sldId id="318" r:id="rId5"/>
    <p:sldId id="327" r:id="rId6"/>
    <p:sldId id="330" r:id="rId7"/>
    <p:sldId id="328" r:id="rId8"/>
    <p:sldId id="329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276" r:id="rId17"/>
    <p:sldId id="277" r:id="rId18"/>
    <p:sldId id="278" r:id="rId19"/>
    <p:sldId id="274" r:id="rId20"/>
    <p:sldId id="279" r:id="rId21"/>
    <p:sldId id="285" r:id="rId22"/>
    <p:sldId id="275" r:id="rId23"/>
    <p:sldId id="280" r:id="rId24"/>
    <p:sldId id="281" r:id="rId25"/>
    <p:sldId id="257" r:id="rId26"/>
    <p:sldId id="292" r:id="rId27"/>
    <p:sldId id="303" r:id="rId28"/>
    <p:sldId id="321" r:id="rId29"/>
    <p:sldId id="312" r:id="rId30"/>
    <p:sldId id="313" r:id="rId31"/>
    <p:sldId id="311" r:id="rId32"/>
    <p:sldId id="297" r:id="rId33"/>
    <p:sldId id="326" r:id="rId34"/>
    <p:sldId id="325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99"/>
    <a:srgbClr val="99CCFF"/>
    <a:srgbClr val="FF9999"/>
    <a:srgbClr val="D21EA3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180" autoAdjust="0"/>
  </p:normalViewPr>
  <p:slideViewPr>
    <p:cSldViewPr>
      <p:cViewPr varScale="1">
        <p:scale>
          <a:sx n="58" d="100"/>
          <a:sy n="58" d="100"/>
        </p:scale>
        <p:origin x="84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6BFF84-61FA-40BC-896B-52C65ADEC2B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D137D-5F3A-4BCC-99D3-8692F41704C8}">
      <dgm:prSet phldrT="[Текст]"/>
      <dgm:spPr/>
      <dgm:t>
        <a:bodyPr/>
        <a:lstStyle/>
        <a:p>
          <a:r>
            <a:rPr lang="ru-RU" b="1" dirty="0" smtClean="0"/>
            <a:t>Работают  на:</a:t>
          </a:r>
          <a:endParaRPr lang="ru-RU" b="1" dirty="0"/>
        </a:p>
      </dgm:t>
    </dgm:pt>
    <dgm:pt modelId="{BA2F4CD1-0245-4A8F-A34B-F125A990D06B}" type="parTrans" cxnId="{11A5D045-06E8-4F50-AECA-A2297414E814}">
      <dgm:prSet/>
      <dgm:spPr/>
      <dgm:t>
        <a:bodyPr/>
        <a:lstStyle/>
        <a:p>
          <a:endParaRPr lang="ru-RU"/>
        </a:p>
      </dgm:t>
    </dgm:pt>
    <dgm:pt modelId="{797C3718-3693-446E-92E1-38E8D4802123}" type="sibTrans" cxnId="{11A5D045-06E8-4F50-AECA-A2297414E814}">
      <dgm:prSet/>
      <dgm:spPr/>
      <dgm:t>
        <a:bodyPr/>
        <a:lstStyle/>
        <a:p>
          <a:endParaRPr lang="ru-RU"/>
        </a:p>
      </dgm:t>
    </dgm:pt>
    <dgm:pt modelId="{9BEE7719-B960-45AD-8BD3-628F02A64B01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угле</a:t>
          </a:r>
          <a:endParaRPr lang="ru-RU" b="1" dirty="0"/>
        </a:p>
      </dgm:t>
    </dgm:pt>
    <dgm:pt modelId="{4F504E7D-EB1B-487D-AB56-C0F48777AF4F}" type="parTrans" cxnId="{540CE653-F76D-4A24-BAA5-8E0405CA091D}">
      <dgm:prSet/>
      <dgm:spPr/>
      <dgm:t>
        <a:bodyPr/>
        <a:lstStyle/>
        <a:p>
          <a:endParaRPr lang="ru-RU"/>
        </a:p>
      </dgm:t>
    </dgm:pt>
    <dgm:pt modelId="{D026D59F-E290-439E-82D5-064F8B62906A}" type="sibTrans" cxnId="{540CE653-F76D-4A24-BAA5-8E0405CA091D}">
      <dgm:prSet/>
      <dgm:spPr/>
      <dgm:t>
        <a:bodyPr/>
        <a:lstStyle/>
        <a:p>
          <a:endParaRPr lang="ru-RU"/>
        </a:p>
      </dgm:t>
    </dgm:pt>
    <dgm:pt modelId="{5040B0F1-5CEF-48FD-8C62-D9ECAA66BC4F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нефти</a:t>
          </a:r>
          <a:endParaRPr lang="ru-RU" b="1" dirty="0"/>
        </a:p>
      </dgm:t>
    </dgm:pt>
    <dgm:pt modelId="{0C41FC73-C9BA-4B91-9E4F-BA7621B646F5}" type="parTrans" cxnId="{94B38718-B589-4D3C-8161-E3E8668FCBDA}">
      <dgm:prSet/>
      <dgm:spPr/>
      <dgm:t>
        <a:bodyPr/>
        <a:lstStyle/>
        <a:p>
          <a:endParaRPr lang="ru-RU"/>
        </a:p>
      </dgm:t>
    </dgm:pt>
    <dgm:pt modelId="{57C9A731-5037-4113-A2F9-4C90AD677A56}" type="sibTrans" cxnId="{94B38718-B589-4D3C-8161-E3E8668FCBDA}">
      <dgm:prSet/>
      <dgm:spPr/>
      <dgm:t>
        <a:bodyPr/>
        <a:lstStyle/>
        <a:p>
          <a:endParaRPr lang="ru-RU"/>
        </a:p>
      </dgm:t>
    </dgm:pt>
    <dgm:pt modelId="{44C47594-768F-4396-975B-118F2087375F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газе</a:t>
          </a:r>
          <a:endParaRPr lang="ru-RU" b="1" dirty="0"/>
        </a:p>
      </dgm:t>
    </dgm:pt>
    <dgm:pt modelId="{09D28301-BBDB-4250-B806-FCDDB52E822D}" type="parTrans" cxnId="{ACBE7011-2574-443F-B019-B9D4D7FD2EF7}">
      <dgm:prSet/>
      <dgm:spPr/>
      <dgm:t>
        <a:bodyPr/>
        <a:lstStyle/>
        <a:p>
          <a:endParaRPr lang="ru-RU"/>
        </a:p>
      </dgm:t>
    </dgm:pt>
    <dgm:pt modelId="{5521D414-2EF9-4B15-8928-0FFA5A7188BF}" type="sibTrans" cxnId="{ACBE7011-2574-443F-B019-B9D4D7FD2EF7}">
      <dgm:prSet/>
      <dgm:spPr/>
      <dgm:t>
        <a:bodyPr/>
        <a:lstStyle/>
        <a:p>
          <a:endParaRPr lang="ru-RU"/>
        </a:p>
      </dgm:t>
    </dgm:pt>
    <dgm:pt modelId="{3B2AC3EA-1330-4E6C-9A26-6E7A0F884081}">
      <dgm:prSet phldrT="[Текст]"/>
      <dgm:spPr/>
      <dgm:t>
        <a:bodyPr/>
        <a:lstStyle/>
        <a:p>
          <a:endParaRPr lang="ru-RU" b="1" dirty="0" smtClean="0"/>
        </a:p>
        <a:p>
          <a:r>
            <a:rPr lang="ru-RU" b="1" dirty="0" smtClean="0"/>
            <a:t>торфе</a:t>
          </a:r>
          <a:endParaRPr lang="ru-RU" b="1" dirty="0"/>
        </a:p>
      </dgm:t>
    </dgm:pt>
    <dgm:pt modelId="{CB5CF105-C25C-42FC-A6B6-CD13A1B3B6FF}" type="sibTrans" cxnId="{2199A4D4-CFB5-4769-A01C-5EBF825877E8}">
      <dgm:prSet/>
      <dgm:spPr/>
      <dgm:t>
        <a:bodyPr/>
        <a:lstStyle/>
        <a:p>
          <a:endParaRPr lang="ru-RU"/>
        </a:p>
      </dgm:t>
    </dgm:pt>
    <dgm:pt modelId="{F68FEA7A-4E53-473A-867B-870D8ACA866B}" type="parTrans" cxnId="{2199A4D4-CFB5-4769-A01C-5EBF825877E8}">
      <dgm:prSet/>
      <dgm:spPr/>
      <dgm:t>
        <a:bodyPr/>
        <a:lstStyle/>
        <a:p>
          <a:endParaRPr lang="ru-RU"/>
        </a:p>
      </dgm:t>
    </dgm:pt>
    <dgm:pt modelId="{2AA72893-11D9-4173-B51C-4BFF229D1111}">
      <dgm:prSet phldrT="[Текст]"/>
      <dgm:spPr/>
      <dgm:t>
        <a:bodyPr/>
        <a:lstStyle/>
        <a:p>
          <a:r>
            <a:rPr lang="ru-RU" b="1" dirty="0" smtClean="0"/>
            <a:t>мазуте</a:t>
          </a:r>
          <a:endParaRPr lang="ru-RU" b="1" dirty="0"/>
        </a:p>
      </dgm:t>
    </dgm:pt>
    <dgm:pt modelId="{482879B3-0CF3-42DF-BB53-1496EECD632F}" type="parTrans" cxnId="{BE69AFCA-7A0A-42DD-A981-BA63107E4EDE}">
      <dgm:prSet/>
      <dgm:spPr/>
      <dgm:t>
        <a:bodyPr/>
        <a:lstStyle/>
        <a:p>
          <a:endParaRPr lang="ru-RU"/>
        </a:p>
      </dgm:t>
    </dgm:pt>
    <dgm:pt modelId="{EC6ECC62-C174-474E-85B0-4D88DDBC78EE}" type="sibTrans" cxnId="{BE69AFCA-7A0A-42DD-A981-BA63107E4EDE}">
      <dgm:prSet/>
      <dgm:spPr/>
      <dgm:t>
        <a:bodyPr/>
        <a:lstStyle/>
        <a:p>
          <a:endParaRPr lang="ru-RU"/>
        </a:p>
      </dgm:t>
    </dgm:pt>
    <dgm:pt modelId="{BB363BAD-570D-4F6E-9970-2FCA415C72C0}" type="pres">
      <dgm:prSet presAssocID="{1F6BFF84-61FA-40BC-896B-52C65ADEC2B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E642958-34ED-4B9B-B9C9-6B7DD44B423B}" type="pres">
      <dgm:prSet presAssocID="{795D137D-5F3A-4BCC-99D3-8692F41704C8}" presName="hierRoot1" presStyleCnt="0"/>
      <dgm:spPr/>
    </dgm:pt>
    <dgm:pt modelId="{3B570F79-1E3C-4AA3-9F42-1387C3B8B64D}" type="pres">
      <dgm:prSet presAssocID="{795D137D-5F3A-4BCC-99D3-8692F41704C8}" presName="composite" presStyleCnt="0"/>
      <dgm:spPr/>
    </dgm:pt>
    <dgm:pt modelId="{A020D291-2BE7-4AC8-B925-5BFA8377676C}" type="pres">
      <dgm:prSet presAssocID="{795D137D-5F3A-4BCC-99D3-8692F41704C8}" presName="background" presStyleLbl="node0" presStyleIdx="0" presStyleCnt="1"/>
      <dgm:spPr/>
    </dgm:pt>
    <dgm:pt modelId="{37ABA9EF-FFBF-437E-8C6B-55C522CCDBBA}" type="pres">
      <dgm:prSet presAssocID="{795D137D-5F3A-4BCC-99D3-8692F41704C8}" presName="text" presStyleLbl="fgAcc0" presStyleIdx="0" presStyleCnt="1" custScaleX="2421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C42D74-7600-4CC4-BA86-1DDB828C52F1}" type="pres">
      <dgm:prSet presAssocID="{795D137D-5F3A-4BCC-99D3-8692F41704C8}" presName="hierChild2" presStyleCnt="0"/>
      <dgm:spPr/>
    </dgm:pt>
    <dgm:pt modelId="{6EC96A86-8061-4A41-953E-C928F7456A83}" type="pres">
      <dgm:prSet presAssocID="{4F504E7D-EB1B-487D-AB56-C0F48777AF4F}" presName="Name10" presStyleLbl="parChTrans1D2" presStyleIdx="0" presStyleCnt="5"/>
      <dgm:spPr/>
      <dgm:t>
        <a:bodyPr/>
        <a:lstStyle/>
        <a:p>
          <a:endParaRPr lang="ru-RU"/>
        </a:p>
      </dgm:t>
    </dgm:pt>
    <dgm:pt modelId="{162D14ED-9543-470A-A392-C59CEDF256F3}" type="pres">
      <dgm:prSet presAssocID="{9BEE7719-B960-45AD-8BD3-628F02A64B01}" presName="hierRoot2" presStyleCnt="0"/>
      <dgm:spPr/>
    </dgm:pt>
    <dgm:pt modelId="{68EAF835-DD5D-4822-9054-65E82C5B2280}" type="pres">
      <dgm:prSet presAssocID="{9BEE7719-B960-45AD-8BD3-628F02A64B01}" presName="composite2" presStyleCnt="0"/>
      <dgm:spPr/>
    </dgm:pt>
    <dgm:pt modelId="{C78FC355-AA27-4EEE-9DDE-6747A61EC14E}" type="pres">
      <dgm:prSet presAssocID="{9BEE7719-B960-45AD-8BD3-628F02A64B01}" presName="background2" presStyleLbl="node2" presStyleIdx="0" presStyleCnt="5"/>
      <dgm:spPr/>
    </dgm:pt>
    <dgm:pt modelId="{942FF894-13E5-4FF8-8761-179A71D822D7}" type="pres">
      <dgm:prSet presAssocID="{9BEE7719-B960-45AD-8BD3-628F02A64B01}" presName="text2" presStyleLbl="fgAcc2" presStyleIdx="0" presStyleCnt="5" custScaleY="169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5648195-82EA-41C3-AEF8-8BE44CFEFD81}" type="pres">
      <dgm:prSet presAssocID="{9BEE7719-B960-45AD-8BD3-628F02A64B01}" presName="hierChild3" presStyleCnt="0"/>
      <dgm:spPr/>
    </dgm:pt>
    <dgm:pt modelId="{C6082CAD-261C-49D9-8897-6CB40627F300}" type="pres">
      <dgm:prSet presAssocID="{0C41FC73-C9BA-4B91-9E4F-BA7621B646F5}" presName="Name10" presStyleLbl="parChTrans1D2" presStyleIdx="1" presStyleCnt="5"/>
      <dgm:spPr/>
      <dgm:t>
        <a:bodyPr/>
        <a:lstStyle/>
        <a:p>
          <a:endParaRPr lang="ru-RU"/>
        </a:p>
      </dgm:t>
    </dgm:pt>
    <dgm:pt modelId="{938B074E-E3F2-4B4B-8B39-71F5C8031F86}" type="pres">
      <dgm:prSet presAssocID="{5040B0F1-5CEF-48FD-8C62-D9ECAA66BC4F}" presName="hierRoot2" presStyleCnt="0"/>
      <dgm:spPr/>
    </dgm:pt>
    <dgm:pt modelId="{C8DB7975-49AB-4CF9-BB38-3A823EC2EB02}" type="pres">
      <dgm:prSet presAssocID="{5040B0F1-5CEF-48FD-8C62-D9ECAA66BC4F}" presName="composite2" presStyleCnt="0"/>
      <dgm:spPr/>
    </dgm:pt>
    <dgm:pt modelId="{51CA0B8C-AD50-4521-899A-4A53DFAFE3DC}" type="pres">
      <dgm:prSet presAssocID="{5040B0F1-5CEF-48FD-8C62-D9ECAA66BC4F}" presName="background2" presStyleLbl="node2" presStyleIdx="1" presStyleCnt="5"/>
      <dgm:spPr/>
    </dgm:pt>
    <dgm:pt modelId="{527BEE13-96D8-44E5-A948-99C511584914}" type="pres">
      <dgm:prSet presAssocID="{5040B0F1-5CEF-48FD-8C62-D9ECAA66BC4F}" presName="text2" presStyleLbl="fgAcc2" presStyleIdx="1" presStyleCnt="5" custScaleY="1699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B6DA62-4B8E-4B16-972A-BC3B9C6113DE}" type="pres">
      <dgm:prSet presAssocID="{5040B0F1-5CEF-48FD-8C62-D9ECAA66BC4F}" presName="hierChild3" presStyleCnt="0"/>
      <dgm:spPr/>
    </dgm:pt>
    <dgm:pt modelId="{6AC39084-0C73-431A-8D08-4C9895CEA40C}" type="pres">
      <dgm:prSet presAssocID="{09D28301-BBDB-4250-B806-FCDDB52E822D}" presName="Name10" presStyleLbl="parChTrans1D2" presStyleIdx="2" presStyleCnt="5"/>
      <dgm:spPr/>
      <dgm:t>
        <a:bodyPr/>
        <a:lstStyle/>
        <a:p>
          <a:endParaRPr lang="ru-RU"/>
        </a:p>
      </dgm:t>
    </dgm:pt>
    <dgm:pt modelId="{7ECF5019-DE20-464D-9B1A-3861F2DBF6D7}" type="pres">
      <dgm:prSet presAssocID="{44C47594-768F-4396-975B-118F2087375F}" presName="hierRoot2" presStyleCnt="0"/>
      <dgm:spPr/>
    </dgm:pt>
    <dgm:pt modelId="{71DA6F8B-6DCA-4905-9481-2D64E22367DB}" type="pres">
      <dgm:prSet presAssocID="{44C47594-768F-4396-975B-118F2087375F}" presName="composite2" presStyleCnt="0"/>
      <dgm:spPr/>
    </dgm:pt>
    <dgm:pt modelId="{7D4293BE-35D5-4CE5-AAAD-35F5CEF2DFF7}" type="pres">
      <dgm:prSet presAssocID="{44C47594-768F-4396-975B-118F2087375F}" presName="background2" presStyleLbl="node2" presStyleIdx="2" presStyleCnt="5"/>
      <dgm:spPr/>
    </dgm:pt>
    <dgm:pt modelId="{48D38C48-1562-4E32-B3CC-92E917898F8E}" type="pres">
      <dgm:prSet presAssocID="{44C47594-768F-4396-975B-118F2087375F}" presName="text2" presStyleLbl="fgAcc2" presStyleIdx="2" presStyleCnt="5" custScaleY="1699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BAD4EBE-8CDF-4A3A-B495-155E3125E02F}" type="pres">
      <dgm:prSet presAssocID="{44C47594-768F-4396-975B-118F2087375F}" presName="hierChild3" presStyleCnt="0"/>
      <dgm:spPr/>
    </dgm:pt>
    <dgm:pt modelId="{51C15F5E-7E70-40F1-BB34-0403DD6D1653}" type="pres">
      <dgm:prSet presAssocID="{F68FEA7A-4E53-473A-867B-870D8ACA866B}" presName="Name10" presStyleLbl="parChTrans1D2" presStyleIdx="3" presStyleCnt="5"/>
      <dgm:spPr/>
      <dgm:t>
        <a:bodyPr/>
        <a:lstStyle/>
        <a:p>
          <a:endParaRPr lang="ru-RU"/>
        </a:p>
      </dgm:t>
    </dgm:pt>
    <dgm:pt modelId="{E6BDC3A5-157B-441B-937E-6344613B7B22}" type="pres">
      <dgm:prSet presAssocID="{3B2AC3EA-1330-4E6C-9A26-6E7A0F884081}" presName="hierRoot2" presStyleCnt="0"/>
      <dgm:spPr/>
    </dgm:pt>
    <dgm:pt modelId="{6C386BB1-BE9B-4CED-B088-B6943C94C973}" type="pres">
      <dgm:prSet presAssocID="{3B2AC3EA-1330-4E6C-9A26-6E7A0F884081}" presName="composite2" presStyleCnt="0"/>
      <dgm:spPr/>
    </dgm:pt>
    <dgm:pt modelId="{526ED729-590B-4776-BB06-5D6E08830750}" type="pres">
      <dgm:prSet presAssocID="{3B2AC3EA-1330-4E6C-9A26-6E7A0F884081}" presName="background2" presStyleLbl="node2" presStyleIdx="3" presStyleCnt="5"/>
      <dgm:spPr/>
    </dgm:pt>
    <dgm:pt modelId="{0DA48853-AAF0-44BA-94CA-F92627E38305}" type="pres">
      <dgm:prSet presAssocID="{3B2AC3EA-1330-4E6C-9A26-6E7A0F884081}" presName="text2" presStyleLbl="fgAcc2" presStyleIdx="3" presStyleCnt="5" custScaleY="16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B24C9-8C5B-49F5-865A-2965084C3C0F}" type="pres">
      <dgm:prSet presAssocID="{3B2AC3EA-1330-4E6C-9A26-6E7A0F884081}" presName="hierChild3" presStyleCnt="0"/>
      <dgm:spPr/>
    </dgm:pt>
    <dgm:pt modelId="{680167CB-F440-4D81-90B2-A9B9C9DDA7D3}" type="pres">
      <dgm:prSet presAssocID="{482879B3-0CF3-42DF-BB53-1496EECD632F}" presName="Name10" presStyleLbl="parChTrans1D2" presStyleIdx="4" presStyleCnt="5"/>
      <dgm:spPr/>
      <dgm:t>
        <a:bodyPr/>
        <a:lstStyle/>
        <a:p>
          <a:endParaRPr lang="ru-RU"/>
        </a:p>
      </dgm:t>
    </dgm:pt>
    <dgm:pt modelId="{D59613E5-1003-480E-B378-38E313998120}" type="pres">
      <dgm:prSet presAssocID="{2AA72893-11D9-4173-B51C-4BFF229D1111}" presName="hierRoot2" presStyleCnt="0"/>
      <dgm:spPr/>
    </dgm:pt>
    <dgm:pt modelId="{A89C153C-2294-4D3C-92BC-03D1D7C965F8}" type="pres">
      <dgm:prSet presAssocID="{2AA72893-11D9-4173-B51C-4BFF229D1111}" presName="composite2" presStyleCnt="0"/>
      <dgm:spPr/>
    </dgm:pt>
    <dgm:pt modelId="{7D0F8CD5-F803-4103-A0DA-694133BB5193}" type="pres">
      <dgm:prSet presAssocID="{2AA72893-11D9-4173-B51C-4BFF229D1111}" presName="background2" presStyleLbl="node2" presStyleIdx="4" presStyleCnt="5"/>
      <dgm:spPr/>
    </dgm:pt>
    <dgm:pt modelId="{A4E44E99-5083-434E-807D-B4A11898E135}" type="pres">
      <dgm:prSet presAssocID="{2AA72893-11D9-4173-B51C-4BFF229D1111}" presName="text2" presStyleLbl="fgAcc2" presStyleIdx="4" presStyleCnt="5" custScaleY="1636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79A22C8-FD39-4B8E-8A00-E304F7AF0D08}" type="pres">
      <dgm:prSet presAssocID="{2AA72893-11D9-4173-B51C-4BFF229D1111}" presName="hierChild3" presStyleCnt="0"/>
      <dgm:spPr/>
    </dgm:pt>
  </dgm:ptLst>
  <dgm:cxnLst>
    <dgm:cxn modelId="{9909CCDF-06DD-48B8-AED7-86B9094531C0}" type="presOf" srcId="{795D137D-5F3A-4BCC-99D3-8692F41704C8}" destId="{37ABA9EF-FFBF-437E-8C6B-55C522CCDBBA}" srcOrd="0" destOrd="0" presId="urn:microsoft.com/office/officeart/2005/8/layout/hierarchy1"/>
    <dgm:cxn modelId="{AD06B0D3-FA1D-476F-BD6D-8EDDF19B0F78}" type="presOf" srcId="{0C41FC73-C9BA-4B91-9E4F-BA7621B646F5}" destId="{C6082CAD-261C-49D9-8897-6CB40627F300}" srcOrd="0" destOrd="0" presId="urn:microsoft.com/office/officeart/2005/8/layout/hierarchy1"/>
    <dgm:cxn modelId="{77F2AAC5-5970-4AF4-9AE1-E11F2870410C}" type="presOf" srcId="{09D28301-BBDB-4250-B806-FCDDB52E822D}" destId="{6AC39084-0C73-431A-8D08-4C9895CEA40C}" srcOrd="0" destOrd="0" presId="urn:microsoft.com/office/officeart/2005/8/layout/hierarchy1"/>
    <dgm:cxn modelId="{939FA52D-081A-4D72-B986-2B838AC86E05}" type="presOf" srcId="{F68FEA7A-4E53-473A-867B-870D8ACA866B}" destId="{51C15F5E-7E70-40F1-BB34-0403DD6D1653}" srcOrd="0" destOrd="0" presId="urn:microsoft.com/office/officeart/2005/8/layout/hierarchy1"/>
    <dgm:cxn modelId="{B8248DE4-5258-4B3B-B5AD-3074C0215BF8}" type="presOf" srcId="{9BEE7719-B960-45AD-8BD3-628F02A64B01}" destId="{942FF894-13E5-4FF8-8761-179A71D822D7}" srcOrd="0" destOrd="0" presId="urn:microsoft.com/office/officeart/2005/8/layout/hierarchy1"/>
    <dgm:cxn modelId="{BE69AFCA-7A0A-42DD-A981-BA63107E4EDE}" srcId="{795D137D-5F3A-4BCC-99D3-8692F41704C8}" destId="{2AA72893-11D9-4173-B51C-4BFF229D1111}" srcOrd="4" destOrd="0" parTransId="{482879B3-0CF3-42DF-BB53-1496EECD632F}" sibTransId="{EC6ECC62-C174-474E-85B0-4D88DDBC78EE}"/>
    <dgm:cxn modelId="{616EC2DC-44AD-41FF-8F32-7FCDEFF61835}" type="presOf" srcId="{5040B0F1-5CEF-48FD-8C62-D9ECAA66BC4F}" destId="{527BEE13-96D8-44E5-A948-99C511584914}" srcOrd="0" destOrd="0" presId="urn:microsoft.com/office/officeart/2005/8/layout/hierarchy1"/>
    <dgm:cxn modelId="{456D4418-39A6-4DF2-B691-E367FCA86A8B}" type="presOf" srcId="{482879B3-0CF3-42DF-BB53-1496EECD632F}" destId="{680167CB-F440-4D81-90B2-A9B9C9DDA7D3}" srcOrd="0" destOrd="0" presId="urn:microsoft.com/office/officeart/2005/8/layout/hierarchy1"/>
    <dgm:cxn modelId="{7DBF954F-AB8B-4344-99A9-0FEC8910B470}" type="presOf" srcId="{4F504E7D-EB1B-487D-AB56-C0F48777AF4F}" destId="{6EC96A86-8061-4A41-953E-C928F7456A83}" srcOrd="0" destOrd="0" presId="urn:microsoft.com/office/officeart/2005/8/layout/hierarchy1"/>
    <dgm:cxn modelId="{BFD3920D-564E-4E78-BF95-03A5F5798CD4}" type="presOf" srcId="{3B2AC3EA-1330-4E6C-9A26-6E7A0F884081}" destId="{0DA48853-AAF0-44BA-94CA-F92627E38305}" srcOrd="0" destOrd="0" presId="urn:microsoft.com/office/officeart/2005/8/layout/hierarchy1"/>
    <dgm:cxn modelId="{94B38718-B589-4D3C-8161-E3E8668FCBDA}" srcId="{795D137D-5F3A-4BCC-99D3-8692F41704C8}" destId="{5040B0F1-5CEF-48FD-8C62-D9ECAA66BC4F}" srcOrd="1" destOrd="0" parTransId="{0C41FC73-C9BA-4B91-9E4F-BA7621B646F5}" sibTransId="{57C9A731-5037-4113-A2F9-4C90AD677A56}"/>
    <dgm:cxn modelId="{2C5B7BE9-A103-4655-91C0-68E829CC3B92}" type="presOf" srcId="{2AA72893-11D9-4173-B51C-4BFF229D1111}" destId="{A4E44E99-5083-434E-807D-B4A11898E135}" srcOrd="0" destOrd="0" presId="urn:microsoft.com/office/officeart/2005/8/layout/hierarchy1"/>
    <dgm:cxn modelId="{540CE653-F76D-4A24-BAA5-8E0405CA091D}" srcId="{795D137D-5F3A-4BCC-99D3-8692F41704C8}" destId="{9BEE7719-B960-45AD-8BD3-628F02A64B01}" srcOrd="0" destOrd="0" parTransId="{4F504E7D-EB1B-487D-AB56-C0F48777AF4F}" sibTransId="{D026D59F-E290-439E-82D5-064F8B62906A}"/>
    <dgm:cxn modelId="{ACBE7011-2574-443F-B019-B9D4D7FD2EF7}" srcId="{795D137D-5F3A-4BCC-99D3-8692F41704C8}" destId="{44C47594-768F-4396-975B-118F2087375F}" srcOrd="2" destOrd="0" parTransId="{09D28301-BBDB-4250-B806-FCDDB52E822D}" sibTransId="{5521D414-2EF9-4B15-8928-0FFA5A7188BF}"/>
    <dgm:cxn modelId="{2199A4D4-CFB5-4769-A01C-5EBF825877E8}" srcId="{795D137D-5F3A-4BCC-99D3-8692F41704C8}" destId="{3B2AC3EA-1330-4E6C-9A26-6E7A0F884081}" srcOrd="3" destOrd="0" parTransId="{F68FEA7A-4E53-473A-867B-870D8ACA866B}" sibTransId="{CB5CF105-C25C-42FC-A6B6-CD13A1B3B6FF}"/>
    <dgm:cxn modelId="{76425596-CDF8-4DAC-B955-3515501EFBBE}" type="presOf" srcId="{1F6BFF84-61FA-40BC-896B-52C65ADEC2B3}" destId="{BB363BAD-570D-4F6E-9970-2FCA415C72C0}" srcOrd="0" destOrd="0" presId="urn:microsoft.com/office/officeart/2005/8/layout/hierarchy1"/>
    <dgm:cxn modelId="{ACDFF331-8E18-46F6-9D37-31194604D73C}" type="presOf" srcId="{44C47594-768F-4396-975B-118F2087375F}" destId="{48D38C48-1562-4E32-B3CC-92E917898F8E}" srcOrd="0" destOrd="0" presId="urn:microsoft.com/office/officeart/2005/8/layout/hierarchy1"/>
    <dgm:cxn modelId="{11A5D045-06E8-4F50-AECA-A2297414E814}" srcId="{1F6BFF84-61FA-40BC-896B-52C65ADEC2B3}" destId="{795D137D-5F3A-4BCC-99D3-8692F41704C8}" srcOrd="0" destOrd="0" parTransId="{BA2F4CD1-0245-4A8F-A34B-F125A990D06B}" sibTransId="{797C3718-3693-446E-92E1-38E8D4802123}"/>
    <dgm:cxn modelId="{FEC90E7F-660D-464E-8BD0-B3E9CD848405}" type="presParOf" srcId="{BB363BAD-570D-4F6E-9970-2FCA415C72C0}" destId="{5E642958-34ED-4B9B-B9C9-6B7DD44B423B}" srcOrd="0" destOrd="0" presId="urn:microsoft.com/office/officeart/2005/8/layout/hierarchy1"/>
    <dgm:cxn modelId="{8AC54157-88DF-40C6-A161-99FD13507DCA}" type="presParOf" srcId="{5E642958-34ED-4B9B-B9C9-6B7DD44B423B}" destId="{3B570F79-1E3C-4AA3-9F42-1387C3B8B64D}" srcOrd="0" destOrd="0" presId="urn:microsoft.com/office/officeart/2005/8/layout/hierarchy1"/>
    <dgm:cxn modelId="{83995CE9-5360-49AA-A1A9-564FBD09A514}" type="presParOf" srcId="{3B570F79-1E3C-4AA3-9F42-1387C3B8B64D}" destId="{A020D291-2BE7-4AC8-B925-5BFA8377676C}" srcOrd="0" destOrd="0" presId="urn:microsoft.com/office/officeart/2005/8/layout/hierarchy1"/>
    <dgm:cxn modelId="{07809D6D-94F0-4F25-8ACA-1308F15E8642}" type="presParOf" srcId="{3B570F79-1E3C-4AA3-9F42-1387C3B8B64D}" destId="{37ABA9EF-FFBF-437E-8C6B-55C522CCDBBA}" srcOrd="1" destOrd="0" presId="urn:microsoft.com/office/officeart/2005/8/layout/hierarchy1"/>
    <dgm:cxn modelId="{626F9919-AF79-4E7D-8E1F-38144D946CE7}" type="presParOf" srcId="{5E642958-34ED-4B9B-B9C9-6B7DD44B423B}" destId="{68C42D74-7600-4CC4-BA86-1DDB828C52F1}" srcOrd="1" destOrd="0" presId="urn:microsoft.com/office/officeart/2005/8/layout/hierarchy1"/>
    <dgm:cxn modelId="{D489DA86-2E2B-4856-AAE5-F5D95368906A}" type="presParOf" srcId="{68C42D74-7600-4CC4-BA86-1DDB828C52F1}" destId="{6EC96A86-8061-4A41-953E-C928F7456A83}" srcOrd="0" destOrd="0" presId="urn:microsoft.com/office/officeart/2005/8/layout/hierarchy1"/>
    <dgm:cxn modelId="{A692EB69-448A-4250-A663-BED6B1C57AA8}" type="presParOf" srcId="{68C42D74-7600-4CC4-BA86-1DDB828C52F1}" destId="{162D14ED-9543-470A-A392-C59CEDF256F3}" srcOrd="1" destOrd="0" presId="urn:microsoft.com/office/officeart/2005/8/layout/hierarchy1"/>
    <dgm:cxn modelId="{7EE024AB-1D87-4B06-870D-3DEE1872F819}" type="presParOf" srcId="{162D14ED-9543-470A-A392-C59CEDF256F3}" destId="{68EAF835-DD5D-4822-9054-65E82C5B2280}" srcOrd="0" destOrd="0" presId="urn:microsoft.com/office/officeart/2005/8/layout/hierarchy1"/>
    <dgm:cxn modelId="{91F81EB4-E10B-4150-800B-08D3A94AC029}" type="presParOf" srcId="{68EAF835-DD5D-4822-9054-65E82C5B2280}" destId="{C78FC355-AA27-4EEE-9DDE-6747A61EC14E}" srcOrd="0" destOrd="0" presId="urn:microsoft.com/office/officeart/2005/8/layout/hierarchy1"/>
    <dgm:cxn modelId="{BEF0DEFA-FA88-4B44-8FF9-5820C608040B}" type="presParOf" srcId="{68EAF835-DD5D-4822-9054-65E82C5B2280}" destId="{942FF894-13E5-4FF8-8761-179A71D822D7}" srcOrd="1" destOrd="0" presId="urn:microsoft.com/office/officeart/2005/8/layout/hierarchy1"/>
    <dgm:cxn modelId="{3642C095-8F83-47DA-9448-B141D383DC18}" type="presParOf" srcId="{162D14ED-9543-470A-A392-C59CEDF256F3}" destId="{55648195-82EA-41C3-AEF8-8BE44CFEFD81}" srcOrd="1" destOrd="0" presId="urn:microsoft.com/office/officeart/2005/8/layout/hierarchy1"/>
    <dgm:cxn modelId="{9E2CC314-75BF-42FF-9E70-278E5A42A97E}" type="presParOf" srcId="{68C42D74-7600-4CC4-BA86-1DDB828C52F1}" destId="{C6082CAD-261C-49D9-8897-6CB40627F300}" srcOrd="2" destOrd="0" presId="urn:microsoft.com/office/officeart/2005/8/layout/hierarchy1"/>
    <dgm:cxn modelId="{0F259DA3-F3B4-4F91-99B3-A8225D414077}" type="presParOf" srcId="{68C42D74-7600-4CC4-BA86-1DDB828C52F1}" destId="{938B074E-E3F2-4B4B-8B39-71F5C8031F86}" srcOrd="3" destOrd="0" presId="urn:microsoft.com/office/officeart/2005/8/layout/hierarchy1"/>
    <dgm:cxn modelId="{4B362672-DB78-4ED6-8235-14177F141368}" type="presParOf" srcId="{938B074E-E3F2-4B4B-8B39-71F5C8031F86}" destId="{C8DB7975-49AB-4CF9-BB38-3A823EC2EB02}" srcOrd="0" destOrd="0" presId="urn:microsoft.com/office/officeart/2005/8/layout/hierarchy1"/>
    <dgm:cxn modelId="{968C3E6C-0A20-454F-B0AF-0F00D1885A84}" type="presParOf" srcId="{C8DB7975-49AB-4CF9-BB38-3A823EC2EB02}" destId="{51CA0B8C-AD50-4521-899A-4A53DFAFE3DC}" srcOrd="0" destOrd="0" presId="urn:microsoft.com/office/officeart/2005/8/layout/hierarchy1"/>
    <dgm:cxn modelId="{9A9CF900-AEBA-472A-ACB5-984A6005046B}" type="presParOf" srcId="{C8DB7975-49AB-4CF9-BB38-3A823EC2EB02}" destId="{527BEE13-96D8-44E5-A948-99C511584914}" srcOrd="1" destOrd="0" presId="urn:microsoft.com/office/officeart/2005/8/layout/hierarchy1"/>
    <dgm:cxn modelId="{93ECBE67-2341-45E2-887F-12BBCCD15D5D}" type="presParOf" srcId="{938B074E-E3F2-4B4B-8B39-71F5C8031F86}" destId="{D7B6DA62-4B8E-4B16-972A-BC3B9C6113DE}" srcOrd="1" destOrd="0" presId="urn:microsoft.com/office/officeart/2005/8/layout/hierarchy1"/>
    <dgm:cxn modelId="{F0D96E46-34D6-4752-B4A5-A811C5D57E47}" type="presParOf" srcId="{68C42D74-7600-4CC4-BA86-1DDB828C52F1}" destId="{6AC39084-0C73-431A-8D08-4C9895CEA40C}" srcOrd="4" destOrd="0" presId="urn:microsoft.com/office/officeart/2005/8/layout/hierarchy1"/>
    <dgm:cxn modelId="{41BECFB8-EF38-48BA-A369-AAE13792E6BE}" type="presParOf" srcId="{68C42D74-7600-4CC4-BA86-1DDB828C52F1}" destId="{7ECF5019-DE20-464D-9B1A-3861F2DBF6D7}" srcOrd="5" destOrd="0" presId="urn:microsoft.com/office/officeart/2005/8/layout/hierarchy1"/>
    <dgm:cxn modelId="{075CC11B-01CD-4B04-9222-782ABF30B7D3}" type="presParOf" srcId="{7ECF5019-DE20-464D-9B1A-3861F2DBF6D7}" destId="{71DA6F8B-6DCA-4905-9481-2D64E22367DB}" srcOrd="0" destOrd="0" presId="urn:microsoft.com/office/officeart/2005/8/layout/hierarchy1"/>
    <dgm:cxn modelId="{B03A83B9-F79F-4E64-BA00-C2E95CC223C5}" type="presParOf" srcId="{71DA6F8B-6DCA-4905-9481-2D64E22367DB}" destId="{7D4293BE-35D5-4CE5-AAAD-35F5CEF2DFF7}" srcOrd="0" destOrd="0" presId="urn:microsoft.com/office/officeart/2005/8/layout/hierarchy1"/>
    <dgm:cxn modelId="{76A0D62B-6934-47B1-A7D4-2449E3343FF8}" type="presParOf" srcId="{71DA6F8B-6DCA-4905-9481-2D64E22367DB}" destId="{48D38C48-1562-4E32-B3CC-92E917898F8E}" srcOrd="1" destOrd="0" presId="urn:microsoft.com/office/officeart/2005/8/layout/hierarchy1"/>
    <dgm:cxn modelId="{D6D4E91C-552C-4AD7-8C17-A7A19B9363AF}" type="presParOf" srcId="{7ECF5019-DE20-464D-9B1A-3861F2DBF6D7}" destId="{EBAD4EBE-8CDF-4A3A-B495-155E3125E02F}" srcOrd="1" destOrd="0" presId="urn:microsoft.com/office/officeart/2005/8/layout/hierarchy1"/>
    <dgm:cxn modelId="{9D4DD15E-D2D5-48ED-80D6-FBC7C4970220}" type="presParOf" srcId="{68C42D74-7600-4CC4-BA86-1DDB828C52F1}" destId="{51C15F5E-7E70-40F1-BB34-0403DD6D1653}" srcOrd="6" destOrd="0" presId="urn:microsoft.com/office/officeart/2005/8/layout/hierarchy1"/>
    <dgm:cxn modelId="{7CA4F719-1A1F-4AC4-B780-EAF96E02007B}" type="presParOf" srcId="{68C42D74-7600-4CC4-BA86-1DDB828C52F1}" destId="{E6BDC3A5-157B-441B-937E-6344613B7B22}" srcOrd="7" destOrd="0" presId="urn:microsoft.com/office/officeart/2005/8/layout/hierarchy1"/>
    <dgm:cxn modelId="{75DE1F24-92D1-4374-B644-7C3B2CA9E80D}" type="presParOf" srcId="{E6BDC3A5-157B-441B-937E-6344613B7B22}" destId="{6C386BB1-BE9B-4CED-B088-B6943C94C973}" srcOrd="0" destOrd="0" presId="urn:microsoft.com/office/officeart/2005/8/layout/hierarchy1"/>
    <dgm:cxn modelId="{14482E5E-35D6-49E5-A4AE-42C1E35DAB2C}" type="presParOf" srcId="{6C386BB1-BE9B-4CED-B088-B6943C94C973}" destId="{526ED729-590B-4776-BB06-5D6E08830750}" srcOrd="0" destOrd="0" presId="urn:microsoft.com/office/officeart/2005/8/layout/hierarchy1"/>
    <dgm:cxn modelId="{B2FBAC4A-CB6C-4C4A-8F3B-8AE43C99E55B}" type="presParOf" srcId="{6C386BB1-BE9B-4CED-B088-B6943C94C973}" destId="{0DA48853-AAF0-44BA-94CA-F92627E38305}" srcOrd="1" destOrd="0" presId="urn:microsoft.com/office/officeart/2005/8/layout/hierarchy1"/>
    <dgm:cxn modelId="{8312A51F-F02C-400B-AF2C-34436BF57F3B}" type="presParOf" srcId="{E6BDC3A5-157B-441B-937E-6344613B7B22}" destId="{635B24C9-8C5B-49F5-865A-2965084C3C0F}" srcOrd="1" destOrd="0" presId="urn:microsoft.com/office/officeart/2005/8/layout/hierarchy1"/>
    <dgm:cxn modelId="{2700D70A-E149-4FBA-8E98-18899552701B}" type="presParOf" srcId="{68C42D74-7600-4CC4-BA86-1DDB828C52F1}" destId="{680167CB-F440-4D81-90B2-A9B9C9DDA7D3}" srcOrd="8" destOrd="0" presId="urn:microsoft.com/office/officeart/2005/8/layout/hierarchy1"/>
    <dgm:cxn modelId="{345978D5-A4B8-41B6-90DD-333F394F6B3D}" type="presParOf" srcId="{68C42D74-7600-4CC4-BA86-1DDB828C52F1}" destId="{D59613E5-1003-480E-B378-38E313998120}" srcOrd="9" destOrd="0" presId="urn:microsoft.com/office/officeart/2005/8/layout/hierarchy1"/>
    <dgm:cxn modelId="{B3655525-6C37-45E3-A804-B89928D5BFB9}" type="presParOf" srcId="{D59613E5-1003-480E-B378-38E313998120}" destId="{A89C153C-2294-4D3C-92BC-03D1D7C965F8}" srcOrd="0" destOrd="0" presId="urn:microsoft.com/office/officeart/2005/8/layout/hierarchy1"/>
    <dgm:cxn modelId="{FDE19F93-FFDF-43E8-B771-DFFBDF2C5708}" type="presParOf" srcId="{A89C153C-2294-4D3C-92BC-03D1D7C965F8}" destId="{7D0F8CD5-F803-4103-A0DA-694133BB5193}" srcOrd="0" destOrd="0" presId="urn:microsoft.com/office/officeart/2005/8/layout/hierarchy1"/>
    <dgm:cxn modelId="{250E06B0-A4A9-40B1-A39E-2A8594663327}" type="presParOf" srcId="{A89C153C-2294-4D3C-92BC-03D1D7C965F8}" destId="{A4E44E99-5083-434E-807D-B4A11898E135}" srcOrd="1" destOrd="0" presId="urn:microsoft.com/office/officeart/2005/8/layout/hierarchy1"/>
    <dgm:cxn modelId="{EC96E50C-75F1-4813-B49B-8C54CDAADA26}" type="presParOf" srcId="{D59613E5-1003-480E-B378-38E313998120}" destId="{E79A22C8-FD39-4B8E-8A00-E304F7AF0D0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0167CB-F440-4D81-90B2-A9B9C9DDA7D3}">
      <dsp:nvSpPr>
        <dsp:cNvPr id="0" name=""/>
        <dsp:cNvSpPr/>
      </dsp:nvSpPr>
      <dsp:spPr>
        <a:xfrm>
          <a:off x="3863285" y="752182"/>
          <a:ext cx="2895401" cy="34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57"/>
              </a:lnTo>
              <a:lnTo>
                <a:pt x="2895401" y="234757"/>
              </a:lnTo>
              <a:lnTo>
                <a:pt x="2895401" y="344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15F5E-7E70-40F1-BB34-0403DD6D1653}">
      <dsp:nvSpPr>
        <dsp:cNvPr id="0" name=""/>
        <dsp:cNvSpPr/>
      </dsp:nvSpPr>
      <dsp:spPr>
        <a:xfrm>
          <a:off x="3863285" y="752182"/>
          <a:ext cx="1447700" cy="344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757"/>
              </a:lnTo>
              <a:lnTo>
                <a:pt x="1447700" y="234757"/>
              </a:lnTo>
              <a:lnTo>
                <a:pt x="1447700" y="344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39084-0C73-431A-8D08-4C9895CEA40C}">
      <dsp:nvSpPr>
        <dsp:cNvPr id="0" name=""/>
        <dsp:cNvSpPr/>
      </dsp:nvSpPr>
      <dsp:spPr>
        <a:xfrm>
          <a:off x="3817565" y="752182"/>
          <a:ext cx="91440" cy="3444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4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082CAD-261C-49D9-8897-6CB40627F300}">
      <dsp:nvSpPr>
        <dsp:cNvPr id="0" name=""/>
        <dsp:cNvSpPr/>
      </dsp:nvSpPr>
      <dsp:spPr>
        <a:xfrm>
          <a:off x="2415584" y="752182"/>
          <a:ext cx="1447700" cy="344486"/>
        </a:xfrm>
        <a:custGeom>
          <a:avLst/>
          <a:gdLst/>
          <a:ahLst/>
          <a:cxnLst/>
          <a:rect l="0" t="0" r="0" b="0"/>
          <a:pathLst>
            <a:path>
              <a:moveTo>
                <a:pt x="1447700" y="0"/>
              </a:moveTo>
              <a:lnTo>
                <a:pt x="1447700" y="234757"/>
              </a:lnTo>
              <a:lnTo>
                <a:pt x="0" y="234757"/>
              </a:lnTo>
              <a:lnTo>
                <a:pt x="0" y="344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C96A86-8061-4A41-953E-C928F7456A83}">
      <dsp:nvSpPr>
        <dsp:cNvPr id="0" name=""/>
        <dsp:cNvSpPr/>
      </dsp:nvSpPr>
      <dsp:spPr>
        <a:xfrm>
          <a:off x="967883" y="752182"/>
          <a:ext cx="2895401" cy="344486"/>
        </a:xfrm>
        <a:custGeom>
          <a:avLst/>
          <a:gdLst/>
          <a:ahLst/>
          <a:cxnLst/>
          <a:rect l="0" t="0" r="0" b="0"/>
          <a:pathLst>
            <a:path>
              <a:moveTo>
                <a:pt x="2895401" y="0"/>
              </a:moveTo>
              <a:lnTo>
                <a:pt x="2895401" y="234757"/>
              </a:lnTo>
              <a:lnTo>
                <a:pt x="0" y="234757"/>
              </a:lnTo>
              <a:lnTo>
                <a:pt x="0" y="344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0D291-2BE7-4AC8-B925-5BFA8377676C}">
      <dsp:nvSpPr>
        <dsp:cNvPr id="0" name=""/>
        <dsp:cNvSpPr/>
      </dsp:nvSpPr>
      <dsp:spPr>
        <a:xfrm>
          <a:off x="2428942" y="35"/>
          <a:ext cx="2868686" cy="7521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BA9EF-FFBF-437E-8C6B-55C522CCDBBA}">
      <dsp:nvSpPr>
        <dsp:cNvPr id="0" name=""/>
        <dsp:cNvSpPr/>
      </dsp:nvSpPr>
      <dsp:spPr>
        <a:xfrm>
          <a:off x="2560551" y="125064"/>
          <a:ext cx="2868686" cy="7521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Работают  на:</a:t>
          </a:r>
          <a:endParaRPr lang="ru-RU" sz="2400" b="1" kern="1200" dirty="0"/>
        </a:p>
      </dsp:txBody>
      <dsp:txXfrm>
        <a:off x="2582581" y="147094"/>
        <a:ext cx="2824626" cy="708086"/>
      </dsp:txXfrm>
    </dsp:sp>
    <dsp:sp modelId="{C78FC355-AA27-4EEE-9DDE-6747A61EC14E}">
      <dsp:nvSpPr>
        <dsp:cNvPr id="0" name=""/>
        <dsp:cNvSpPr/>
      </dsp:nvSpPr>
      <dsp:spPr>
        <a:xfrm>
          <a:off x="375642" y="1096669"/>
          <a:ext cx="1184482" cy="12785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FF894-13E5-4FF8-8761-179A71D822D7}">
      <dsp:nvSpPr>
        <dsp:cNvPr id="0" name=""/>
        <dsp:cNvSpPr/>
      </dsp:nvSpPr>
      <dsp:spPr>
        <a:xfrm>
          <a:off x="507251" y="1221697"/>
          <a:ext cx="1184482" cy="12785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угле</a:t>
          </a:r>
          <a:endParaRPr lang="ru-RU" sz="2400" b="1" kern="1200" dirty="0"/>
        </a:p>
      </dsp:txBody>
      <dsp:txXfrm>
        <a:off x="541943" y="1256389"/>
        <a:ext cx="1115098" cy="1209204"/>
      </dsp:txXfrm>
    </dsp:sp>
    <dsp:sp modelId="{51CA0B8C-AD50-4521-899A-4A53DFAFE3DC}">
      <dsp:nvSpPr>
        <dsp:cNvPr id="0" name=""/>
        <dsp:cNvSpPr/>
      </dsp:nvSpPr>
      <dsp:spPr>
        <a:xfrm>
          <a:off x="1823343" y="1096669"/>
          <a:ext cx="1184482" cy="12785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7BEE13-96D8-44E5-A948-99C511584914}">
      <dsp:nvSpPr>
        <dsp:cNvPr id="0" name=""/>
        <dsp:cNvSpPr/>
      </dsp:nvSpPr>
      <dsp:spPr>
        <a:xfrm>
          <a:off x="1954952" y="1221697"/>
          <a:ext cx="1184482" cy="12785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нефти</a:t>
          </a:r>
          <a:endParaRPr lang="ru-RU" sz="2400" b="1" kern="1200" dirty="0"/>
        </a:p>
      </dsp:txBody>
      <dsp:txXfrm>
        <a:off x="1989644" y="1256389"/>
        <a:ext cx="1115098" cy="1209197"/>
      </dsp:txXfrm>
    </dsp:sp>
    <dsp:sp modelId="{7D4293BE-35D5-4CE5-AAAD-35F5CEF2DFF7}">
      <dsp:nvSpPr>
        <dsp:cNvPr id="0" name=""/>
        <dsp:cNvSpPr/>
      </dsp:nvSpPr>
      <dsp:spPr>
        <a:xfrm>
          <a:off x="3271044" y="1096669"/>
          <a:ext cx="1184482" cy="12785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38C48-1562-4E32-B3CC-92E917898F8E}">
      <dsp:nvSpPr>
        <dsp:cNvPr id="0" name=""/>
        <dsp:cNvSpPr/>
      </dsp:nvSpPr>
      <dsp:spPr>
        <a:xfrm>
          <a:off x="3402653" y="1221697"/>
          <a:ext cx="1184482" cy="12785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газе</a:t>
          </a:r>
          <a:endParaRPr lang="ru-RU" sz="2400" b="1" kern="1200" dirty="0"/>
        </a:p>
      </dsp:txBody>
      <dsp:txXfrm>
        <a:off x="3437345" y="1256389"/>
        <a:ext cx="1115098" cy="1209212"/>
      </dsp:txXfrm>
    </dsp:sp>
    <dsp:sp modelId="{526ED729-590B-4776-BB06-5D6E08830750}">
      <dsp:nvSpPr>
        <dsp:cNvPr id="0" name=""/>
        <dsp:cNvSpPr/>
      </dsp:nvSpPr>
      <dsp:spPr>
        <a:xfrm>
          <a:off x="4718745" y="1096669"/>
          <a:ext cx="1184482" cy="1230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48853-AAF0-44BA-94CA-F92627E38305}">
      <dsp:nvSpPr>
        <dsp:cNvPr id="0" name=""/>
        <dsp:cNvSpPr/>
      </dsp:nvSpPr>
      <dsp:spPr>
        <a:xfrm>
          <a:off x="4850354" y="1221697"/>
          <a:ext cx="1184482" cy="123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торфе</a:t>
          </a:r>
          <a:endParaRPr lang="ru-RU" sz="2400" b="1" kern="1200" dirty="0"/>
        </a:p>
      </dsp:txBody>
      <dsp:txXfrm>
        <a:off x="4885046" y="1256389"/>
        <a:ext cx="1115098" cy="1161556"/>
      </dsp:txXfrm>
    </dsp:sp>
    <dsp:sp modelId="{7D0F8CD5-F803-4103-A0DA-694133BB5193}">
      <dsp:nvSpPr>
        <dsp:cNvPr id="0" name=""/>
        <dsp:cNvSpPr/>
      </dsp:nvSpPr>
      <dsp:spPr>
        <a:xfrm>
          <a:off x="6166445" y="1096669"/>
          <a:ext cx="1184482" cy="12309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44E99-5083-434E-807D-B4A11898E135}">
      <dsp:nvSpPr>
        <dsp:cNvPr id="0" name=""/>
        <dsp:cNvSpPr/>
      </dsp:nvSpPr>
      <dsp:spPr>
        <a:xfrm>
          <a:off x="6298055" y="1221697"/>
          <a:ext cx="1184482" cy="12309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мазуте</a:t>
          </a:r>
          <a:endParaRPr lang="ru-RU" sz="2400" b="1" kern="1200" dirty="0"/>
        </a:p>
      </dsp:txBody>
      <dsp:txXfrm>
        <a:off x="6332747" y="1256389"/>
        <a:ext cx="1115098" cy="11615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AF41D-5640-4C3A-97F2-73519EA3DEA2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D9D5-7F34-4611-ACCF-B295C816D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4D114-834B-44E6-A39D-C4C7BA3DA920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2908C-CD5A-40F4-8E44-D75AE83BED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C6C2B-A694-42BA-88FB-C658461DC5B2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60FE0-8741-44EF-AEA8-82595A6E0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FA085-C55E-477D-B5B8-A8AE9FA8A7F3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0A4E4-56A5-486F-AADE-94EFEAEA5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7BC2C-2704-456C-994F-1A38C7AE1257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7A740-809D-40F6-81BB-F1F0EF527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432F9-62C0-4C7D-90F8-E7FB5CC4791A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A71E5-940A-406B-AF23-2493DB96A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142D6-0259-45BD-A840-7F2E1DCC9E93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EC8F-D363-4565-AF69-12E3EAFF1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6AE8-9E7F-42FF-80A7-BDE112A84CD1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BF292-787A-4B79-9F88-B84DD10C7A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F7A5-86F4-4502-8B90-5F2301C99A42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43163-4375-4970-931B-DBB0A090A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AEE80-C156-45D8-90B4-4AC9DB145BED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E9BD4-0970-4A58-B0B6-6D0A1CBE0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AAF01-045A-4F81-8456-6911A6846D5E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487C-D969-4D79-9005-6A449DC1EA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6A9833-7568-47B5-A1B3-CBCD9D03F5B5}" type="datetimeFigureOut">
              <a:rPr lang="ru-RU"/>
              <a:pPr>
                <a:defRPr/>
              </a:pPr>
              <a:t>10.11.2016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594788-81F6-47BF-A961-A54D12F0B0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9" r:id="rId1"/>
    <p:sldLayoutId id="2147484220" r:id="rId2"/>
    <p:sldLayoutId id="2147484221" r:id="rId3"/>
    <p:sldLayoutId id="2147484213" r:id="rId4"/>
    <p:sldLayoutId id="2147484222" r:id="rId5"/>
    <p:sldLayoutId id="2147484214" r:id="rId6"/>
    <p:sldLayoutId id="2147484223" r:id="rId7"/>
    <p:sldLayoutId id="2147484224" r:id="rId8"/>
    <p:sldLayoutId id="2147484225" r:id="rId9"/>
    <p:sldLayoutId id="2147484215" r:id="rId10"/>
    <p:sldLayoutId id="21474842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85728"/>
            <a:ext cx="5035354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ТЭК: </a:t>
            </a:r>
            <a:r>
              <a:rPr lang="ru-RU" sz="4800" b="1" spc="50" dirty="0" err="1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Электро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энергетика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России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7688"/>
            <a:ext cx="35718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928938"/>
            <a:ext cx="2214562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857500"/>
            <a:ext cx="2560638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Молния 16"/>
          <p:cNvSpPr/>
          <p:nvPr/>
        </p:nvSpPr>
        <p:spPr>
          <a:xfrm>
            <a:off x="3643313" y="3500438"/>
            <a:ext cx="642937" cy="714375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Молния 23"/>
          <p:cNvSpPr/>
          <p:nvPr/>
        </p:nvSpPr>
        <p:spPr>
          <a:xfrm rot="1396187">
            <a:off x="1344613" y="3022600"/>
            <a:ext cx="712787" cy="1169988"/>
          </a:xfrm>
          <a:prstGeom prst="lightningBol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786188" y="3214688"/>
            <a:ext cx="3429000" cy="1357312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9" name="Picture 15" descr="Картинка 8 из 64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0005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 autoUpdateAnimBg="0"/>
      <p:bldP spid="2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9270"/>
            <a:ext cx="7808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НЕФТЯНАЯ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23528" y="665601"/>
            <a:ext cx="8457069" cy="1467255"/>
          </a:xfrm>
          <a:prstGeom prst="roundRect">
            <a:avLst/>
          </a:prstGeom>
          <a:solidFill>
            <a:srgbClr val="FF99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ОДНА ИЗ ОСНОВНЫХ ВЕДУЩИХ ОТРАСЛЕЙ ТЭК И ВСЕГО ХОЗЯЙСТВА. В СЫРОМ ВИДЕ НЕФТЬ ПРАКТИЧЕСКИ НЕ ИСПОЛЬЗУЕТСЯ. ПРИ ПЕРЕРАБОТКЕ НЕФТИ ПОЛУЧАЮТ ВЫСОКОКАЧЕСТВЕННОЕ ТОПЛИВО (БЕНЗИН, КЕРОСИН, МАЗУТ) И СЫРЬЕ ДЛЯ ХИМИЧЕСКОЙ ПРОМЫШЛЕННОСТИ (ПЛАСТМАСС, ПОЛИМЕРОВ, ХИМИЧЕСКИХ ВОЛОКОН)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331494"/>
            <a:ext cx="8457069" cy="720080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ЗАПАСАМ НЕФТИ РОССИЯ ЗАНИМАЕТ 5 МЕСТО В МИРЕ, А ПО ДОБЫЧЕ – ПЕРВОЕ!!! РЕСУРСООБЕСПЕЧЕННОСТЬ СНИЖАЕТСЯ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3191167"/>
            <a:ext cx="3720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НЕФТЯНЫЕ БАЗЫ РОССИИ</a:t>
            </a:r>
            <a:endParaRPr lang="ru-RU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>
            <a:stCxn id="6" idx="2"/>
            <a:endCxn id="11" idx="0"/>
          </p:cNvCxnSpPr>
          <p:nvPr/>
        </p:nvCxnSpPr>
        <p:spPr>
          <a:xfrm flipH="1">
            <a:off x="2241125" y="3591277"/>
            <a:ext cx="2174776" cy="413787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6" idx="2"/>
            <a:endCxn id="12" idx="0"/>
          </p:cNvCxnSpPr>
          <p:nvPr/>
        </p:nvCxnSpPr>
        <p:spPr>
          <a:xfrm>
            <a:off x="4415901" y="3591277"/>
            <a:ext cx="2598329" cy="413787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302951" y="4005064"/>
            <a:ext cx="3876348" cy="2592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ЗАПАДНО-СИБИРСКАЯ</a:t>
            </a:r>
            <a:r>
              <a:rPr lang="ru-RU" dirty="0" smtClean="0">
                <a:solidFill>
                  <a:schemeClr val="tx1"/>
                </a:solidFill>
              </a:rPr>
              <a:t>: ДОБЫВАЕТСЯ 70 % НЕФТИ СТРАНЫ, ИЗ КРУПНЕЙШИХ МЕСТОРОЖДЕНИЙ (САМОТЛОР, СУРГУТ) ИЗВЛЕЧЕНО БОЛЕЕ 60 % НЕФТИ</a:t>
            </a:r>
            <a:endParaRPr lang="ru-RU" u="sng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76056" y="4005064"/>
            <a:ext cx="3876348" cy="25922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ВОЛГО-УРАЛЬСКАЯ:</a:t>
            </a:r>
            <a:r>
              <a:rPr lang="ru-RU" dirty="0" smtClean="0">
                <a:solidFill>
                  <a:schemeClr val="tx1"/>
                </a:solidFill>
              </a:rPr>
              <a:t> ДОБЫВАЕТСЯ 20 % НЕФТИ СТРАНЫ, ИЗ КРУПНЕЙШИХ МЕСТОРОЖДЕНИЙ (РОМАШКИНСКОЕ, ТУЙМАЗИНСКОЕ) ИЗВЛЕЧЕНО ОТ 70 ДО 90 % ЗАПАСОВ</a:t>
            </a:r>
            <a:endParaRPr lang="ru-RU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ЗАПАСЫ НЕФТИ НА ШЕЛЬФЕ СЕВЕРНОГО-ЛЕДОВИТОГО ОКЕАНА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Файл:22.04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4" y="830997"/>
            <a:ext cx="9000404" cy="475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5229201"/>
            <a:ext cx="8640960" cy="1628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отдаленной перспективе районы Северного-Ледовитого океана будут давать 50 % всей нефти страны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solidFill>
                  <a:schemeClr val="tx1"/>
                </a:solidFill>
              </a:rPr>
              <a:t> Проблемы: суровый климат, льды, штормы, уникальные биологические ресурсы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3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пособы добычи неф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Молния 2"/>
          <p:cNvSpPr/>
          <p:nvPr/>
        </p:nvSpPr>
        <p:spPr>
          <a:xfrm rot="1701922">
            <a:off x="131870" y="4527424"/>
            <a:ext cx="914400" cy="914400"/>
          </a:xfrm>
          <a:prstGeom prst="lightningBol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61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ереработка нефти происходит на НП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1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Транспортировка неф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3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8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рактическая работа №5 &quot;Сравнительная характеристика нефтяных баз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9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4286250" y="214313"/>
            <a:ext cx="4643438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atin typeface="Bookman Old Style" pitchFamily="18" charset="0"/>
              </a:rPr>
              <a:t>отрасль, которая  производит  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электроэнергию  на  электростанциях  и  передает  ее  на  расстояние  по  </a:t>
            </a:r>
            <a:r>
              <a:rPr lang="ru-RU" sz="1600" b="1" dirty="0" smtClean="0">
                <a:latin typeface="Bookman Old Style" pitchFamily="18" charset="0"/>
              </a:rPr>
              <a:t>линиям  </a:t>
            </a:r>
            <a:r>
              <a:rPr lang="ru-RU" sz="1600" b="1" dirty="0">
                <a:latin typeface="Bookman Old Style" pitchFamily="18" charset="0"/>
              </a:rPr>
              <a:t>электропередач  (ЛЭП). </a:t>
            </a:r>
          </a:p>
          <a:p>
            <a:pPr algn="ctr"/>
            <a:r>
              <a:rPr lang="ru-RU" sz="1600" b="1" dirty="0">
                <a:latin typeface="Bookman Old Style" pitchFamily="18" charset="0"/>
              </a:rPr>
              <a:t>В РФ  ежегодно вырабатывается  </a:t>
            </a:r>
          </a:p>
          <a:p>
            <a:pPr algn="ctr"/>
            <a:r>
              <a:rPr lang="ru-RU" b="1" dirty="0" smtClean="0">
                <a:latin typeface="Bookman Old Style" pitchFamily="18" charset="0"/>
              </a:rPr>
              <a:t>950 </a:t>
            </a:r>
            <a:r>
              <a:rPr lang="ru-RU" b="1" dirty="0" smtClean="0">
                <a:latin typeface="Bookman Old Style" pitchFamily="18" charset="0"/>
              </a:rPr>
              <a:t>млрд.  </a:t>
            </a:r>
            <a:r>
              <a:rPr lang="ru-RU" b="1" dirty="0">
                <a:latin typeface="Bookman Old Style" pitchFamily="18" charset="0"/>
              </a:rPr>
              <a:t>кВт </a:t>
            </a:r>
            <a:r>
              <a:rPr lang="ru-RU" b="1" dirty="0" smtClean="0">
                <a:latin typeface="Bookman Old Style" pitchFamily="18" charset="0"/>
              </a:rPr>
              <a:t>ч (4 место в мире)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642918"/>
            <a:ext cx="4031873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Электроэнергетика</a:t>
            </a: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286250" y="1785938"/>
            <a:ext cx="4643438" cy="12001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Это авангардная  отрасль  промышленности, так  как  без  энергии  невозможна  работа  ни  одного  предприятия.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0375"/>
            <a:ext cx="5572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5429256" y="4214818"/>
            <a:ext cx="350046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Потребители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Электроэнергии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Схема 23"/>
          <p:cNvGraphicFramePr/>
          <p:nvPr/>
        </p:nvGraphicFramePr>
        <p:xfrm>
          <a:off x="928662" y="1000108"/>
          <a:ext cx="785818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500166" y="285728"/>
            <a:ext cx="737894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Тепловые  электростанции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rgbClr val="FF99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Молния 2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000250" y="2357438"/>
            <a:ext cx="428625" cy="428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H="1" flipV="1">
            <a:off x="2214562" y="2571751"/>
            <a:ext cx="214313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000250" y="2357438"/>
            <a:ext cx="428625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2000250" y="2357438"/>
            <a:ext cx="214313" cy="2143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рапеция 18"/>
          <p:cNvSpPr/>
          <p:nvPr/>
        </p:nvSpPr>
        <p:spPr>
          <a:xfrm>
            <a:off x="4786313" y="2357438"/>
            <a:ext cx="214312" cy="500062"/>
          </a:xfrm>
          <a:prstGeom prst="trapezoi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929313" y="2643188"/>
            <a:ext cx="428625" cy="214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00188" y="2357438"/>
            <a:ext cx="428625" cy="4286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Трапеция 16"/>
          <p:cNvSpPr/>
          <p:nvPr/>
        </p:nvSpPr>
        <p:spPr>
          <a:xfrm>
            <a:off x="3357563" y="2357438"/>
            <a:ext cx="214312" cy="500062"/>
          </a:xfrm>
          <a:prstGeom prst="trapezoi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57938" y="2643188"/>
            <a:ext cx="428625" cy="2143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143625" y="2428875"/>
            <a:ext cx="428625" cy="2143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214312" y="3658021"/>
            <a:ext cx="4000500" cy="2862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Bookman Old Style" pitchFamily="18" charset="0"/>
              </a:rPr>
              <a:t>   </a:t>
            </a:r>
            <a:r>
              <a:rPr lang="ru-RU" sz="2000" b="1" dirty="0" smtClean="0">
                <a:latin typeface="Bookman Old Style" pitchFamily="18" charset="0"/>
              </a:rPr>
              <a:t>ПРИЕМУЩЕСТВА ТЭС: </a:t>
            </a: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Можно  </a:t>
            </a:r>
            <a:r>
              <a:rPr lang="ru-RU" sz="2000" b="1" dirty="0">
                <a:latin typeface="Bookman Old Style" pitchFamily="18" charset="0"/>
              </a:rPr>
              <a:t>строить  в  разных  районах  страны  (</a:t>
            </a:r>
            <a:r>
              <a:rPr lang="ru-RU" sz="2000" b="1" dirty="0" smtClean="0">
                <a:latin typeface="Bookman Old Style" pitchFamily="18" charset="0"/>
              </a:rPr>
              <a:t>повсеместно</a:t>
            </a:r>
            <a:r>
              <a:rPr lang="ru-RU" sz="2000" b="1" dirty="0">
                <a:latin typeface="Bookman Old Style" pitchFamily="18" charset="0"/>
              </a:rPr>
              <a:t>).  </a:t>
            </a:r>
            <a:endParaRPr lang="ru-RU" sz="2000" b="1" dirty="0" smtClean="0">
              <a:latin typeface="Bookman Old Style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b="1" dirty="0" smtClean="0">
                <a:latin typeface="Bookman Old Style" pitchFamily="18" charset="0"/>
              </a:rPr>
              <a:t>ТЭС </a:t>
            </a:r>
            <a:r>
              <a:rPr lang="ru-RU" sz="2000" b="1" dirty="0">
                <a:latin typeface="Bookman Old Style" pitchFamily="18" charset="0"/>
              </a:rPr>
              <a:t>строят  быстро,  строительство  </a:t>
            </a:r>
            <a:r>
              <a:rPr lang="ru-RU" sz="2000" b="1" dirty="0" smtClean="0">
                <a:latin typeface="Bookman Old Style" pitchFamily="18" charset="0"/>
              </a:rPr>
              <a:t>обходится  </a:t>
            </a:r>
            <a:r>
              <a:rPr lang="ru-RU" sz="2000" b="1" dirty="0">
                <a:latin typeface="Bookman Old Style" pitchFamily="18" charset="0"/>
              </a:rPr>
              <a:t>дешевле,  чем  </a:t>
            </a:r>
            <a:r>
              <a:rPr lang="ru-RU" sz="2000" b="1" dirty="0" smtClean="0">
                <a:latin typeface="Bookman Old Style" pitchFamily="18" charset="0"/>
              </a:rPr>
              <a:t>строительство  </a:t>
            </a:r>
            <a:r>
              <a:rPr lang="ru-RU" sz="2000" b="1" dirty="0">
                <a:latin typeface="Bookman Old Style" pitchFamily="18" charset="0"/>
              </a:rPr>
              <a:t>ГЭС  и  АЭС.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0063" y="1500188"/>
            <a:ext cx="3571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>
                <a:solidFill>
                  <a:srgbClr val="C00000"/>
                </a:solidFill>
                <a:latin typeface="Bookman Old Style" pitchFamily="18" charset="0"/>
              </a:rPr>
              <a:t>!</a:t>
            </a:r>
          </a:p>
        </p:txBody>
      </p:sp>
      <p:sp>
        <p:nvSpPr>
          <p:cNvPr id="34" name="Овал 33"/>
          <p:cNvSpPr/>
          <p:nvPr/>
        </p:nvSpPr>
        <p:spPr>
          <a:xfrm>
            <a:off x="1071563" y="1428750"/>
            <a:ext cx="7429500" cy="2071688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00188" y="2071688"/>
            <a:ext cx="6786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C00000"/>
                </a:solidFill>
                <a:latin typeface="Bookman Old Style" pitchFamily="18" charset="0"/>
              </a:rPr>
              <a:t>ТЭС  используют  1/3  всего  добываемого  в  России  топлива!</a:t>
            </a:r>
          </a:p>
        </p:txBody>
      </p:sp>
      <p:pic>
        <p:nvPicPr>
          <p:cNvPr id="31765" name="Picture 2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9125" y="3714750"/>
            <a:ext cx="47148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 animBg="1"/>
      <p:bldP spid="33" grpId="0"/>
      <p:bldP spid="34" grpId="0" animBg="1"/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571472" y="1357298"/>
            <a:ext cx="1754006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 Р Э С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571736" y="1071546"/>
            <a:ext cx="6286500" cy="923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 dirty="0">
                <a:latin typeface="Bookman Old Style" pitchFamily="18" charset="0"/>
              </a:rPr>
              <a:t>электростанции, обслуживающие большие территории  называют государственными районными электростанциями  (ГРЭС)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00100" y="2357430"/>
            <a:ext cx="74206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Это разновидность тепловых </a:t>
            </a:r>
          </a:p>
          <a:p>
            <a:r>
              <a:rPr lang="ru-RU" sz="2800" b="1" i="1" dirty="0" smtClean="0">
                <a:solidFill>
                  <a:srgbClr val="C00000"/>
                </a:solidFill>
              </a:rPr>
              <a:t>электростанций – они самые мощные.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42938" y="428625"/>
            <a:ext cx="5715000" cy="10715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14438" y="571500"/>
            <a:ext cx="5357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latin typeface="Bookman Old Style" pitchFamily="18" charset="0"/>
              </a:rPr>
              <a:t>Крупнейшие ТЭС в России. Крупнейшие – это ГРЭС</a:t>
            </a:r>
          </a:p>
        </p:txBody>
      </p:sp>
      <p:sp>
        <p:nvSpPr>
          <p:cNvPr id="5" name="Молния 4"/>
          <p:cNvSpPr/>
          <p:nvPr/>
        </p:nvSpPr>
        <p:spPr>
          <a:xfrm rot="1092702">
            <a:off x="1474788" y="2609850"/>
            <a:ext cx="336550" cy="5667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 rot="1092702">
            <a:off x="2436813" y="3752850"/>
            <a:ext cx="336550" cy="5667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Молния 8"/>
          <p:cNvSpPr/>
          <p:nvPr/>
        </p:nvSpPr>
        <p:spPr>
          <a:xfrm rot="1092702">
            <a:off x="3222625" y="3609975"/>
            <a:ext cx="336550" cy="566738"/>
          </a:xfrm>
          <a:prstGeom prst="lightningBol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714500" y="3000375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Костромская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57313" y="428625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Рефтинская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29000" y="4000500"/>
            <a:ext cx="1857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C00000"/>
                </a:solidFill>
                <a:latin typeface="Bookman Old Style" pitchFamily="18" charset="0"/>
              </a:rPr>
              <a:t>Сургутская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85860"/>
            <a:ext cx="735977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/>
                <a:solidFill>
                  <a:srgbClr val="003399"/>
                </a:solidFill>
              </a:rPr>
              <a:t>Составим структуру </a:t>
            </a:r>
          </a:p>
          <a:p>
            <a:pPr algn="ctr">
              <a:defRPr/>
            </a:pPr>
            <a:r>
              <a:rPr lang="ru-RU" sz="5400" b="1" dirty="0">
                <a:ln/>
                <a:solidFill>
                  <a:srgbClr val="003399"/>
                </a:solidFill>
              </a:rPr>
              <a:t>ТЭК  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0965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гидроэлектростанции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олния 3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25"/>
            <a:ext cx="56483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1000125"/>
            <a:ext cx="47640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786563" y="3643313"/>
            <a:ext cx="2047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Красноярская ГЭС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214688" y="2571750"/>
            <a:ext cx="1571625" cy="714375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0" y="4000500"/>
            <a:ext cx="35004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Прямая со стрелкой 15"/>
          <p:cNvCxnSpPr/>
          <p:nvPr/>
        </p:nvCxnSpPr>
        <p:spPr>
          <a:xfrm rot="10800000" flipV="1">
            <a:off x="2857500" y="5286375"/>
            <a:ext cx="2786063" cy="7143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5929313" y="6215063"/>
            <a:ext cx="176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Franklin Gothic Book" pitchFamily="34" charset="0"/>
              </a:rPr>
              <a:t>Волховская ГЭС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85728"/>
            <a:ext cx="60965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гидроэлектростанции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олния 3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2428875" y="928688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28688" y="1928813"/>
            <a:ext cx="3643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на  горных  реках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571750"/>
            <a:ext cx="40909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5929313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Саяно-Шушенская  ГЭС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7429500" y="928688"/>
            <a:ext cx="142875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14875" y="1928813"/>
            <a:ext cx="4143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на  крупных  равнинных  реках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2786063"/>
            <a:ext cx="41576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57750" y="592931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Саратовская ГЭС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928938" y="1071563"/>
            <a:ext cx="4000500" cy="7080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плотина  -  основное  сооружение  гидроузла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 animBg="1"/>
      <p:bldP spid="10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214290"/>
            <a:ext cx="3877985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Братская   ГЭС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75"/>
            <a:ext cx="4319588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TextBox 9"/>
          <p:cNvSpPr txBox="1">
            <a:spLocks noChangeArrowheads="1"/>
          </p:cNvSpPr>
          <p:nvPr/>
        </p:nvSpPr>
        <p:spPr bwMode="auto">
          <a:xfrm>
            <a:off x="4143375" y="214313"/>
            <a:ext cx="4786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одна из крупнейших ГЭС России</a:t>
            </a:r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1071563" y="4071938"/>
            <a:ext cx="1912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Машинный зал</a:t>
            </a:r>
          </a:p>
          <a:p>
            <a:r>
              <a:rPr lang="ru-RU" b="1"/>
              <a:t> Братской ГЭС</a:t>
            </a:r>
          </a:p>
        </p:txBody>
      </p:sp>
      <p:pic>
        <p:nvPicPr>
          <p:cNvPr id="36870" name="Picture 11" descr="Картинка 2 из 9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500438"/>
            <a:ext cx="52863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Прямоугольник 7"/>
          <p:cNvSpPr>
            <a:spLocks noChangeArrowheads="1"/>
          </p:cNvSpPr>
          <p:nvPr/>
        </p:nvSpPr>
        <p:spPr bwMode="auto">
          <a:xfrm>
            <a:off x="4357688" y="171450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latin typeface="Bookman Old Style" pitchFamily="18" charset="0"/>
              </a:rPr>
              <a:t>Гидротурбина  - лопастный гидравлический двигатель, преобразующий механическую энергию потока воды в энергию вращающегося вала. Диаметр рабочего колеса достигает 10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42938" y="428625"/>
            <a:ext cx="5715000" cy="157162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57250" y="857250"/>
            <a:ext cx="5357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Крупнейшие ГЭС  России.</a:t>
            </a:r>
          </a:p>
          <a:p>
            <a:r>
              <a:rPr lang="ru-RU" sz="2000" b="1">
                <a:latin typeface="Bookman Old Style" pitchFamily="18" charset="0"/>
              </a:rPr>
              <a:t>На  каких реках  они  расположены?</a:t>
            </a:r>
          </a:p>
        </p:txBody>
      </p:sp>
      <p:sp>
        <p:nvSpPr>
          <p:cNvPr id="5" name="Молния 4"/>
          <p:cNvSpPr/>
          <p:nvPr/>
        </p:nvSpPr>
        <p:spPr>
          <a:xfrm rot="1092702">
            <a:off x="4151313" y="5253038"/>
            <a:ext cx="336550" cy="566737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Молния 5"/>
          <p:cNvSpPr/>
          <p:nvPr/>
        </p:nvSpPr>
        <p:spPr>
          <a:xfrm rot="1092702">
            <a:off x="4294188" y="4895850"/>
            <a:ext cx="336550" cy="56673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Молния 6"/>
          <p:cNvSpPr/>
          <p:nvPr/>
        </p:nvSpPr>
        <p:spPr>
          <a:xfrm rot="1092702">
            <a:off x="4937125" y="4824413"/>
            <a:ext cx="336550" cy="566737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Молния 7"/>
          <p:cNvSpPr/>
          <p:nvPr/>
        </p:nvSpPr>
        <p:spPr>
          <a:xfrm rot="1092702">
            <a:off x="5008563" y="4538663"/>
            <a:ext cx="336550" cy="566737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14688" y="56435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Саяно-Шушенская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71750" y="4857750"/>
            <a:ext cx="2071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Красноярская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286375" y="5214938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Братская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214938" y="4786313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Усть-Илимская</a:t>
            </a:r>
          </a:p>
        </p:txBody>
      </p:sp>
      <p:sp>
        <p:nvSpPr>
          <p:cNvPr id="13" name="Молния 12"/>
          <p:cNvSpPr/>
          <p:nvPr/>
        </p:nvSpPr>
        <p:spPr>
          <a:xfrm rot="1092702">
            <a:off x="5080000" y="5467350"/>
            <a:ext cx="336550" cy="566738"/>
          </a:xfrm>
          <a:prstGeom prst="lightningBolt">
            <a:avLst/>
          </a:prstGeom>
          <a:solidFill>
            <a:srgbClr val="003399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72063" y="600075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3399"/>
                </a:solidFill>
                <a:latin typeface="Bookman Old Style" pitchFamily="18" charset="0"/>
              </a:rPr>
              <a:t>Иркутская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5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285728"/>
            <a:ext cx="71753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Атомные  электростанции</a:t>
            </a:r>
          </a:p>
        </p:txBody>
      </p:sp>
      <p:sp>
        <p:nvSpPr>
          <p:cNvPr id="3" name="Овал 2"/>
          <p:cNvSpPr/>
          <p:nvPr/>
        </p:nvSpPr>
        <p:spPr>
          <a:xfrm>
            <a:off x="214313" y="214313"/>
            <a:ext cx="1071562" cy="1143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Молния 3"/>
          <p:cNvSpPr/>
          <p:nvPr/>
        </p:nvSpPr>
        <p:spPr>
          <a:xfrm rot="1092702">
            <a:off x="493713" y="273050"/>
            <a:ext cx="525462" cy="954088"/>
          </a:xfrm>
          <a:prstGeom prst="lightningBol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8"/>
            <a:ext cx="42862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214313" y="6215063"/>
            <a:ext cx="2857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Курская  АЭС</a:t>
            </a:r>
          </a:p>
        </p:txBody>
      </p:sp>
      <p:sp>
        <p:nvSpPr>
          <p:cNvPr id="38919" name="TextBox 11"/>
          <p:cNvSpPr txBox="1">
            <a:spLocks noChangeArrowheads="1"/>
          </p:cNvSpPr>
          <p:nvPr/>
        </p:nvSpPr>
        <p:spPr bwMode="auto">
          <a:xfrm>
            <a:off x="1214438" y="785813"/>
            <a:ext cx="75723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Bookman Old Style" pitchFamily="18" charset="0"/>
              </a:rPr>
              <a:t>Работают  на  ядерном  топливе (уран, плутоний).  </a:t>
            </a:r>
          </a:p>
          <a:p>
            <a:pPr algn="just"/>
            <a:r>
              <a:rPr lang="ru-RU" sz="1600" b="1">
                <a:latin typeface="Bookman Old Style" pitchFamily="18" charset="0"/>
              </a:rPr>
              <a:t>Для  производства  равного  количества  энергии  на  АЭС  надо  1  кг  ядерного  топлива,  а  на  ТЭС  -  3000  т  каменного  угля.  В год для работы атомной электростанции  требуется всего несколько кг ядерного топлива.  В  России  12 АЭС. Первая в мире – Обнинская  (построена в 1954 году)</a:t>
            </a:r>
          </a:p>
        </p:txBody>
      </p:sp>
      <p:pic>
        <p:nvPicPr>
          <p:cNvPr id="3892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357438"/>
            <a:ext cx="46085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Прямоугольник 14"/>
          <p:cNvSpPr>
            <a:spLocks noChangeArrowheads="1"/>
          </p:cNvSpPr>
          <p:nvPr/>
        </p:nvSpPr>
        <p:spPr bwMode="auto">
          <a:xfrm>
            <a:off x="4786313" y="6072188"/>
            <a:ext cx="3643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Bookman Old Style" pitchFamily="18" charset="0"/>
              </a:rPr>
              <a:t>Ленинградская АЭС. </a:t>
            </a:r>
          </a:p>
          <a:p>
            <a:r>
              <a:rPr lang="ru-RU" sz="1600" b="1">
                <a:latin typeface="Bookman Old Style" pitchFamily="18" charset="0"/>
              </a:rPr>
              <a:t>Блочный щит    управления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071563" y="4786313"/>
            <a:ext cx="8072437" cy="207168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57438" y="5500688"/>
            <a:ext cx="6286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Рассмотрите  карту. </a:t>
            </a:r>
          </a:p>
          <a:p>
            <a:pPr algn="ctr"/>
            <a:r>
              <a:rPr lang="ru-RU" sz="2000" b="1">
                <a:latin typeface="Bookman Old Style" pitchFamily="18" charset="0"/>
              </a:rPr>
              <a:t>Где  расположены  почти  все  АЭС? 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14290"/>
            <a:ext cx="7697940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Альтернативные  источники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энергии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893763" y="1320800"/>
            <a:ext cx="928688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2500313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ветер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465388" y="2678113"/>
            <a:ext cx="23574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4822825" y="1606550"/>
            <a:ext cx="92868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6680200" y="1677988"/>
            <a:ext cx="928687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86313" y="2428875"/>
            <a:ext cx="114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Bookman Old Style" pitchFamily="18" charset="0"/>
              </a:rPr>
              <a:t>солнце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215188" y="2286000"/>
            <a:ext cx="1500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приливы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714625" y="4857750"/>
            <a:ext cx="2000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Bookman Old Style" pitchFamily="18" charset="0"/>
              </a:rPr>
              <a:t>внутреннее  тепло Земли</a:t>
            </a:r>
          </a:p>
        </p:txBody>
      </p:sp>
      <p:pic>
        <p:nvPicPr>
          <p:cNvPr id="40971" name="Picture 19" descr="Картинка 18 из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2214563"/>
            <a:ext cx="269081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2" name="Picture 21" descr="Картинка 4 из 489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2071688"/>
            <a:ext cx="17843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3" name="Picture 23" descr="Картинка 113 из 263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1857375"/>
            <a:ext cx="2500313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4" name="Picture 25" descr="Картинка 4 из 324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250" y="4071938"/>
            <a:ext cx="31432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11" grpId="0" autoUpdateAnimBg="0"/>
      <p:bldP spid="13" grpId="0" autoUpdateAnimBg="0"/>
      <p:bldP spid="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85728"/>
            <a:ext cx="717536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передача  электроэнергии</a:t>
            </a:r>
          </a:p>
        </p:txBody>
      </p:sp>
      <p:sp>
        <p:nvSpPr>
          <p:cNvPr id="46083" name="Прямоугольник 2"/>
          <p:cNvSpPr>
            <a:spLocks noChangeArrowheads="1"/>
          </p:cNvSpPr>
          <p:nvPr/>
        </p:nvSpPr>
        <p:spPr bwMode="auto">
          <a:xfrm>
            <a:off x="285750" y="1000125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Bookman Old Style" pitchFamily="18" charset="0"/>
              </a:rPr>
              <a:t>    </a:t>
            </a:r>
            <a:r>
              <a:rPr lang="ru-RU" sz="2000" b="1">
                <a:latin typeface="Bookman Old Style" pitchFamily="18" charset="0"/>
              </a:rPr>
              <a:t>Энергосистема</a:t>
            </a:r>
            <a:r>
              <a:rPr lang="ru-RU" sz="2000">
                <a:latin typeface="Bookman Old Style" pitchFamily="18" charset="0"/>
              </a:rPr>
              <a:t> – группа электростанций разных типов, объединённых линиями электропередач   (ЛЭП)   высокого  напряжения  и управляемых из одного центра. </a:t>
            </a:r>
          </a:p>
        </p:txBody>
      </p:sp>
      <p:sp>
        <p:nvSpPr>
          <p:cNvPr id="46084" name="Прямоугольник 4"/>
          <p:cNvSpPr>
            <a:spLocks noChangeArrowheads="1"/>
          </p:cNvSpPr>
          <p:nvPr/>
        </p:nvSpPr>
        <p:spPr bwMode="auto">
          <a:xfrm>
            <a:off x="285750" y="2000250"/>
            <a:ext cx="84296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>
                <a:latin typeface="Bookman Old Style" pitchFamily="18" charset="0"/>
              </a:rPr>
              <a:t>   Создание энергосистем повышает надёжность обеспечения потребителей электроэнергией и позволяет передавать её из района в другой. </a:t>
            </a:r>
          </a:p>
        </p:txBody>
      </p:sp>
      <p:sp>
        <p:nvSpPr>
          <p:cNvPr id="46085" name="Прямоугольник 6"/>
          <p:cNvSpPr>
            <a:spLocks noChangeArrowheads="1"/>
          </p:cNvSpPr>
          <p:nvPr/>
        </p:nvSpPr>
        <p:spPr bwMode="auto">
          <a:xfrm>
            <a:off x="1928813" y="6143625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000" b="1">
                <a:latin typeface="Bookman Old Style" pitchFamily="18" charset="0"/>
              </a:rPr>
              <a:t>В России – 73 крупные энергосистемы.</a:t>
            </a:r>
          </a:p>
        </p:txBody>
      </p:sp>
      <p:pic>
        <p:nvPicPr>
          <p:cNvPr id="46086" name="Picture 9" descr="Картинка 7 из 52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000375"/>
            <a:ext cx="6572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357166"/>
            <a:ext cx="3500462" cy="571520"/>
          </a:xfrm>
        </p:spPr>
        <p:txBody>
          <a:bodyPr>
            <a:normAutofit fontScale="90000"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Электроэнергетика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357290" y="1071546"/>
            <a:ext cx="7143610" cy="5315495"/>
            <a:chOff x="2277" y="3349"/>
            <a:chExt cx="7208" cy="5730"/>
          </a:xfrm>
        </p:grpSpPr>
        <p:sp>
          <p:nvSpPr>
            <p:cNvPr id="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277" y="3349"/>
              <a:ext cx="7064" cy="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4632" y="3838"/>
              <a:ext cx="1881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             Состав ТЭКа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956" y="4518"/>
              <a:ext cx="163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Топливная промышленность</a:t>
              </a:r>
              <a:endParaRPr lang="ru-RU" sz="14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6488" y="4518"/>
              <a:ext cx="1902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Электроэнергетика</a:t>
              </a:r>
              <a:endParaRPr lang="ru-RU" sz="14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2277" y="5193"/>
              <a:ext cx="1088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нефтяная </a:t>
              </a:r>
              <a:endParaRPr lang="ru-RU" sz="14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2866" y="5725"/>
              <a:ext cx="1087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газовая</a:t>
              </a:r>
              <a:endParaRPr lang="ru-RU" sz="14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4451" y="5733"/>
              <a:ext cx="1086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угольная</a:t>
              </a:r>
              <a:endParaRPr lang="ru-RU" sz="14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6005" y="5058"/>
              <a:ext cx="892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ТЭС</a:t>
              </a:r>
              <a:endParaRPr lang="ru-RU" sz="16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4722" y="5058"/>
              <a:ext cx="1088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Торфяная</a:t>
              </a:r>
              <a:endParaRPr lang="ru-RU" sz="1400" b="1">
                <a:ea typeface="Calibri" pitchFamily="34" charset="0"/>
                <a:cs typeface="Times New Roman" pitchFamily="18" charset="0"/>
              </a:endParaRPr>
            </a:p>
            <a:p>
              <a:pPr eaLnBrk="0" hangingPunct="0"/>
              <a:r>
                <a:rPr lang="ru-RU" sz="14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сланцевая</a:t>
              </a:r>
              <a:endParaRPr lang="ru-RU" sz="1400" b="1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6528" y="5868"/>
              <a:ext cx="911" cy="55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АЭС</a:t>
              </a:r>
              <a:endParaRPr lang="ru-RU" sz="16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032" y="5328"/>
              <a:ext cx="678" cy="40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600" b="1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ГЭС</a:t>
              </a:r>
              <a:endParaRPr lang="ru-RU" sz="1600" b="1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7847" y="5193"/>
              <a:ext cx="1638" cy="19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Использование нетрадиционных видов энергии (солнца, приливов, </a:t>
              </a:r>
              <a:r>
                <a:rPr lang="ru-RU" sz="1400" b="1" dirty="0" smtClean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ветра, </a:t>
              </a:r>
              <a:r>
                <a:rPr lang="ru-RU" sz="14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геотермальная энергия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86" y="4653"/>
              <a:ext cx="1902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8254" y="4923"/>
              <a:ext cx="272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6353" y="4788"/>
              <a:ext cx="135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6896" y="4923"/>
              <a:ext cx="136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>
              <a:off x="7168" y="4923"/>
              <a:ext cx="136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586" y="4923"/>
              <a:ext cx="136" cy="1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4315" y="5058"/>
              <a:ext cx="271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2821" y="4923"/>
              <a:ext cx="135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3771" y="5058"/>
              <a:ext cx="1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6081" y="4248"/>
              <a:ext cx="543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4043" y="4248"/>
              <a:ext cx="408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7804" y="7727"/>
              <a:ext cx="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utoShape 4"/>
            <p:cNvSpPr>
              <a:spLocks/>
            </p:cNvSpPr>
            <p:nvPr/>
          </p:nvSpPr>
          <p:spPr bwMode="auto">
            <a:xfrm rot="-5400000">
              <a:off x="7557" y="5894"/>
              <a:ext cx="403" cy="3083"/>
            </a:xfrm>
            <a:prstGeom prst="leftBrace">
              <a:avLst>
                <a:gd name="adj1" fmla="val 6375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5809" y="7961"/>
              <a:ext cx="3516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 dirty="0"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ЛЭП (линии электропередач) – передача электроэнергии</a:t>
              </a:r>
              <a:endParaRPr lang="ru-RU" sz="16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1" name="Line 2"/>
            <p:cNvSpPr>
              <a:spLocks noChangeShapeType="1"/>
            </p:cNvSpPr>
            <p:nvPr/>
          </p:nvSpPr>
          <p:spPr bwMode="auto">
            <a:xfrm>
              <a:off x="7358" y="4923"/>
              <a:ext cx="136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73013" cy="114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214282" y="4572008"/>
            <a:ext cx="4741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Может ли выработка энергии </a:t>
            </a:r>
          </a:p>
          <a:p>
            <a:r>
              <a:rPr lang="ru-RU" b="1" i="1" dirty="0" smtClean="0"/>
              <a:t>не наносить вред окружающей среде?</a:t>
            </a:r>
          </a:p>
          <a:p>
            <a:r>
              <a:rPr lang="ru-RU" b="1" i="1" dirty="0" smtClean="0"/>
              <a:t>Может ли электроэнергетика </a:t>
            </a:r>
          </a:p>
          <a:p>
            <a:r>
              <a:rPr lang="ru-RU" b="1" i="1" dirty="0" smtClean="0"/>
              <a:t>не быть «грязным» производством?</a:t>
            </a:r>
            <a:endParaRPr lang="ru-RU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Прямоугольник 1"/>
          <p:cNvSpPr>
            <a:spLocks noChangeArrowheads="1"/>
          </p:cNvSpPr>
          <p:nvPr/>
        </p:nvSpPr>
        <p:spPr bwMode="auto">
          <a:xfrm>
            <a:off x="642910" y="1357298"/>
            <a:ext cx="74295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 dirty="0"/>
              <a:t>Если у вас постоянно дует ветер – используйте……………………………………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Если круглый год солнечные дни – используйте …………………………………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Если рядом гейзеры – необходимо использовать ………………………………………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Если же из вашего окна видно море или океан – можно использовать ……………………………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00298" y="357166"/>
            <a:ext cx="3449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Дополни!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3500462" cy="571520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ТЭК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115367" y="1472930"/>
            <a:ext cx="8814548" cy="5385070"/>
            <a:chOff x="1433" y="3274"/>
            <a:chExt cx="8894" cy="5805"/>
          </a:xfrm>
        </p:grpSpPr>
        <p:sp>
          <p:nvSpPr>
            <p:cNvPr id="5" name="AutoShape 28"/>
            <p:cNvSpPr>
              <a:spLocks noChangeAspect="1" noChangeArrowheads="1" noTextEdit="1"/>
            </p:cNvSpPr>
            <p:nvPr/>
          </p:nvSpPr>
          <p:spPr bwMode="auto">
            <a:xfrm>
              <a:off x="2277" y="3349"/>
              <a:ext cx="7064" cy="5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Text Box 27"/>
            <p:cNvSpPr txBox="1">
              <a:spLocks noChangeArrowheads="1"/>
            </p:cNvSpPr>
            <p:nvPr/>
          </p:nvSpPr>
          <p:spPr bwMode="auto">
            <a:xfrm>
              <a:off x="4308" y="3274"/>
              <a:ext cx="3539" cy="6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3200" b="1" dirty="0" smtClean="0">
                  <a:ea typeface="Calibri" pitchFamily="34" charset="0"/>
                  <a:cs typeface="Times New Roman" pitchFamily="18" charset="0"/>
                </a:rPr>
                <a:t>Состав ТЭК</a:t>
              </a:r>
              <a:endParaRPr lang="ru-RU" sz="32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2032" y="4132"/>
              <a:ext cx="2195" cy="71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ТОПЛЕВНАЯ ПРОМЫШЛЕННОСТЬ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" name="Text Box 25"/>
            <p:cNvSpPr txBox="1">
              <a:spLocks noChangeArrowheads="1"/>
            </p:cNvSpPr>
            <p:nvPr/>
          </p:nvSpPr>
          <p:spPr bwMode="auto">
            <a:xfrm>
              <a:off x="6847" y="4029"/>
              <a:ext cx="2254" cy="63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ЭЛЕКТРОЭНЕРГЕТИКА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9" name="Text Box 24"/>
            <p:cNvSpPr txBox="1">
              <a:spLocks noChangeArrowheads="1"/>
            </p:cNvSpPr>
            <p:nvPr/>
          </p:nvSpPr>
          <p:spPr bwMode="auto">
            <a:xfrm>
              <a:off x="1433" y="5693"/>
              <a:ext cx="1459" cy="9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УГОЛЬНАЯ ПРОМЫШЛЕННОСТЬ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1433" y="6935"/>
              <a:ext cx="2152" cy="10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СЛАНЦЕВАЯ, ТОРФЯНАЯ ПРОМЫШЛЕННОСТЬ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2"/>
            <p:cNvSpPr txBox="1">
              <a:spLocks noChangeArrowheads="1"/>
            </p:cNvSpPr>
            <p:nvPr/>
          </p:nvSpPr>
          <p:spPr bwMode="auto">
            <a:xfrm>
              <a:off x="3674" y="6944"/>
              <a:ext cx="2318" cy="10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НЕФТЯНАЯ ПРОМЫШЛЕННОСТЬ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6005" y="5058"/>
              <a:ext cx="892" cy="52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 dirty="0" smtClean="0">
                  <a:ea typeface="Calibri" pitchFamily="34" charset="0"/>
                  <a:cs typeface="Times New Roman" pitchFamily="18" charset="0"/>
                </a:rPr>
                <a:t>ТЭС</a:t>
              </a:r>
              <a:endParaRPr lang="ru-RU" sz="16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3" name="Text Box 20"/>
            <p:cNvSpPr txBox="1">
              <a:spLocks noChangeArrowheads="1"/>
            </p:cNvSpPr>
            <p:nvPr/>
          </p:nvSpPr>
          <p:spPr bwMode="auto">
            <a:xfrm>
              <a:off x="3780" y="5669"/>
              <a:ext cx="2138" cy="8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 smtClean="0"/>
                <a:t>ГАЗОВАЯ ПРОМЫШЛЕННОСТЬ</a:t>
              </a:r>
              <a:endParaRPr lang="ru-RU" sz="1400" b="1" dirty="0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6335" y="6344"/>
              <a:ext cx="1352" cy="59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 dirty="0" smtClean="0">
                  <a:ea typeface="Calibri" pitchFamily="34" charset="0"/>
                  <a:cs typeface="Times New Roman" pitchFamily="18" charset="0"/>
                </a:rPr>
                <a:t>ГЭС</a:t>
              </a:r>
              <a:endParaRPr lang="ru-RU" sz="16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7948" y="6394"/>
              <a:ext cx="92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 dirty="0" smtClean="0">
                  <a:ea typeface="Calibri" pitchFamily="34" charset="0"/>
                  <a:cs typeface="Times New Roman" pitchFamily="18" charset="0"/>
                </a:rPr>
                <a:t>АЭС</a:t>
              </a:r>
              <a:endParaRPr lang="ru-RU" sz="16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8263" y="5504"/>
              <a:ext cx="2064" cy="7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400" b="1" dirty="0" smtClean="0">
                  <a:ea typeface="Calibri" pitchFamily="34" charset="0"/>
                  <a:cs typeface="Times New Roman" pitchFamily="18" charset="0"/>
                </a:rPr>
                <a:t>НЕТРАДИЦИОННЫЕ ВИДЫ ЭНЕРГИИ</a:t>
              </a:r>
              <a:endParaRPr lang="ru-RU" sz="14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234" y="4434"/>
              <a:ext cx="2613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8263" y="4738"/>
              <a:ext cx="1078" cy="7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H="1">
              <a:off x="6353" y="4697"/>
              <a:ext cx="446" cy="3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7015" y="4688"/>
              <a:ext cx="48" cy="16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4217" y="4863"/>
              <a:ext cx="421" cy="76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auto">
            <a:xfrm>
              <a:off x="3346" y="4841"/>
              <a:ext cx="381" cy="20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Line 9"/>
            <p:cNvSpPr>
              <a:spLocks noChangeShapeType="1"/>
            </p:cNvSpPr>
            <p:nvPr/>
          </p:nvSpPr>
          <p:spPr bwMode="auto">
            <a:xfrm flipH="1">
              <a:off x="1934" y="4843"/>
              <a:ext cx="578" cy="8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auto">
            <a:xfrm>
              <a:off x="3031" y="4863"/>
              <a:ext cx="31" cy="20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6217" y="3978"/>
              <a:ext cx="582" cy="30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Line 6"/>
            <p:cNvSpPr>
              <a:spLocks noChangeShapeType="1"/>
            </p:cNvSpPr>
            <p:nvPr/>
          </p:nvSpPr>
          <p:spPr bwMode="auto">
            <a:xfrm flipH="1">
              <a:off x="3062" y="3951"/>
              <a:ext cx="2679" cy="1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5"/>
            <p:cNvSpPr>
              <a:spLocks noChangeShapeType="1"/>
            </p:cNvSpPr>
            <p:nvPr/>
          </p:nvSpPr>
          <p:spPr bwMode="auto">
            <a:xfrm>
              <a:off x="8249" y="7741"/>
              <a:ext cx="1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AutoShape 4"/>
            <p:cNvSpPr>
              <a:spLocks/>
            </p:cNvSpPr>
            <p:nvPr/>
          </p:nvSpPr>
          <p:spPr bwMode="auto">
            <a:xfrm rot="16200000">
              <a:off x="8058" y="5449"/>
              <a:ext cx="403" cy="4135"/>
            </a:xfrm>
            <a:prstGeom prst="leftBrace">
              <a:avLst>
                <a:gd name="adj1" fmla="val 6375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Rectangle 3"/>
            <p:cNvSpPr>
              <a:spLocks noChangeArrowheads="1"/>
            </p:cNvSpPr>
            <p:nvPr/>
          </p:nvSpPr>
          <p:spPr bwMode="auto">
            <a:xfrm>
              <a:off x="6451" y="7956"/>
              <a:ext cx="3516" cy="6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ru-RU" sz="1600" b="1" dirty="0" smtClean="0">
                  <a:ea typeface="Calibri" pitchFamily="34" charset="0"/>
                  <a:cs typeface="Times New Roman" pitchFamily="18" charset="0"/>
                </a:rPr>
                <a:t>ТРАНСПОРТИРОВКА ЭЛЕКТРОЭНЕРГИИ  - ЛЭП</a:t>
              </a:r>
              <a:endParaRPr lang="ru-RU" sz="1600" b="1" dirty="0"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1" name="Line 2"/>
            <p:cNvSpPr>
              <a:spLocks noChangeShapeType="1"/>
            </p:cNvSpPr>
            <p:nvPr/>
          </p:nvSpPr>
          <p:spPr bwMode="auto">
            <a:xfrm>
              <a:off x="7638" y="4695"/>
              <a:ext cx="522" cy="16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" name="TextBox 2"/>
          <p:cNvSpPr txBox="1">
            <a:spLocks noChangeArrowheads="1"/>
          </p:cNvSpPr>
          <p:nvPr/>
        </p:nvSpPr>
        <p:spPr bwMode="auto">
          <a:xfrm>
            <a:off x="3357554" y="214290"/>
            <a:ext cx="5572132" cy="92333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Совокупность отраслей, связанных с производством и распределением энергии в ее различных видах и формах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329945"/>
            <a:ext cx="773013" cy="1142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Прямоугольник 1"/>
          <p:cNvSpPr>
            <a:spLocks noChangeArrowheads="1"/>
          </p:cNvSpPr>
          <p:nvPr/>
        </p:nvSpPr>
        <p:spPr bwMode="auto">
          <a:xfrm>
            <a:off x="500063" y="928688"/>
            <a:ext cx="7929562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/>
              <a:t>Если у вас постоянно дует ветер – используйте энергию ветра!</a:t>
            </a:r>
          </a:p>
          <a:p>
            <a:r>
              <a:rPr lang="ru-RU" sz="2400"/>
              <a:t/>
            </a:r>
            <a:br>
              <a:rPr lang="ru-RU" sz="2400"/>
            </a:br>
            <a:r>
              <a:rPr lang="ru-RU" sz="2400" i="1"/>
              <a:t>Если круглый год солнечные дни – используйте энергию Солнца!</a:t>
            </a:r>
          </a:p>
          <a:p>
            <a:r>
              <a:rPr lang="ru-RU" sz="2400"/>
              <a:t/>
            </a:r>
            <a:br>
              <a:rPr lang="ru-RU" sz="2400"/>
            </a:br>
            <a:r>
              <a:rPr lang="ru-RU" sz="2400" i="1"/>
              <a:t>Если рядом гейзеры – необходимо использовать энергию Земли.</a:t>
            </a:r>
          </a:p>
          <a:p>
            <a:r>
              <a:rPr lang="ru-RU" sz="2400"/>
              <a:t/>
            </a:r>
            <a:br>
              <a:rPr lang="ru-RU" sz="2400"/>
            </a:br>
            <a:r>
              <a:rPr lang="ru-RU" sz="2400" i="1"/>
              <a:t>Если же из вашего окна видно море или океан – можно использовать энергию приливов-отливов!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1397000"/>
          <a:ext cx="7929588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319"/>
                <a:gridCol w="2703269"/>
              </a:tblGrid>
              <a:tr h="3174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 электростанций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08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Альтернативные </a:t>
                      </a:r>
                      <a:r>
                        <a:rPr lang="ru-RU" dirty="0" smtClean="0"/>
                        <a:t>(ветровые, солнечные, приливные, геотермальные)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285728"/>
            <a:ext cx="692948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Характеристика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электростанций  разных 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типов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071942"/>
            <a:ext cx="7429552" cy="142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Bookman Old Style" pitchFamily="18" charset="0"/>
              </a:rPr>
              <a:t>Заполните  таблицу,  вставив  цифру  каждого  </a:t>
            </a:r>
            <a:endParaRPr lang="ru-RU" sz="2000" b="1" dirty="0" smtClean="0">
              <a:latin typeface="Bookman Old Style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Bookman Old Style" pitchFamily="18" charset="0"/>
              </a:rPr>
              <a:t>утверждения  </a:t>
            </a:r>
            <a:r>
              <a:rPr lang="ru-RU" sz="2000" b="1" dirty="0">
                <a:latin typeface="Bookman Old Style" pitchFamily="18" charset="0"/>
              </a:rPr>
              <a:t>в  соответствующую  ячейку.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5720" y="642918"/>
            <a:ext cx="85725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1. Минимальные  затраты  на  перевозку  топлива.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2.Самая дешевая электроэнергия.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Экологически  чистое  производство.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Относительно  низкая  стоимость  строительства.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Возникновение  экологической  катастрофы  в  случае  аварии.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6.Проблема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утилизации  и  захоронения  отходов.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7.Затопление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плодородных  земель  и  населенных  пунктов.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8. Во всем мире к ним возрастает интерес.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9.Сильное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загрязнение  атмосферы.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10.Высокие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расходы  на  транспортировку  топлива.</a:t>
            </a: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  <a:p>
            <a:endParaRPr lang="ru-RU" sz="2000" dirty="0"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926" y="214290"/>
            <a:ext cx="308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Экран вопросов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1428736"/>
          <a:ext cx="792958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6319"/>
                <a:gridCol w="2703269"/>
              </a:tblGrid>
              <a:tr h="31748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Тип  электростанций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</a:tr>
              <a:tr h="30891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ТЭС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4, 9, 10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ГЭС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2, 7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АЭС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1, 5, 6</a:t>
                      </a:r>
                      <a:endParaRPr lang="ru-RU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Альтернативные </a:t>
                      </a:r>
                      <a:r>
                        <a:rPr lang="ru-RU" dirty="0" smtClean="0"/>
                        <a:t>(ветровые, солнечные, приливные, геотермальные)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3, 8 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357290" y="285728"/>
            <a:ext cx="692948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Характеристика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электростанций  разных 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типов</a:t>
            </a:r>
            <a:endParaRPr lang="ru-RU" sz="2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4143380"/>
            <a:ext cx="2857520" cy="1428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atin typeface="Bookman Old Style" pitchFamily="18" charset="0"/>
              </a:rPr>
              <a:t>Проверь себя!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spc="300" dirty="0" smtClean="0">
                <a:ln w="11430" cmpd="sng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задание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389120"/>
          </a:xfrm>
        </p:spPr>
        <p:txBody>
          <a:bodyPr/>
          <a:lstStyle/>
          <a:p>
            <a:pPr marL="514350" indent="-514350">
              <a:buNone/>
            </a:pPr>
            <a:r>
              <a:rPr lang="ru-RU" sz="2000" b="1" dirty="0" smtClean="0"/>
              <a:t>1.Изучить параграф 20 </a:t>
            </a:r>
          </a:p>
          <a:p>
            <a:pPr marL="514350" indent="-514350">
              <a:buNone/>
            </a:pPr>
            <a:endParaRPr lang="ru-RU" sz="2000" b="1" dirty="0" smtClean="0"/>
          </a:p>
          <a:p>
            <a:pPr marL="514350" indent="-514350">
              <a:buNone/>
            </a:pPr>
            <a:r>
              <a:rPr lang="ru-RU" sz="2000" b="1" dirty="0" smtClean="0"/>
              <a:t>2.Отметить на контурной карте крупнейшие ТЭС, ГЭС, АЭС в России.</a:t>
            </a:r>
          </a:p>
          <a:p>
            <a:pPr marL="514350" indent="-514350"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3. Составить кроссворд по теме: «Электроэнергетика России»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2" y="4221088"/>
            <a:ext cx="8208913" cy="206210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Тэк</a:t>
            </a:r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Bookman Old Style" pitchFamily="18" charset="0"/>
              </a:rPr>
              <a:t> России развивается, целиком опираясь на собственные энергетические ресурсы</a:t>
            </a:r>
            <a:endParaRPr lang="ru-RU" sz="32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Bookman Old Style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8" y="1263721"/>
            <a:ext cx="8640960" cy="2957367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u="sng" dirty="0" smtClean="0"/>
              <a:t>Топливно-энергетический баланс </a:t>
            </a:r>
            <a:r>
              <a:rPr lang="ru-RU" sz="2800" dirty="0" smtClean="0"/>
              <a:t>– соотношение: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Добычи разных видов топлива</a:t>
            </a:r>
          </a:p>
          <a:p>
            <a:pPr marL="342900" indent="-342900" algn="ctr">
              <a:buAutoNum type="arabicPeriod"/>
            </a:pPr>
            <a:r>
              <a:rPr lang="ru-RU" sz="2800" dirty="0"/>
              <a:t>В</a:t>
            </a:r>
            <a:r>
              <a:rPr lang="ru-RU" sz="2800" dirty="0" smtClean="0"/>
              <a:t>ыработанной электроэнергии (приходная часть)</a:t>
            </a:r>
          </a:p>
          <a:p>
            <a:pPr marL="342900" indent="-342900" algn="ctr">
              <a:buAutoNum type="arabicPeriod"/>
            </a:pPr>
            <a:r>
              <a:rPr lang="ru-RU" sz="2800" dirty="0" smtClean="0"/>
              <a:t>Использование электроэнергии в хозяйстве страны (расходная часть)</a:t>
            </a:r>
          </a:p>
          <a:p>
            <a:pPr marL="342900" indent="-342900" algn="ctr">
              <a:buAutoNum type="arabicPeriod"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18" y="116632"/>
            <a:ext cx="8640960" cy="864096"/>
          </a:xfrm>
          <a:prstGeom prst="round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учета общего количества добычи топлива и производства электроэнергии ежегодно составляют топливно-энергетические балансы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5892" y="115409"/>
            <a:ext cx="738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ГАЗОВАЯ ПРОМЫШЛЕННОСТЬ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908720"/>
            <a:ext cx="8352928" cy="864096"/>
          </a:xfrm>
          <a:prstGeom prst="roundRect">
            <a:avLst/>
          </a:prstGeom>
          <a:solidFill>
            <a:srgbClr val="FF9999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ГАЗ – САМЫЙ ДЕШЕВЫЙ ВИД ТОПЛИВА (ДОБЫЧА ГАЗА ОБХОДИТСЯ В 2 РАЗА ДЕШЕВЛЕ ДОБЫЧИ НЕФТИ)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918573"/>
            <a:ext cx="8352928" cy="122413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ПО ЗАПАСАМ И ДОБЫЧЕ ГАЗА РОССИЯ ЗАНИМАЕТ 1 МЕСТО В МИРЕ (45 % МИРОВЫХ ЗАПАСОВ, 651 МЛРД. М³ В ГОД). В РОССИИ РАЗВЕДАНО БОЛЕЕ 700 МЕСТОРОЖДЕНИЙ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3356992"/>
            <a:ext cx="7216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КРУПНЕЙШИЕ ГАЗОВЫЕ МЕСТОРОЖДЕНИЯ (АТЛАС СТР. 22)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912103" y="3726324"/>
            <a:ext cx="3811745" cy="275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4749925" y="3726324"/>
            <a:ext cx="1" cy="275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49925" y="3726324"/>
            <a:ext cx="3422475" cy="2752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251520" y="4149080"/>
            <a:ext cx="2566455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90 </a:t>
            </a:r>
            <a:r>
              <a:rPr lang="ru-RU" dirty="0" smtClean="0">
                <a:solidFill>
                  <a:schemeClr val="tx1"/>
                </a:solidFill>
              </a:rPr>
              <a:t>% ВСЕЙ ДОБЫЧИ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ЗАПАДНАЯ СИБИРЬ (УРЕНГОЙСКОЕ, ЯМБУРГСКОЕ):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ОСНОВНЫЕ МЕСТОРОЖДЕНИЯ ГАЗА ВЫРАБОТАННЫ НА 55-75 %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66697" y="4156643"/>
            <a:ext cx="2566455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6 % ВСЕЙ ДОБЫЧИ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ОРЕНБУРГСКО-АСТРАХАНСКАЯ БАЗА: ДОБЫВАЕМЫЙ ГАЗ С ПРИМЕСЯМИ СЕРЫ, ГЕЛИЯ, ЭТАНА, ПРОПАНА И ДР.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61162" y="4156643"/>
            <a:ext cx="2566455" cy="24482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1 % ВСЕЙ ДОБЫЧИ ТИМАНО-ПЕЧЕРСКИЙ БАССЕЙН: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intezgaz.org.ua/images/2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8856984" cy="547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8864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ДОБЫЧИ СЛАНЦЕВОГО ГАЗА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721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84976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ДЛЯ ТРАНСПОРТИРОВКИ ГАЗА К ПОТРЕБИТЕЛЯМ В РОССИИ СОЗДАНА ЕДИНАЯ СИСТЕМА ГАЗОСНОБЖЕНИЯ ОБЩЕЙ ПРОТЯЖЕННОСТЬЮ БОЛЕЕ 160 ТЫС. КМ.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1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1680402"/>
            <a:ext cx="8510909" cy="517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802341" y="14469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УГОЛЬНАЯ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660800"/>
            <a:ext cx="8640960" cy="1112016"/>
          </a:xfrm>
          <a:prstGeom prst="round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ЗАПАСЫ УГЛЯ ГОРАЗДО БОЛЬШЕМ ЗАПАСОВ НЕФТИ И ГАЗА, НО ЕГО ДОБЫЧА ОБХОДИТСЯ НАМНОГО ДОРОЖЕ. В РОССИИ ИЗВЕСТНО БОЛЕЕ 200 УГОЛЬНЫХ БАССЕЙНОВ И МЕСТОРОЖДЕНИЙ (23 % МИРОВЫХ ЗАПАСОВ)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60848"/>
            <a:ext cx="8640960" cy="1008112"/>
          </a:xfrm>
          <a:prstGeom prst="roundRect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ОСНОВНЫЕ РАЙОНЫ ДОБЫЧИ УГЛЯ СОСРЕДОТОЧЕНЫ В СИБИРИ - 80 %. НА ЕВРОПЕЙСКУЮ ЧАСТЬ РОССИИ ПРИХОДИТСЯ ТОЛЬКО 9 %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212976"/>
            <a:ext cx="7601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ВАЖНЕЙШИЕ УГОЛЬНЫЕ БАЗЫ РОССИИ</a:t>
            </a:r>
            <a:endParaRPr lang="ru-RU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Прямая со стрелкой 6"/>
          <p:cNvCxnSpPr>
            <a:stCxn id="5" idx="2"/>
            <a:endCxn id="12" idx="0"/>
          </p:cNvCxnSpPr>
          <p:nvPr/>
        </p:nvCxnSpPr>
        <p:spPr>
          <a:xfrm flipH="1">
            <a:off x="1651867" y="3736196"/>
            <a:ext cx="3120486" cy="484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  <a:endCxn id="13" idx="0"/>
          </p:cNvCxnSpPr>
          <p:nvPr/>
        </p:nvCxnSpPr>
        <p:spPr>
          <a:xfrm flipH="1">
            <a:off x="4654175" y="3736196"/>
            <a:ext cx="118178" cy="484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2"/>
            <a:endCxn id="14" idx="0"/>
          </p:cNvCxnSpPr>
          <p:nvPr/>
        </p:nvCxnSpPr>
        <p:spPr>
          <a:xfrm>
            <a:off x="4772353" y="3736196"/>
            <a:ext cx="2920242" cy="4682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43902" y="4221088"/>
            <a:ext cx="2815930" cy="26369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КУЗНЕЦКИЙ – ГЛАВНЫЙ УГОЛЬНЫЙ БАССЕЙН</a:t>
            </a:r>
            <a:r>
              <a:rPr lang="ru-RU" dirty="0" smtClean="0">
                <a:solidFill>
                  <a:schemeClr val="tx1"/>
                </a:solidFill>
              </a:rPr>
              <a:t>: ВЫСОКОКАЧЕСТВЕННЫЙ УГОЛЬ. ИМЕЕТ НЕВЫГОДНОЕ ГП (УДАЛЕН ОТ ЦЕНТРА) =</a:t>
            </a:r>
            <a:r>
              <a:rPr lang="en-US" dirty="0" smtClean="0">
                <a:solidFill>
                  <a:schemeClr val="tx1"/>
                </a:solidFill>
              </a:rPr>
              <a:t>&gt;</a:t>
            </a:r>
            <a:r>
              <a:rPr lang="ru-RU" dirty="0" smtClean="0">
                <a:solidFill>
                  <a:schemeClr val="tx1"/>
                </a:solidFill>
              </a:rPr>
              <a:t> СЛОЖНАЯ ТРАНСПОРТИРОВКА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275856" y="4221088"/>
            <a:ext cx="2756637" cy="26369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u="sng" dirty="0" smtClean="0">
                <a:solidFill>
                  <a:schemeClr val="tx1"/>
                </a:solidFill>
              </a:rPr>
              <a:t>КАНСКО-АЧИНСКИЙ БАССЕЙН</a:t>
            </a:r>
            <a:r>
              <a:rPr lang="ru-RU" dirty="0" smtClean="0">
                <a:solidFill>
                  <a:schemeClr val="tx1"/>
                </a:solidFill>
              </a:rPr>
              <a:t>: ВТОРОЙ ПО ЗНАЧИМОСТИ, ИЗ-ЗА НИЗКОГО КАЧЕСТВА УГЛЯ – НИЗКАЯ ЦЕНА. УГОЛЬ ИСПОЛЬЗУЕТСЯ КАК ТОПЛИВО ДЛЯ МЕСТНЫХ ТЭС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48517" y="4204433"/>
            <a:ext cx="2888155" cy="26369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chemeClr val="tx1"/>
                </a:solidFill>
              </a:rPr>
              <a:t>ПЕЧЕРСКИЙ БАССЕЙН:</a:t>
            </a:r>
            <a:r>
              <a:rPr lang="ru-RU" sz="1600" dirty="0" smtClean="0">
                <a:solidFill>
                  <a:schemeClr val="tx1"/>
                </a:solidFill>
              </a:rPr>
              <a:t> ДОБЫЧА УГЛЯ В ТРУДНЫХ КЛИМАТИЧЕСКИХ УСЛОВИЯХ. БАССЕЙН УДАЛЕН ОТ ПОТРЕБИТЕЛЕЙ УГЛЯ, ПОЭТОМУ ЕГО ПОТРЕБЛЕНИЕ ОГРАНИЧЕВАЕТСЯ ЕВРОПЕЙСКИМ СЕВЕРОМ</a:t>
            </a:r>
            <a:endParaRPr lang="ru-RU" sz="1600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95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0"/>
            <a:ext cx="4019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УГЛЯ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 стрелкой 3"/>
          <p:cNvCxnSpPr>
            <a:stCxn id="2" idx="2"/>
            <a:endCxn id="7" idx="0"/>
          </p:cNvCxnSpPr>
          <p:nvPr/>
        </p:nvCxnSpPr>
        <p:spPr>
          <a:xfrm flipH="1">
            <a:off x="1979712" y="707886"/>
            <a:ext cx="2513613" cy="237749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>
            <a:stCxn id="2" idx="2"/>
            <a:endCxn id="8" idx="0"/>
          </p:cNvCxnSpPr>
          <p:nvPr/>
        </p:nvCxnSpPr>
        <p:spPr>
          <a:xfrm>
            <a:off x="4493325" y="707886"/>
            <a:ext cx="2598955" cy="237749"/>
          </a:xfrm>
          <a:prstGeom prst="straightConnector1">
            <a:avLst/>
          </a:prstGeom>
          <a:ln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51520" y="945635"/>
            <a:ext cx="3456384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КАРЬЕР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64088" y="945635"/>
            <a:ext cx="3456384" cy="5760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ШАХТА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www.antaresshipping.com/wp-content/uploads/2014/05/Strip_coal_mining-564x3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9448"/>
            <a:ext cx="3753700" cy="22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ochel.ru/media/photologue/photos/b2c/b2cc8abc-6d8f-4d6f-ac28-ec8a8ca795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26" y="4173500"/>
            <a:ext cx="3563888" cy="26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dialog.ua/images/news/news_view/cae8211110128daaf967dbd3927c9a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53521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azprom.ru/f/posts/29/482179/8-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015" y="3680819"/>
            <a:ext cx="3827457" cy="28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5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Городская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2230</TotalTime>
  <Words>1081</Words>
  <Application>Microsoft Office PowerPoint</Application>
  <PresentationFormat>Экран (4:3)</PresentationFormat>
  <Paragraphs>196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Arial</vt:lpstr>
      <vt:lpstr>Bookman Old Style</vt:lpstr>
      <vt:lpstr>Calibri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ТЭК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Электроэнергетика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235</cp:revision>
  <dcterms:created xsi:type="dcterms:W3CDTF">2009-07-20T15:13:14Z</dcterms:created>
  <dcterms:modified xsi:type="dcterms:W3CDTF">2016-11-10T11:51:26Z</dcterms:modified>
</cp:coreProperties>
</file>