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32" r:id="rId1"/>
  </p:sldMasterIdLst>
  <p:sldIdLst>
    <p:sldId id="256" r:id="rId2"/>
    <p:sldId id="265" r:id="rId3"/>
    <p:sldId id="266" r:id="rId4"/>
    <p:sldId id="257" r:id="rId5"/>
    <p:sldId id="259" r:id="rId6"/>
    <p:sldId id="270" r:id="rId7"/>
    <p:sldId id="267" r:id="rId8"/>
    <p:sldId id="268" r:id="rId9"/>
    <p:sldId id="269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0" d="100"/>
          <a:sy n="60" d="100"/>
        </p:scale>
        <p:origin x="10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3/27/2022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143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189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91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7318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761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180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7201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74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206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536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337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77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46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875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442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384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12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201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  <p:sldLayoutId id="2147483944" r:id="rId12"/>
    <p:sldLayoutId id="2147483945" r:id="rId13"/>
    <p:sldLayoutId id="2147483946" r:id="rId14"/>
    <p:sldLayoutId id="2147483947" r:id="rId15"/>
    <p:sldLayoutId id="2147483948" r:id="rId16"/>
    <p:sldLayoutId id="214748394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jpe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eutsch-sprechen.ru/" TargetMode="External"/><Relationship Id="rId2" Type="http://schemas.openxmlformats.org/officeDocument/2006/relationships/hyperlink" Target="https://ru.wikipedia.org/wiki/&#1050;&#1072;&#1090;&#1077;&#1075;&#1086;&#1088;&#1080;&#1103;:&#1058;&#1086;&#1088;&#1075;&#1086;&#1074;&#1099;&#1077;_&#1089;&#1077;&#1090;&#1080;_&#1043;&#1077;&#1088;&#1084;&#1072;&#1085;&#1080;&#1080;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u.wikipedia.org/wiki/&#1089;&#1091;&#1087;&#1077;&#1088;&#1084;&#1072;&#1088;&#1082;&#1077;&#1090;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8200" y="1950368"/>
            <a:ext cx="9852115" cy="158816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/>
              </a:rPr>
              <a:t>Товары из германии: представленность, специфика, уровень продаж</a:t>
            </a:r>
            <a:br>
              <a:rPr lang="ru-RU" sz="3600" b="1" dirty="0" smtClean="0">
                <a:solidFill>
                  <a:schemeClr val="bg1"/>
                </a:solidFill>
                <a:effectLst/>
              </a:rPr>
            </a:br>
            <a:r>
              <a:rPr lang="ru-RU" alt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(исследование</a:t>
            </a:r>
            <a:r>
              <a:rPr lang="ru-RU" alt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600" b="1" i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83805" y="4000824"/>
            <a:ext cx="3741576" cy="1735874"/>
          </a:xfrm>
        </p:spPr>
        <p:txBody>
          <a:bodyPr>
            <a:normAutofit fontScale="40000" lnSpcReduction="20000"/>
          </a:bodyPr>
          <a:lstStyle/>
          <a:p>
            <a:r>
              <a:rPr lang="ru-RU" altLang="ru-RU" sz="27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Выполнили: обучающиеся </a:t>
            </a:r>
            <a:r>
              <a:rPr lang="ru-RU" altLang="ru-RU" sz="27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группы </a:t>
            </a:r>
            <a:r>
              <a:rPr lang="ru-RU" altLang="ru-RU" sz="27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№27</a:t>
            </a:r>
            <a:endParaRPr lang="ru-RU" altLang="ru-RU" sz="2700" b="1" dirty="0"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r>
              <a:rPr lang="ru-RU" altLang="ru-RU" sz="27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по профессии </a:t>
            </a:r>
            <a:r>
              <a:rPr lang="ru-RU" altLang="ru-RU" sz="27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«Продавец, контролер-кассир»</a:t>
            </a:r>
            <a:endParaRPr lang="ru-RU" altLang="ru-RU" sz="2700" b="1" dirty="0"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r>
              <a:rPr lang="ru-RU" altLang="ru-RU" sz="27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Князева Ксения ,Карпенко Светлана,</a:t>
            </a:r>
            <a:endParaRPr lang="ru-RU" altLang="ru-RU" sz="2700" b="1" dirty="0" smtClean="0"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r>
              <a:rPr lang="ru-RU" altLang="ru-RU" sz="27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Руководитель: Андреева О.А.</a:t>
            </a:r>
          </a:p>
          <a:p>
            <a:endParaRPr lang="ru-RU" dirty="0">
              <a:solidFill>
                <a:srgbClr val="0099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60252" y="203858"/>
            <a:ext cx="91364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 бюджетное профессиональное образовательное учреждение</a:t>
            </a:r>
          </a:p>
          <a:p>
            <a:pPr algn="ctr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Саратовской области</a:t>
            </a:r>
          </a:p>
          <a:p>
            <a:pPr algn="ctr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«Балашовский политехнический лицей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04114" y="6198985"/>
            <a:ext cx="132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2022 г</a:t>
            </a:r>
            <a:r>
              <a:rPr lang="ru-RU" altLang="ru-RU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08920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68202" y="1680693"/>
            <a:ext cx="6259133" cy="266592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Спасибо за внимание</a:t>
            </a:r>
            <a:r>
              <a:rPr lang="en-US" dirty="0" smtClean="0"/>
              <a:t>!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411087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362858"/>
            <a:ext cx="10353761" cy="1573064"/>
          </a:xfrm>
        </p:spPr>
        <p:txBody>
          <a:bodyPr>
            <a:normAutofit/>
          </a:bodyPr>
          <a:lstStyle/>
          <a:p>
            <a:r>
              <a:rPr lang="ru-RU" sz="1600" dirty="0">
                <a:effectLst/>
              </a:rPr>
              <a:t/>
            </a:r>
            <a:br>
              <a:rPr lang="ru-RU" sz="1600" dirty="0">
                <a:effectLst/>
              </a:rPr>
            </a:br>
            <a:r>
              <a:rPr lang="ru-RU" sz="1600" dirty="0">
                <a:effectLst/>
              </a:rPr>
              <a:t>           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1682" y="233238"/>
            <a:ext cx="10353762" cy="636451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effectLst/>
              </a:rPr>
              <a:t> </a:t>
            </a:r>
            <a:r>
              <a:rPr lang="ru-RU" sz="2400" b="1" dirty="0">
                <a:effectLst/>
              </a:rPr>
              <a:t>Объект исследования:  </a:t>
            </a:r>
            <a:r>
              <a:rPr lang="ru-RU" dirty="0" smtClean="0"/>
              <a:t>Германия и Россия</a:t>
            </a:r>
            <a:r>
              <a:rPr lang="ru-RU" sz="2400" dirty="0" smtClean="0">
                <a:effectLst/>
              </a:rPr>
              <a:t>.</a:t>
            </a:r>
            <a:endParaRPr lang="ru-RU" sz="2400" dirty="0">
              <a:effectLst/>
            </a:endParaRPr>
          </a:p>
          <a:p>
            <a:pPr marL="0" indent="0">
              <a:buNone/>
            </a:pPr>
            <a:r>
              <a:rPr lang="ru-RU" sz="2400" b="1" dirty="0">
                <a:effectLst/>
              </a:rPr>
              <a:t>Предмет</a:t>
            </a:r>
            <a:r>
              <a:rPr lang="ru-RU" sz="2400" dirty="0">
                <a:effectLst/>
              </a:rPr>
              <a:t> исследования: </a:t>
            </a:r>
            <a:r>
              <a:rPr lang="ru-RU" dirty="0"/>
              <a:t>популярные категории немецких товаров, </a:t>
            </a:r>
            <a:r>
              <a:rPr lang="ru-RU" dirty="0" smtClean="0"/>
              <a:t>реализуемых </a:t>
            </a:r>
            <a:r>
              <a:rPr lang="ru-RU" dirty="0"/>
              <a:t>в России</a:t>
            </a:r>
            <a:endParaRPr lang="ru-RU" sz="2400" dirty="0" smtClean="0">
              <a:effectLst/>
            </a:endParaRPr>
          </a:p>
          <a:p>
            <a:pPr marL="0" indent="0">
              <a:buNone/>
            </a:pPr>
            <a:r>
              <a:rPr lang="ru-RU" sz="2400" b="1" dirty="0" smtClean="0">
                <a:effectLst/>
              </a:rPr>
              <a:t>Цель</a:t>
            </a:r>
            <a:r>
              <a:rPr lang="ru-RU" sz="2400" dirty="0" smtClean="0">
                <a:effectLst/>
              </a:rPr>
              <a:t> исследования: </a:t>
            </a:r>
            <a:r>
              <a:rPr lang="ru-RU" dirty="0" smtClean="0"/>
              <a:t>выявить </a:t>
            </a:r>
            <a:r>
              <a:rPr lang="ru-RU" dirty="0"/>
              <a:t>категории популярных немецких товаров, представленных в </a:t>
            </a:r>
            <a:r>
              <a:rPr lang="ru-RU" dirty="0" smtClean="0"/>
              <a:t>России</a:t>
            </a:r>
            <a:endParaRPr lang="ru-RU" sz="2400" dirty="0">
              <a:effectLst/>
            </a:endParaRPr>
          </a:p>
          <a:p>
            <a:pPr marL="0" indent="0">
              <a:buNone/>
            </a:pPr>
            <a:r>
              <a:rPr lang="ru-RU" sz="2400" b="1" dirty="0">
                <a:effectLst/>
              </a:rPr>
              <a:t>Задачи</a:t>
            </a:r>
            <a:r>
              <a:rPr lang="ru-RU" sz="2400" dirty="0">
                <a:effectLst/>
              </a:rPr>
              <a:t> </a:t>
            </a:r>
            <a:r>
              <a:rPr lang="ru-RU" sz="2400" dirty="0" smtClean="0">
                <a:effectLst/>
              </a:rPr>
              <a:t>исследования: </a:t>
            </a:r>
          </a:p>
          <a:p>
            <a:pPr marL="0" indent="0">
              <a:buNone/>
            </a:pPr>
            <a:r>
              <a:rPr lang="ru-RU" dirty="0"/>
              <a:t>1. Проанализировать различные категории немецких товаров, реализуемых в России.</a:t>
            </a:r>
          </a:p>
          <a:p>
            <a:pPr marL="0" indent="0">
              <a:buNone/>
            </a:pPr>
            <a:r>
              <a:rPr lang="ru-RU" dirty="0"/>
              <a:t>2. Выявить представленность и специфику немецких товаров в русских магазинах.</a:t>
            </a:r>
          </a:p>
          <a:p>
            <a:pPr marL="0" indent="0">
              <a:buNone/>
            </a:pPr>
            <a:r>
              <a:rPr lang="ru-RU" dirty="0" smtClean="0"/>
              <a:t>3</a:t>
            </a:r>
            <a:r>
              <a:rPr lang="ru-RU" dirty="0"/>
              <a:t>. Выявить особенности производства товаров из Германии представленных в  России.</a:t>
            </a:r>
          </a:p>
          <a:p>
            <a:pPr marL="0" indent="0">
              <a:buNone/>
            </a:pPr>
            <a:r>
              <a:rPr lang="ru-RU" sz="2400" dirty="0" smtClean="0">
                <a:effectLst/>
              </a:rPr>
              <a:t> </a:t>
            </a:r>
            <a:r>
              <a:rPr lang="ru-RU" sz="2400" b="1" dirty="0">
                <a:effectLst/>
              </a:rPr>
              <a:t>Методы</a:t>
            </a:r>
            <a:r>
              <a:rPr lang="ru-RU" sz="2400" dirty="0">
                <a:effectLst/>
              </a:rPr>
              <a:t>: 1) анализ литературы по вопросу; 2) </a:t>
            </a:r>
            <a:r>
              <a:rPr lang="ru-RU" sz="2400" dirty="0" smtClean="0">
                <a:effectLst/>
              </a:rPr>
              <a:t>поиск информации в </a:t>
            </a:r>
            <a:r>
              <a:rPr lang="ru-RU" sz="2400">
                <a:effectLst/>
              </a:rPr>
              <a:t>сети </a:t>
            </a:r>
            <a:r>
              <a:rPr lang="ru-RU" sz="2400" smtClean="0">
                <a:effectLst/>
              </a:rPr>
              <a:t>Интернет; 3</a:t>
            </a:r>
            <a:r>
              <a:rPr lang="ru-RU" sz="2400" dirty="0">
                <a:effectLst/>
              </a:rPr>
              <a:t>) сравнительный </a:t>
            </a:r>
            <a:r>
              <a:rPr lang="ru-RU" sz="2400" dirty="0" smtClean="0">
                <a:effectLst/>
              </a:rPr>
              <a:t>анализ</a:t>
            </a:r>
            <a:r>
              <a:rPr lang="ru-RU" dirty="0" smtClean="0"/>
              <a:t>; 4) обобщение</a:t>
            </a:r>
            <a:r>
              <a:rPr lang="ru-RU" sz="2400" dirty="0" smtClean="0">
                <a:effectLst/>
              </a:rPr>
              <a:t> </a:t>
            </a:r>
            <a:endParaRPr lang="ru-RU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9191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582" y="107728"/>
            <a:ext cx="11930743" cy="409008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800" b="0" cap="none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/>
            </a:r>
            <a:br>
              <a:rPr lang="ru-RU" altLang="ru-RU" sz="2800" b="0" cap="none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</a:br>
            <a:r>
              <a:rPr lang="ru-RU" altLang="ru-RU" sz="3600" b="0" cap="none" dirty="0" smtClean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     </a:t>
            </a:r>
            <a:r>
              <a:rPr lang="de-DE" altLang="ru-RU" b="1" cap="none" dirty="0">
                <a:solidFill>
                  <a:schemeClr val="bg1"/>
                </a:solidFill>
                <a:latin typeface="Arial" panose="020B0604020202020204" pitchFamily="34" charset="0"/>
              </a:rPr>
              <a:t>Die Vertretung und die Besonderheiten der Waren aus Deutschland auf dem russischen Markt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AutoShape 2" descr="Кофе растворимый сублимированный Jacobs Kraftig | отзывы"/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5247287" y="3269240"/>
            <a:ext cx="2661472" cy="201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750" y="1181712"/>
            <a:ext cx="3517982" cy="263509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8130" y="1812040"/>
            <a:ext cx="3333333" cy="400952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5060" y="1035888"/>
            <a:ext cx="3130131" cy="292673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461" y="4273230"/>
            <a:ext cx="2211442" cy="221144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41689" y="4273230"/>
            <a:ext cx="1412668" cy="237622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79082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5928" y="178640"/>
            <a:ext cx="10716683" cy="686264"/>
          </a:xfrm>
        </p:spPr>
        <p:txBody>
          <a:bodyPr>
            <a:normAutofit fontScale="90000"/>
          </a:bodyPr>
          <a:lstStyle/>
          <a:p>
            <a:pPr algn="ctr"/>
            <a:r>
              <a:rPr lang="de-DE" sz="4000" b="1" cap="none" dirty="0">
                <a:solidFill>
                  <a:schemeClr val="bg1"/>
                </a:solidFill>
                <a:latin typeface="Google Sans"/>
              </a:rPr>
              <a:t>Import deutscher Waren und Umsatz in Russland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61197" y="4193758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729283" y="4193757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4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5163335" y="6358382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968" y="1069762"/>
            <a:ext cx="8605111" cy="488186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8" name="Прямоугольник 7"/>
          <p:cNvSpPr/>
          <p:nvPr/>
        </p:nvSpPr>
        <p:spPr>
          <a:xfrm>
            <a:off x="2791551" y="6156480"/>
            <a:ext cx="71224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В дипломатических отношениях с 1955 года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5917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1095" y="160338"/>
            <a:ext cx="8026399" cy="980478"/>
          </a:xfrm>
        </p:spPr>
        <p:txBody>
          <a:bodyPr>
            <a:noAutofit/>
          </a:bodyPr>
          <a:lstStyle/>
          <a:p>
            <a:r>
              <a:rPr lang="de-DE" altLang="ru-RU" sz="3200" b="1" cap="none" dirty="0">
                <a:solidFill>
                  <a:schemeClr val="bg1"/>
                </a:solidFill>
                <a:latin typeface="Google Sans"/>
              </a:rPr>
              <a:t>Qualität der Waren aus Deutschland</a:t>
            </a:r>
            <a:r>
              <a:rPr lang="de-DE" altLang="ru-RU" sz="3200" cap="none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/>
            </a:r>
            <a:br>
              <a:rPr lang="de-DE" altLang="ru-RU" sz="3200" cap="none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</a:b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69778" y="6065338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utoShape 12" descr="ÐÐ°ÑÑÐ¸Ð½ÐºÐ¸ Ð¿Ð¾ Ð·Ð°Ð¿ÑÐ¾ÑÑ ÑÑÐ¿ Ð¸Ð· ÑÐ»Ð¸ÑÐ¾Ðº Ð½ÐµÐ¼ÐµÑÐºÐ¸ ÑÐ¾ÑÐ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384146" y="3236634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000" i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98204" y="5866082"/>
            <a:ext cx="26370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i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9123080" y="5896860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000" dirty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9361" y="1880652"/>
            <a:ext cx="4617150" cy="347623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73" y="944268"/>
            <a:ext cx="2807749" cy="187276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0272" y="943103"/>
            <a:ext cx="2199034" cy="207164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778" y="4074695"/>
            <a:ext cx="2710944" cy="239075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20272" y="4003333"/>
            <a:ext cx="2536122" cy="246211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55706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7937" y="3479340"/>
            <a:ext cx="3022756" cy="5410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4817" y="2249487"/>
            <a:ext cx="3684085" cy="177085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60693" y="132166"/>
            <a:ext cx="42443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3600" b="1" dirty="0">
                <a:solidFill>
                  <a:schemeClr val="bg1"/>
                </a:solidFill>
                <a:latin typeface="Google Sans"/>
              </a:rPr>
              <a:t>Der </a:t>
            </a:r>
            <a:r>
              <a:rPr lang="de-DE" altLang="ru-RU" sz="3600" b="1" dirty="0">
                <a:solidFill>
                  <a:schemeClr val="bg1"/>
                </a:solidFill>
                <a:latin typeface="Google Sans"/>
              </a:rPr>
              <a:t>praktische Teil</a:t>
            </a:r>
            <a:endParaRPr lang="ru-RU" sz="3600" dirty="0"/>
          </a:p>
        </p:txBody>
      </p:sp>
      <p:pic>
        <p:nvPicPr>
          <p:cNvPr id="6147" name="Picture 3" descr="cRx6BgzRv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84" y="967290"/>
            <a:ext cx="4037886" cy="387742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ABcmQo6pZV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702" y="2906003"/>
            <a:ext cx="3704813" cy="363679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KL94HIrySH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147" y="861700"/>
            <a:ext cx="3529264" cy="363679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259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80571" y="2999959"/>
            <a:ext cx="53671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                                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137893" y="3489329"/>
            <a:ext cx="10303099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137893" y="4860929"/>
            <a:ext cx="10303099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322620"/>
              </p:ext>
            </p:extLst>
          </p:nvPr>
        </p:nvGraphicFramePr>
        <p:xfrm>
          <a:off x="424613" y="803262"/>
          <a:ext cx="11373852" cy="5902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0893"/>
                <a:gridCol w="3156033"/>
                <a:gridCol w="2843463"/>
                <a:gridCol w="2843463"/>
              </a:tblGrid>
              <a:tr h="737547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Наименование 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продукции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Магазин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«Гроздь»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Магазин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«Магнит»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Магазин «Пятерочка»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4529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239-439 р.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149 (акция) – 1299 р.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119-1029 р.</a:t>
                      </a:r>
                    </a:p>
                  </a:txBody>
                  <a:tcPr marL="68580" marR="68580" marT="0" marB="0"/>
                </a:tc>
              </a:tr>
              <a:tr h="92871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Акция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119 р.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Акция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64 р.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117 р.</a:t>
                      </a:r>
                    </a:p>
                  </a:txBody>
                  <a:tcPr marL="68580" marR="68580" marT="0" marB="0"/>
                </a:tc>
              </a:tr>
              <a:tr h="96942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72-119 р.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Акция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 р.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</a:tr>
              <a:tr h="87895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89 р.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93 р.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98 р.</a:t>
                      </a:r>
                    </a:p>
                  </a:txBody>
                  <a:tcPr marL="68580" marR="68580" marT="0" marB="0"/>
                </a:tc>
              </a:tr>
              <a:tr h="77286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Акция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89-99 р.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99-143 р.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139 р.</a:t>
                      </a:r>
                    </a:p>
                  </a:txBody>
                  <a:tcPr marL="68580" marR="68580" marT="0" marB="0"/>
                </a:tc>
              </a:tr>
              <a:tr h="66953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179 р.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584352"/>
            <a:ext cx="575008" cy="85574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356" y="2543260"/>
            <a:ext cx="830796" cy="83079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2333" y="3461624"/>
            <a:ext cx="646839" cy="85524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8115" y="4329019"/>
            <a:ext cx="655277" cy="83899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0356" y="5299533"/>
            <a:ext cx="925803" cy="7504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5875" y="5988956"/>
            <a:ext cx="501211" cy="716643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3350015" y="16911"/>
            <a:ext cx="51954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4400" b="1" dirty="0" smtClean="0">
                <a:solidFill>
                  <a:schemeClr val="bg1"/>
                </a:solidFill>
                <a:latin typeface="Google Sans"/>
              </a:rPr>
              <a:t>Der </a:t>
            </a:r>
            <a:r>
              <a:rPr lang="de-DE" altLang="ru-RU" sz="4400" b="1" dirty="0" smtClean="0">
                <a:solidFill>
                  <a:schemeClr val="bg1"/>
                </a:solidFill>
                <a:latin typeface="Google Sans"/>
              </a:rPr>
              <a:t>praktische </a:t>
            </a:r>
            <a:r>
              <a:rPr lang="de-DE" altLang="ru-RU" sz="4400" b="1" dirty="0">
                <a:solidFill>
                  <a:schemeClr val="bg1"/>
                </a:solidFill>
                <a:latin typeface="Google Sans"/>
              </a:rPr>
              <a:t>Teil</a:t>
            </a:r>
            <a:endParaRPr lang="ru-RU" sz="4400" dirty="0"/>
          </a:p>
        </p:txBody>
      </p:sp>
      <p:pic>
        <p:nvPicPr>
          <p:cNvPr id="4102" name="Рисунок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8650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7300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Без названия (1)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825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09625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5875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91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83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174171"/>
            <a:ext cx="10353761" cy="664268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  <a:effectLst/>
              </a:rPr>
              <a:t>Заключение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4" y="2323512"/>
            <a:ext cx="10353762" cy="1978031"/>
          </a:xfrm>
        </p:spPr>
        <p:txBody>
          <a:bodyPr/>
          <a:lstStyle/>
          <a:p>
            <a:pPr marL="0" indent="0" algn="ctr">
              <a:buNone/>
            </a:pPr>
            <a:endParaRPr lang="ru-RU" sz="3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98490" y="5254592"/>
            <a:ext cx="10792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Руководствуясь теоретической и практической частью нашей работы, можно говорить о том, что поставленная </a:t>
            </a:r>
            <a:r>
              <a:rPr lang="ru-RU" sz="2400" dirty="0" smtClean="0"/>
              <a:t>перед написанием цель </a:t>
            </a:r>
            <a:r>
              <a:rPr lang="ru-RU" sz="2400" dirty="0"/>
              <a:t>и задачи, были </a:t>
            </a:r>
            <a:r>
              <a:rPr lang="ru-RU" sz="2400" dirty="0" smtClean="0"/>
              <a:t>достигнуты. 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746" y="1113366"/>
            <a:ext cx="6968600" cy="386629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00740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130628"/>
            <a:ext cx="10353761" cy="1364343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  <a:effectLst/>
              </a:rPr>
              <a:t>Список использованной </a:t>
            </a:r>
            <a:r>
              <a:rPr lang="ru-RU" b="1" dirty="0" smtClean="0">
                <a:solidFill>
                  <a:schemeClr val="bg1"/>
                </a:solidFill>
                <a:effectLst/>
              </a:rPr>
              <a:t>литературы: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913794" y="1238297"/>
            <a:ext cx="10353762" cy="4817339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AutoNum type="arabicPeriod"/>
            </a:pPr>
            <a:r>
              <a:rPr lang="ru-RU" dirty="0" err="1" smtClean="0"/>
              <a:t>Култышев</a:t>
            </a:r>
            <a:r>
              <a:rPr lang="ru-RU" dirty="0" smtClean="0"/>
              <a:t> </a:t>
            </a:r>
            <a:r>
              <a:rPr lang="ru-RU" dirty="0"/>
              <a:t>С. В. Все о Германии: справочник туриста. – М., 2006. – 212 с. 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ru-RU" dirty="0"/>
              <a:t>Лебедев В.Б., Знакомьтесь: Германия! Пособие по страноведению. – М.: Высшая школа, 2000, 203 с.</a:t>
            </a:r>
            <a:endParaRPr lang="ru-RU" dirty="0">
              <a:effectLst/>
            </a:endParaRPr>
          </a:p>
          <a:p>
            <a:pPr marL="0" indent="0" algn="ctr">
              <a:buNone/>
            </a:pPr>
            <a:r>
              <a:rPr lang="ru-RU" b="1" dirty="0">
                <a:effectLst/>
              </a:rPr>
              <a:t>Интернет-ресурсы</a:t>
            </a:r>
            <a:r>
              <a:rPr lang="ru-RU" b="1" dirty="0" smtClean="0">
                <a:effectLst/>
              </a:rPr>
              <a:t>:</a:t>
            </a:r>
            <a:endParaRPr lang="ru-RU" dirty="0" smtClean="0">
              <a:effectLst/>
            </a:endParaRPr>
          </a:p>
          <a:p>
            <a:pPr marL="0" indent="0">
              <a:buNone/>
            </a:pPr>
            <a:r>
              <a:rPr lang="ru-RU" dirty="0" smtClean="0">
                <a:effectLst/>
              </a:rPr>
              <a:t>3. Гипермаркет </a:t>
            </a:r>
            <a:r>
              <a:rPr lang="ru-RU" dirty="0">
                <a:effectLst/>
              </a:rPr>
              <a:t>Германии [Электронный ресурс] – Режим доступа: </a:t>
            </a:r>
            <a:r>
              <a:rPr lang="ru-RU" u="sng" dirty="0">
                <a:effectLst/>
                <a:hlinkClick r:id="rId2"/>
              </a:rPr>
              <a:t>https://</a:t>
            </a:r>
            <a:r>
              <a:rPr lang="ru-RU" u="sng" dirty="0" smtClean="0">
                <a:effectLst/>
                <a:hlinkClick r:id="rId2"/>
              </a:rPr>
              <a:t>ru.wikipedia.org/wiki/Категория:Торговые_сети_Германии</a:t>
            </a:r>
            <a:endParaRPr lang="ru-RU" u="sng" dirty="0" smtClean="0">
              <a:effectLst/>
            </a:endParaRPr>
          </a:p>
          <a:p>
            <a:pPr marL="0" indent="0">
              <a:buNone/>
            </a:pPr>
            <a:r>
              <a:rPr lang="ru-RU" dirty="0" smtClean="0">
                <a:effectLst/>
              </a:rPr>
              <a:t>4. Магазин </a:t>
            </a:r>
            <a:r>
              <a:rPr lang="ru-RU" dirty="0">
                <a:effectLst/>
              </a:rPr>
              <a:t>и покупки [Электронный ресурс] – Режим доступа: </a:t>
            </a:r>
            <a:r>
              <a:rPr lang="ru-RU" dirty="0">
                <a:effectLst/>
                <a:hlinkClick r:id="rId3"/>
              </a:rPr>
              <a:t>https://</a:t>
            </a:r>
            <a:r>
              <a:rPr lang="ru-RU" dirty="0" smtClean="0">
                <a:effectLst/>
                <a:hlinkClick r:id="rId3"/>
              </a:rPr>
              <a:t>deutsch-sprechen.ru</a:t>
            </a:r>
            <a:endParaRPr lang="ru-RU" dirty="0" smtClean="0">
              <a:effectLst/>
            </a:endParaRPr>
          </a:p>
          <a:p>
            <a:pPr marL="0" indent="0">
              <a:buNone/>
            </a:pPr>
            <a:r>
              <a:rPr lang="ru-RU" dirty="0" smtClean="0">
                <a:effectLst/>
              </a:rPr>
              <a:t>5. Супермаркет </a:t>
            </a:r>
            <a:r>
              <a:rPr lang="ru-RU" dirty="0">
                <a:effectLst/>
              </a:rPr>
              <a:t>[Электронный ресурс] – Режим доступа: </a:t>
            </a:r>
            <a:r>
              <a:rPr lang="en-US" dirty="0">
                <a:effectLst/>
                <a:hlinkClick r:id="rId4"/>
              </a:rPr>
              <a:t>https</a:t>
            </a:r>
            <a:r>
              <a:rPr lang="ru-RU" dirty="0">
                <a:effectLst/>
                <a:hlinkClick r:id="rId4"/>
              </a:rPr>
              <a:t>://</a:t>
            </a:r>
            <a:r>
              <a:rPr lang="en-US" dirty="0">
                <a:effectLst/>
                <a:hlinkClick r:id="rId4"/>
              </a:rPr>
              <a:t>ru</a:t>
            </a:r>
            <a:r>
              <a:rPr lang="ru-RU" dirty="0">
                <a:effectLst/>
                <a:hlinkClick r:id="rId4"/>
              </a:rPr>
              <a:t>.</a:t>
            </a:r>
            <a:r>
              <a:rPr lang="en-US" dirty="0" err="1">
                <a:effectLst/>
                <a:hlinkClick r:id="rId4"/>
              </a:rPr>
              <a:t>wikipedia</a:t>
            </a:r>
            <a:r>
              <a:rPr lang="ru-RU" dirty="0">
                <a:effectLst/>
                <a:hlinkClick r:id="rId4"/>
              </a:rPr>
              <a:t>.</a:t>
            </a:r>
            <a:r>
              <a:rPr lang="en-US" dirty="0">
                <a:effectLst/>
                <a:hlinkClick r:id="rId4"/>
              </a:rPr>
              <a:t>org</a:t>
            </a:r>
            <a:r>
              <a:rPr lang="ru-RU" dirty="0">
                <a:effectLst/>
                <a:hlinkClick r:id="rId4"/>
              </a:rPr>
              <a:t>/</a:t>
            </a:r>
            <a:r>
              <a:rPr lang="en-US" dirty="0">
                <a:effectLst/>
                <a:hlinkClick r:id="rId4"/>
              </a:rPr>
              <a:t>wiki</a:t>
            </a:r>
            <a:r>
              <a:rPr lang="ru-RU" dirty="0" smtClean="0">
                <a:effectLst/>
                <a:hlinkClick r:id="rId4"/>
              </a:rPr>
              <a:t>/супермаркет</a:t>
            </a:r>
            <a:endParaRPr lang="ru-RU" dirty="0" smtClean="0">
              <a:effectLst/>
            </a:endParaRPr>
          </a:p>
          <a:p>
            <a:pPr marL="0" indent="0">
              <a:buNone/>
            </a:pPr>
            <a:endParaRPr lang="ru-RU" u="sng" dirty="0" smtClean="0">
              <a:effectLst/>
            </a:endParaRPr>
          </a:p>
          <a:p>
            <a:pPr marL="0" indent="0">
              <a:buNone/>
            </a:pPr>
            <a:endParaRPr lang="ru-RU" dirty="0" smtClean="0">
              <a:effectLst/>
            </a:endParaRPr>
          </a:p>
          <a:p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8490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Контур</Template>
  <TotalTime>1429</TotalTime>
  <Words>368</Words>
  <Application>Microsoft Office PowerPoint</Application>
  <PresentationFormat>Широкоэкранный</PresentationFormat>
  <Paragraphs>65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Google Sans</vt:lpstr>
      <vt:lpstr>Times New Roman</vt:lpstr>
      <vt:lpstr>Trebuchet MS</vt:lpstr>
      <vt:lpstr>Tw Cen MT</vt:lpstr>
      <vt:lpstr>Контур</vt:lpstr>
      <vt:lpstr>Товары из германии: представленность, специфика, уровень продаж (исследование)</vt:lpstr>
      <vt:lpstr>            </vt:lpstr>
      <vt:lpstr>       Die Vertretung und die Besonderheiten der Waren aus Deutschland auf dem russischen Markt</vt:lpstr>
      <vt:lpstr>Import deutscher Waren und Umsatz in Russland</vt:lpstr>
      <vt:lpstr>Qualität der Waren aus Deutschland </vt:lpstr>
      <vt:lpstr>Презентация PowerPoint</vt:lpstr>
      <vt:lpstr>Презентация PowerPoint</vt:lpstr>
      <vt:lpstr>Заключение</vt:lpstr>
      <vt:lpstr>Список использованной литературы:</vt:lpstr>
      <vt:lpstr> 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Weihnachten</dc:title>
  <dc:creator>user</dc:creator>
  <cp:lastModifiedBy>user</cp:lastModifiedBy>
  <cp:revision>133</cp:revision>
  <dcterms:created xsi:type="dcterms:W3CDTF">2015-12-04T17:59:07Z</dcterms:created>
  <dcterms:modified xsi:type="dcterms:W3CDTF">2022-03-27T19:12:07Z</dcterms:modified>
</cp:coreProperties>
</file>