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B6BB4-D600-4119-A765-09EBBF7406E1}" v="285" dt="2020-10-04T19:43:47.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0728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9946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8836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5660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271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6753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2874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9048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1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8089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10/4/2020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0350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10/4/2020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989849323"/>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2015kallist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2015kallista.com/index.php/about-us/timetable" TargetMode="External"/><Relationship Id="rId1" Type="http://schemas.openxmlformats.org/officeDocument/2006/relationships/slideLayout" Target="../slideLayouts/slideLayout2.xml"/><Relationship Id="rId5" Type="http://schemas.openxmlformats.org/officeDocument/2006/relationships/hyperlink" Target="http://2015kallista.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2015kallista.com/index.php/fights/for-children/judo-children"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2015kallista.com/"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2015kallista.com/index.php/fights/zelenograd-sports-school"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2015kallista.com/"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2015kallista.com/index.php/zelenograd/sport-activities-in-zelenograd-since-3-years"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2015kallista.com/"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2015kallista.com/index.php/join-us" TargetMode="External"/><Relationship Id="rId7" Type="http://schemas.openxmlformats.org/officeDocument/2006/relationships/hyperlink" Target="http://2015kallista.com/" TargetMode="External"/><Relationship Id="rId2" Type="http://schemas.openxmlformats.org/officeDocument/2006/relationships/hyperlink" Target="http://2015kallista.com/index.php/about-us/timetabl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hyperlink" Target="http://2015kallista.com/index.php/traine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Подзаголовок 2"/>
          <p:cNvSpPr>
            <a:spLocks noGrp="1"/>
          </p:cNvSpPr>
          <p:nvPr>
            <p:ph type="subTitle" idx="1"/>
          </p:nvPr>
        </p:nvSpPr>
        <p:spPr>
          <a:xfrm>
            <a:off x="762000" y="4583372"/>
            <a:ext cx="5095164" cy="1512627"/>
          </a:xfrm>
        </p:spPr>
        <p:txBody>
          <a:bodyPr vert="horz" lIns="91440" tIns="45720" rIns="91440" bIns="45720" rtlCol="0" anchor="b">
            <a:normAutofit/>
          </a:bodyPr>
          <a:lstStyle/>
          <a:p>
            <a:pPr algn="l"/>
            <a:r>
              <a:rPr lang="ru-RU" b="1" dirty="0">
                <a:solidFill>
                  <a:srgbClr val="FFFFFF"/>
                </a:solidFill>
                <a:cs typeface="Calibri"/>
              </a:rPr>
              <a:t>ПАВЛОВ ДМИТРИЙ АВЕНИРОВИЧ</a:t>
            </a:r>
            <a:endParaRPr lang="ru-RU" b="1" dirty="0">
              <a:solidFill>
                <a:srgbClr val="FFFFFF"/>
              </a:solidFill>
            </a:endParaRPr>
          </a:p>
        </p:txBody>
      </p:sp>
      <p:sp>
        <p:nvSpPr>
          <p:cNvPr id="2" name="Заголовок 1"/>
          <p:cNvSpPr>
            <a:spLocks noGrp="1"/>
          </p:cNvSpPr>
          <p:nvPr>
            <p:ph type="ctrTitle"/>
          </p:nvPr>
        </p:nvSpPr>
        <p:spPr>
          <a:xfrm>
            <a:off x="762000" y="2299787"/>
            <a:ext cx="4572000" cy="2286000"/>
          </a:xfrm>
        </p:spPr>
        <p:txBody>
          <a:bodyPr>
            <a:noAutofit/>
          </a:bodyPr>
          <a:lstStyle/>
          <a:p>
            <a:pPr algn="l"/>
            <a:r>
              <a:rPr lang="ru-RU" sz="4400" b="1" dirty="0">
                <a:cs typeface="Calibri Light"/>
              </a:rPr>
              <a:t>ТРЕНЕР ПО ДЗЮДО В ЗЕЛЕНОГРАДЕ</a:t>
            </a:r>
            <a:endParaRPr lang="ru-RU" sz="4400" b="1" dirty="0"/>
          </a:p>
        </p:txBody>
      </p:sp>
      <p:pic>
        <p:nvPicPr>
          <p:cNvPr id="4" name="Рисунок 4" descr="Изображение выглядит как человек, внутренний, стол, мужчина&#10;&#10;Автоматически созданное описание">
            <a:extLst>
              <a:ext uri="{FF2B5EF4-FFF2-40B4-BE49-F238E27FC236}">
                <a16:creationId xmlns:a16="http://schemas.microsoft.com/office/drawing/2014/main" id="{1546E1E4-9BE9-458B-A246-C76F62967561}"/>
              </a:ext>
            </a:extLst>
          </p:cNvPr>
          <p:cNvPicPr>
            <a:picLocks noChangeAspect="1"/>
          </p:cNvPicPr>
          <p:nvPr/>
        </p:nvPicPr>
        <p:blipFill>
          <a:blip r:embed="rId2"/>
          <a:stretch>
            <a:fillRect/>
          </a:stretch>
        </p:blipFill>
        <p:spPr>
          <a:xfrm>
            <a:off x="5163403" y="139867"/>
            <a:ext cx="6863023" cy="4571570"/>
          </a:xfrm>
          <a:prstGeom prst="rect">
            <a:avLst/>
          </a:prstGeom>
        </p:spPr>
      </p:pic>
      <p:pic>
        <p:nvPicPr>
          <p:cNvPr id="5" name="Рисунок 5">
            <a:extLst>
              <a:ext uri="{FF2B5EF4-FFF2-40B4-BE49-F238E27FC236}">
                <a16:creationId xmlns:a16="http://schemas.microsoft.com/office/drawing/2014/main" id="{76297FFA-0D2E-4067-A9D9-AFAB1AA50D2A}"/>
              </a:ext>
            </a:extLst>
          </p:cNvPr>
          <p:cNvPicPr>
            <a:picLocks noChangeAspect="1"/>
          </p:cNvPicPr>
          <p:nvPr/>
        </p:nvPicPr>
        <p:blipFill>
          <a:blip r:embed="rId3"/>
          <a:stretch>
            <a:fillRect/>
          </a:stretch>
        </p:blipFill>
        <p:spPr>
          <a:xfrm>
            <a:off x="9523863" y="4584994"/>
            <a:ext cx="2743200" cy="2146280"/>
          </a:xfrm>
          <a:prstGeom prst="rect">
            <a:avLst/>
          </a:prstGeom>
        </p:spPr>
      </p:pic>
      <p:sp>
        <p:nvSpPr>
          <p:cNvPr id="6" name="TextBox 5">
            <a:extLst>
              <a:ext uri="{FF2B5EF4-FFF2-40B4-BE49-F238E27FC236}">
                <a16:creationId xmlns:a16="http://schemas.microsoft.com/office/drawing/2014/main" id="{AF715E1D-DEB3-4489-A8B3-E96227A753B4}"/>
              </a:ext>
            </a:extLst>
          </p:cNvPr>
          <p:cNvSpPr txBox="1"/>
          <p:nvPr/>
        </p:nvSpPr>
        <p:spPr>
          <a:xfrm>
            <a:off x="6532729" y="5338549"/>
            <a:ext cx="29820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hlinkClick r:id="rId4"/>
              </a:rPr>
              <a:t>http://2015kallista.com/</a:t>
            </a:r>
            <a:endParaRPr lang="en-US" b="1" dirty="0"/>
          </a:p>
        </p:txBody>
      </p:sp>
      <p:sp>
        <p:nvSpPr>
          <p:cNvPr id="7" name="TextBox 6">
            <a:extLst>
              <a:ext uri="{FF2B5EF4-FFF2-40B4-BE49-F238E27FC236}">
                <a16:creationId xmlns:a16="http://schemas.microsoft.com/office/drawing/2014/main" id="{C535A702-5E2E-47E4-A640-9AE8140C4EF1}"/>
              </a:ext>
            </a:extLst>
          </p:cNvPr>
          <p:cNvSpPr txBox="1"/>
          <p:nvPr/>
        </p:nvSpPr>
        <p:spPr>
          <a:xfrm>
            <a:off x="6862549" y="5850339"/>
            <a:ext cx="2333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b="1" dirty="0"/>
              <a:t>8-916-124-59-49</a:t>
            </a:r>
          </a:p>
        </p:txBody>
      </p:sp>
    </p:spTree>
    <p:extLst>
      <p:ext uri="{BB962C8B-B14F-4D97-AF65-F5344CB8AC3E}">
        <p14:creationId xmlns:p14="http://schemas.microsoft.com/office/powerpoint/2010/main" val="13516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a16="http://schemas.microsoft.com/office/drawing/2014/main" id="{9C362FAB-8EA6-496D-9F09-1714459DA8F7}"/>
              </a:ext>
            </a:extLst>
          </p:cNvPr>
          <p:cNvSpPr>
            <a:spLocks noGrp="1"/>
          </p:cNvSpPr>
          <p:nvPr>
            <p:ph idx="1"/>
          </p:nvPr>
        </p:nvSpPr>
        <p:spPr>
          <a:xfrm>
            <a:off x="762000" y="2286000"/>
            <a:ext cx="5072419" cy="3818083"/>
          </a:xfrm>
        </p:spPr>
        <p:txBody>
          <a:bodyPr vert="horz" lIns="91440" tIns="45720" rIns="91440" bIns="45720" rtlCol="0">
            <a:normAutofit/>
          </a:bodyPr>
          <a:lstStyle/>
          <a:p>
            <a:pPr marL="0" indent="0">
              <a:lnSpc>
                <a:spcPct val="115000"/>
              </a:lnSpc>
              <a:buNone/>
            </a:pPr>
            <a:r>
              <a:rPr lang="ru-RU" sz="1700"/>
              <a:t>Записаться на занятия 8-916-124-59-49</a:t>
            </a:r>
          </a:p>
          <a:p>
            <a:pPr marL="0" indent="0">
              <a:lnSpc>
                <a:spcPct val="115000"/>
              </a:lnSpc>
              <a:buNone/>
            </a:pPr>
            <a:r>
              <a:rPr lang="ru-RU" sz="1700">
                <a:ea typeface="+mn-lt"/>
                <a:cs typeface="+mn-lt"/>
              </a:rPr>
              <a:t>Павлов Дмитрий Авенирович проводит тренировки с детьми и подростками по дзюдо. Занятия проходят в центре единоборств Каллиста. Минимальный возраст 3 года. Тренировки проходят по разным программам. "Детское игровое дзюдо." "Спортивная школа дошколят". "Спортивное дзюдо" и другие. Летом проходит спортивный лагерь. Стаж тренерской работы 39 лет. </a:t>
            </a:r>
            <a:r>
              <a:rPr lang="ru-RU" sz="1700">
                <a:ea typeface="+mn-lt"/>
                <a:cs typeface="+mn-lt"/>
                <a:hlinkClick r:id="rId2">
                  <a:extLst>
                    <a:ext uri="{A12FA001-AC4F-418D-AE19-62706E023703}">
                      <ahyp:hlinkClr xmlns:ahyp="http://schemas.microsoft.com/office/drawing/2018/hyperlinkcolor" val="tx"/>
                    </a:ext>
                  </a:extLst>
                </a:hlinkClick>
              </a:rPr>
              <a:t>Расписание занятий можно посмотреть здесь...</a:t>
            </a:r>
            <a:endParaRPr lang="ru-RU" sz="1700"/>
          </a:p>
          <a:p>
            <a:pPr>
              <a:lnSpc>
                <a:spcPct val="115000"/>
              </a:lnSpc>
            </a:pPr>
            <a:endParaRPr lang="ru-RU" sz="1700"/>
          </a:p>
        </p:txBody>
      </p:sp>
      <p:sp>
        <p:nvSpPr>
          <p:cNvPr id="2" name="Заголовок 1">
            <a:extLst>
              <a:ext uri="{FF2B5EF4-FFF2-40B4-BE49-F238E27FC236}">
                <a16:creationId xmlns:a16="http://schemas.microsoft.com/office/drawing/2014/main" id="{92DC33EF-D8F0-40F9-B907-5F7445DBB5F8}"/>
              </a:ext>
            </a:extLst>
          </p:cNvPr>
          <p:cNvSpPr>
            <a:spLocks noGrp="1"/>
          </p:cNvSpPr>
          <p:nvPr>
            <p:ph type="title"/>
          </p:nvPr>
        </p:nvSpPr>
        <p:spPr>
          <a:xfrm>
            <a:off x="762000" y="762000"/>
            <a:ext cx="5334000" cy="1524000"/>
          </a:xfrm>
        </p:spPr>
        <p:txBody>
          <a:bodyPr>
            <a:normAutofit/>
          </a:bodyPr>
          <a:lstStyle/>
          <a:p>
            <a:r>
              <a:rPr lang="ru-RU" sz="3000"/>
              <a:t>Школа дзюдо в Зеленограде под руководством Павлова Дмитрия Авенировича.</a:t>
            </a:r>
          </a:p>
          <a:p>
            <a:endParaRPr lang="ru-RU" sz="3000"/>
          </a:p>
        </p:txBody>
      </p:sp>
      <p:pic>
        <p:nvPicPr>
          <p:cNvPr id="4" name="Рисунок 4" descr="Изображение выглядит как человек, внутренний, мужчина, стол&#10;&#10;Автоматически созданное описание">
            <a:extLst>
              <a:ext uri="{FF2B5EF4-FFF2-40B4-BE49-F238E27FC236}">
                <a16:creationId xmlns:a16="http://schemas.microsoft.com/office/drawing/2014/main" id="{A3DEF5FA-7444-4F54-B5C3-E1ED18D3C9F9}"/>
              </a:ext>
            </a:extLst>
          </p:cNvPr>
          <p:cNvPicPr>
            <a:picLocks noChangeAspect="1"/>
          </p:cNvPicPr>
          <p:nvPr/>
        </p:nvPicPr>
        <p:blipFill>
          <a:blip r:embed="rId3"/>
          <a:stretch>
            <a:fillRect/>
          </a:stretch>
        </p:blipFill>
        <p:spPr>
          <a:xfrm>
            <a:off x="6858000" y="1658302"/>
            <a:ext cx="5334000" cy="3560445"/>
          </a:xfrm>
          <a:prstGeom prst="rect">
            <a:avLst/>
          </a:prstGeom>
        </p:spPr>
      </p:pic>
      <p:pic>
        <p:nvPicPr>
          <p:cNvPr id="5" name="Рисунок 5">
            <a:extLst>
              <a:ext uri="{FF2B5EF4-FFF2-40B4-BE49-F238E27FC236}">
                <a16:creationId xmlns:a16="http://schemas.microsoft.com/office/drawing/2014/main" id="{AF73F0E9-C409-4938-8850-9315FBA8C44B}"/>
              </a:ext>
            </a:extLst>
          </p:cNvPr>
          <p:cNvPicPr>
            <a:picLocks noChangeAspect="1"/>
          </p:cNvPicPr>
          <p:nvPr/>
        </p:nvPicPr>
        <p:blipFill>
          <a:blip r:embed="rId4"/>
          <a:stretch>
            <a:fillRect/>
          </a:stretch>
        </p:blipFill>
        <p:spPr>
          <a:xfrm>
            <a:off x="9341893" y="194964"/>
            <a:ext cx="1799230" cy="1407027"/>
          </a:xfrm>
          <a:prstGeom prst="rect">
            <a:avLst/>
          </a:prstGeom>
        </p:spPr>
      </p:pic>
      <p:sp>
        <p:nvSpPr>
          <p:cNvPr id="6" name="TextBox 5">
            <a:extLst>
              <a:ext uri="{FF2B5EF4-FFF2-40B4-BE49-F238E27FC236}">
                <a16:creationId xmlns:a16="http://schemas.microsoft.com/office/drawing/2014/main" id="{D7D3B3E4-DC42-4704-9D5F-E47E1C03E68B}"/>
              </a:ext>
            </a:extLst>
          </p:cNvPr>
          <p:cNvSpPr txBox="1"/>
          <p:nvPr/>
        </p:nvSpPr>
        <p:spPr>
          <a:xfrm>
            <a:off x="8977952" y="5338549"/>
            <a:ext cx="32663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ECA855"/>
                </a:solidFill>
                <a:hlinkClick r:id="rId5"/>
              </a:rPr>
              <a:t>http://2015kallista.com/</a:t>
            </a:r>
            <a:r>
              <a:rPr lang="en-US"/>
              <a:t>​</a:t>
            </a:r>
          </a:p>
        </p:txBody>
      </p:sp>
      <p:sp>
        <p:nvSpPr>
          <p:cNvPr id="7" name="TextBox 6">
            <a:extLst>
              <a:ext uri="{FF2B5EF4-FFF2-40B4-BE49-F238E27FC236}">
                <a16:creationId xmlns:a16="http://schemas.microsoft.com/office/drawing/2014/main" id="{19A2CCFE-7D12-4F7D-8EB0-08C516EB8FF1}"/>
              </a:ext>
            </a:extLst>
          </p:cNvPr>
          <p:cNvSpPr txBox="1"/>
          <p:nvPr/>
        </p:nvSpPr>
        <p:spPr>
          <a:xfrm>
            <a:off x="7294728" y="10849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a:t>8-916-124-59-49</a:t>
            </a:r>
            <a:r>
              <a:rPr lang="en-US"/>
              <a:t>​</a:t>
            </a:r>
          </a:p>
        </p:txBody>
      </p:sp>
    </p:spTree>
    <p:extLst>
      <p:ext uri="{BB962C8B-B14F-4D97-AF65-F5344CB8AC3E}">
        <p14:creationId xmlns:p14="http://schemas.microsoft.com/office/powerpoint/2010/main" val="340359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 внутренний, группа, фотография&#10;&#10;Автоматически созданное описание">
            <a:extLst>
              <a:ext uri="{FF2B5EF4-FFF2-40B4-BE49-F238E27FC236}">
                <a16:creationId xmlns:a16="http://schemas.microsoft.com/office/drawing/2014/main" id="{08DE9EBD-062B-435B-98CD-25E86A9E1A7F}"/>
              </a:ext>
            </a:extLst>
          </p:cNvPr>
          <p:cNvPicPr>
            <a:picLocks noChangeAspect="1"/>
          </p:cNvPicPr>
          <p:nvPr/>
        </p:nvPicPr>
        <p:blipFill rotWithShape="1">
          <a:blip r:embed="rId2"/>
          <a:srcRect r="38227"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a16="http://schemas.microsoft.com/office/drawing/2014/main" id="{E0F9B578-9FC0-443B-AEB1-B6ADDB44E0CD}"/>
              </a:ext>
            </a:extLst>
          </p:cNvPr>
          <p:cNvSpPr>
            <a:spLocks noGrp="1"/>
          </p:cNvSpPr>
          <p:nvPr>
            <p:ph idx="1"/>
          </p:nvPr>
        </p:nvSpPr>
        <p:spPr>
          <a:xfrm>
            <a:off x="6096000" y="2286000"/>
            <a:ext cx="5334000" cy="3810001"/>
          </a:xfrm>
        </p:spPr>
        <p:txBody>
          <a:bodyPr vert="horz" lIns="91440" tIns="45720" rIns="91440" bIns="45720" rtlCol="0">
            <a:normAutofit/>
          </a:bodyPr>
          <a:lstStyle/>
          <a:p>
            <a:pPr marL="0" indent="0">
              <a:lnSpc>
                <a:spcPct val="115000"/>
              </a:lnSpc>
              <a:buNone/>
            </a:pPr>
            <a:r>
              <a:rPr lang="ru-RU" sz="1700">
                <a:ea typeface="+mn-lt"/>
                <a:cs typeface="+mn-lt"/>
              </a:rPr>
              <a:t>Дзюдо это интересный и безопасный вид спорта. Здесь полностью отсутствуют любые удары в голову, туловище и т.д. Спортивный зал оборудован защитными матами, пол закрыт татами, что создаёт максимальный уровень безопасности. Занимаясь, ребенок полностью защищен специальным оборудованием. Одно из хороших качеств дзюдо это отсутствие агрессии. Агрессия здесь полностью вытеснена духом соперничества, духом единоборства, стремлением к спортивному поединку по строгим правилам. Начинать заниматься дзюдо можно с 4 лет. </a:t>
            </a:r>
            <a:r>
              <a:rPr lang="ru-RU" sz="1700">
                <a:ea typeface="+mn-lt"/>
                <a:cs typeface="+mn-lt"/>
                <a:hlinkClick r:id="rId3">
                  <a:extLst>
                    <a:ext uri="{A12FA001-AC4F-418D-AE19-62706E023703}">
                      <ahyp:hlinkClr xmlns:ahyp="http://schemas.microsoft.com/office/drawing/2018/hyperlinkcolor" val="tx"/>
                    </a:ext>
                  </a:extLst>
                </a:hlinkClick>
              </a:rPr>
              <a:t>Ознакомится с программой можно здесь...</a:t>
            </a:r>
            <a:endParaRPr lang="ru-RU" sz="1700"/>
          </a:p>
        </p:txBody>
      </p:sp>
      <p:sp>
        <p:nvSpPr>
          <p:cNvPr id="2" name="Заголовок 1">
            <a:extLst>
              <a:ext uri="{FF2B5EF4-FFF2-40B4-BE49-F238E27FC236}">
                <a16:creationId xmlns:a16="http://schemas.microsoft.com/office/drawing/2014/main" id="{4C1DB687-7BC6-42E4-AEDF-13A218D424B1}"/>
              </a:ext>
            </a:extLst>
          </p:cNvPr>
          <p:cNvSpPr>
            <a:spLocks noGrp="1"/>
          </p:cNvSpPr>
          <p:nvPr>
            <p:ph type="title"/>
          </p:nvPr>
        </p:nvSpPr>
        <p:spPr>
          <a:xfrm>
            <a:off x="6096000" y="762000"/>
            <a:ext cx="5334000" cy="1524000"/>
          </a:xfrm>
        </p:spPr>
        <p:txBody>
          <a:bodyPr>
            <a:normAutofit/>
          </a:bodyPr>
          <a:lstStyle/>
          <a:p>
            <a:r>
              <a:rPr lang="ru-RU" sz="3200"/>
              <a:t>Программа занятий "Детское игровое дзюдо."</a:t>
            </a:r>
          </a:p>
          <a:p>
            <a:endParaRPr lang="ru-RU" sz="3200"/>
          </a:p>
        </p:txBody>
      </p:sp>
      <p:pic>
        <p:nvPicPr>
          <p:cNvPr id="5" name="Рисунок 5">
            <a:extLst>
              <a:ext uri="{FF2B5EF4-FFF2-40B4-BE49-F238E27FC236}">
                <a16:creationId xmlns:a16="http://schemas.microsoft.com/office/drawing/2014/main" id="{001A3438-2EC7-424F-9A74-86B70D39935C}"/>
              </a:ext>
            </a:extLst>
          </p:cNvPr>
          <p:cNvPicPr>
            <a:picLocks noChangeAspect="1"/>
          </p:cNvPicPr>
          <p:nvPr/>
        </p:nvPicPr>
        <p:blipFill>
          <a:blip r:embed="rId4"/>
          <a:stretch>
            <a:fillRect/>
          </a:stretch>
        </p:blipFill>
        <p:spPr>
          <a:xfrm>
            <a:off x="4246728" y="5153650"/>
            <a:ext cx="1742365" cy="1361534"/>
          </a:xfrm>
          <a:prstGeom prst="rect">
            <a:avLst/>
          </a:prstGeom>
        </p:spPr>
      </p:pic>
      <p:sp>
        <p:nvSpPr>
          <p:cNvPr id="6" name="TextBox 5">
            <a:extLst>
              <a:ext uri="{FF2B5EF4-FFF2-40B4-BE49-F238E27FC236}">
                <a16:creationId xmlns:a16="http://schemas.microsoft.com/office/drawing/2014/main" id="{3BB9E292-43E7-42FA-990E-0453B5939D65}"/>
              </a:ext>
            </a:extLst>
          </p:cNvPr>
          <p:cNvSpPr txBox="1"/>
          <p:nvPr/>
        </p:nvSpPr>
        <p:spPr>
          <a:xfrm>
            <a:off x="6680579" y="232012"/>
            <a:ext cx="3027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ECA855"/>
                </a:solidFill>
                <a:hlinkClick r:id="rId5"/>
              </a:rPr>
              <a:t>http://2015kallista.com/</a:t>
            </a:r>
            <a:r>
              <a:rPr lang="en-US"/>
              <a:t>​</a:t>
            </a:r>
          </a:p>
        </p:txBody>
      </p:sp>
      <p:sp>
        <p:nvSpPr>
          <p:cNvPr id="8" name="TextBox 7">
            <a:extLst>
              <a:ext uri="{FF2B5EF4-FFF2-40B4-BE49-F238E27FC236}">
                <a16:creationId xmlns:a16="http://schemas.microsoft.com/office/drawing/2014/main" id="{6D8D8287-C7B3-4923-ACE7-F2E53282638A}"/>
              </a:ext>
            </a:extLst>
          </p:cNvPr>
          <p:cNvSpPr txBox="1"/>
          <p:nvPr/>
        </p:nvSpPr>
        <p:spPr>
          <a:xfrm>
            <a:off x="7283355" y="18469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a:t>8-916-124-59-49</a:t>
            </a:r>
            <a:r>
              <a:rPr lang="en-US"/>
              <a:t>​</a:t>
            </a:r>
          </a:p>
        </p:txBody>
      </p:sp>
    </p:spTree>
    <p:extLst>
      <p:ext uri="{BB962C8B-B14F-4D97-AF65-F5344CB8AC3E}">
        <p14:creationId xmlns:p14="http://schemas.microsoft.com/office/powerpoint/2010/main" val="81714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текст&#10;&#10;Автоматически созданное описание">
            <a:extLst>
              <a:ext uri="{FF2B5EF4-FFF2-40B4-BE49-F238E27FC236}">
                <a16:creationId xmlns:a16="http://schemas.microsoft.com/office/drawing/2014/main" id="{3067B299-4411-4624-B660-F5BA5008185C}"/>
              </a:ext>
            </a:extLst>
          </p:cNvPr>
          <p:cNvPicPr>
            <a:picLocks noChangeAspect="1"/>
          </p:cNvPicPr>
          <p:nvPr/>
        </p:nvPicPr>
        <p:blipFill rotWithShape="1">
          <a:blip r:embed="rId2"/>
          <a:srcRect r="34860" b="-2"/>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a16="http://schemas.microsoft.com/office/drawing/2014/main" id="{A3BFB3E6-2D9E-4A5C-826F-44A91F597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Объект 2">
            <a:extLst>
              <a:ext uri="{FF2B5EF4-FFF2-40B4-BE49-F238E27FC236}">
                <a16:creationId xmlns:a16="http://schemas.microsoft.com/office/drawing/2014/main" id="{88552FB4-4B74-4D0A-9C42-EE2D8D39FC31}"/>
              </a:ext>
            </a:extLst>
          </p:cNvPr>
          <p:cNvSpPr>
            <a:spLocks noGrp="1"/>
          </p:cNvSpPr>
          <p:nvPr>
            <p:ph idx="1"/>
          </p:nvPr>
        </p:nvSpPr>
        <p:spPr>
          <a:xfrm>
            <a:off x="6858001" y="3048000"/>
            <a:ext cx="4572000" cy="3048001"/>
          </a:xfrm>
        </p:spPr>
        <p:txBody>
          <a:bodyPr vert="horz" lIns="91440" tIns="45720" rIns="91440" bIns="45720" rtlCol="0">
            <a:normAutofit/>
          </a:bodyPr>
          <a:lstStyle/>
          <a:p>
            <a:pPr>
              <a:lnSpc>
                <a:spcPct val="115000"/>
              </a:lnSpc>
              <a:buNone/>
            </a:pPr>
            <a:r>
              <a:rPr lang="ru-RU" sz="1500">
                <a:ea typeface="+mn-lt"/>
                <a:cs typeface="+mn-lt"/>
              </a:rPr>
              <a:t>Эта программа базируется на ранее созданной у нас в центре - "Игровое детское дзюдо". Автор Павлов Дмитрий Авенирович, старший тренер отделения дзюдо. Создавалась и отрабатывалась программа в течении 30 лет. Спортивной основой программы является борьба самбо и дзюдо. Программа разбита на несколько этапов, что соответствует нескольким годам тренировок.</a:t>
            </a:r>
            <a:endParaRPr lang="ru-RU" sz="1500"/>
          </a:p>
          <a:p>
            <a:pPr>
              <a:lnSpc>
                <a:spcPct val="115000"/>
              </a:lnSpc>
              <a:buNone/>
            </a:pPr>
            <a:r>
              <a:rPr lang="ru-RU" sz="1500">
                <a:ea typeface="+mn-lt"/>
                <a:cs typeface="+mn-lt"/>
                <a:hlinkClick r:id="rId3">
                  <a:extLst>
                    <a:ext uri="{A12FA001-AC4F-418D-AE19-62706E023703}">
                      <ahyp:hlinkClr xmlns:ahyp="http://schemas.microsoft.com/office/drawing/2018/hyperlinkcolor" val="tx"/>
                    </a:ext>
                  </a:extLst>
                </a:hlinkClick>
              </a:rPr>
              <a:t>Основные направления программы можно прочитать здесь...</a:t>
            </a:r>
            <a:endParaRPr lang="ru-RU" sz="1500"/>
          </a:p>
          <a:p>
            <a:pPr marL="0" indent="0">
              <a:lnSpc>
                <a:spcPct val="115000"/>
              </a:lnSpc>
              <a:buNone/>
            </a:pPr>
            <a:endParaRPr lang="ru-RU" sz="1500"/>
          </a:p>
        </p:txBody>
      </p:sp>
      <p:sp>
        <p:nvSpPr>
          <p:cNvPr id="2" name="Заголовок 1">
            <a:extLst>
              <a:ext uri="{FF2B5EF4-FFF2-40B4-BE49-F238E27FC236}">
                <a16:creationId xmlns:a16="http://schemas.microsoft.com/office/drawing/2014/main" id="{33F2D283-B9FC-40A3-9327-6CFD3DB5872D}"/>
              </a:ext>
            </a:extLst>
          </p:cNvPr>
          <p:cNvSpPr>
            <a:spLocks noGrp="1"/>
          </p:cNvSpPr>
          <p:nvPr>
            <p:ph type="title"/>
          </p:nvPr>
        </p:nvSpPr>
        <p:spPr>
          <a:xfrm>
            <a:off x="6858000" y="1523990"/>
            <a:ext cx="4572000" cy="1524010"/>
          </a:xfrm>
        </p:spPr>
        <p:txBody>
          <a:bodyPr anchor="t">
            <a:normAutofit/>
          </a:bodyPr>
          <a:lstStyle/>
          <a:p>
            <a:r>
              <a:rPr lang="ru-RU" sz="3200"/>
              <a:t>Программа занятий "Спортивная школа дошколят."</a:t>
            </a:r>
          </a:p>
          <a:p>
            <a:endParaRPr lang="ru-RU" sz="3200"/>
          </a:p>
        </p:txBody>
      </p:sp>
      <p:pic>
        <p:nvPicPr>
          <p:cNvPr id="5" name="Рисунок 5">
            <a:extLst>
              <a:ext uri="{FF2B5EF4-FFF2-40B4-BE49-F238E27FC236}">
                <a16:creationId xmlns:a16="http://schemas.microsoft.com/office/drawing/2014/main" id="{FF871B1A-C324-4431-9D0D-BC9429468A87}"/>
              </a:ext>
            </a:extLst>
          </p:cNvPr>
          <p:cNvPicPr>
            <a:picLocks noChangeAspect="1"/>
          </p:cNvPicPr>
          <p:nvPr/>
        </p:nvPicPr>
        <p:blipFill>
          <a:blip r:embed="rId4"/>
          <a:stretch>
            <a:fillRect/>
          </a:stretch>
        </p:blipFill>
        <p:spPr>
          <a:xfrm>
            <a:off x="4144370" y="138099"/>
            <a:ext cx="2743200" cy="2146280"/>
          </a:xfrm>
          <a:prstGeom prst="rect">
            <a:avLst/>
          </a:prstGeom>
        </p:spPr>
      </p:pic>
      <p:sp>
        <p:nvSpPr>
          <p:cNvPr id="6" name="TextBox 5">
            <a:extLst>
              <a:ext uri="{FF2B5EF4-FFF2-40B4-BE49-F238E27FC236}">
                <a16:creationId xmlns:a16="http://schemas.microsoft.com/office/drawing/2014/main" id="{80C707E1-5EB6-4BE5-BE5A-614922BF421B}"/>
              </a:ext>
            </a:extLst>
          </p:cNvPr>
          <p:cNvSpPr txBox="1"/>
          <p:nvPr/>
        </p:nvSpPr>
        <p:spPr>
          <a:xfrm>
            <a:off x="7783773" y="573206"/>
            <a:ext cx="29365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ECA855"/>
                </a:solidFill>
                <a:hlinkClick r:id="rId5"/>
              </a:rPr>
              <a:t>http://2015kallista.com/</a:t>
            </a:r>
            <a:r>
              <a:rPr lang="en-US"/>
              <a:t>​</a:t>
            </a:r>
          </a:p>
        </p:txBody>
      </p:sp>
      <p:sp>
        <p:nvSpPr>
          <p:cNvPr id="8" name="TextBox 7">
            <a:extLst>
              <a:ext uri="{FF2B5EF4-FFF2-40B4-BE49-F238E27FC236}">
                <a16:creationId xmlns:a16="http://schemas.microsoft.com/office/drawing/2014/main" id="{097D2183-97F1-48D4-8AA8-56A5F0FBF8F2}"/>
              </a:ext>
            </a:extLst>
          </p:cNvPr>
          <p:cNvSpPr txBox="1"/>
          <p:nvPr/>
        </p:nvSpPr>
        <p:spPr>
          <a:xfrm>
            <a:off x="8147713" y="59981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a:t>8-916-124-59-49</a:t>
            </a:r>
            <a:r>
              <a:rPr lang="en-US"/>
              <a:t>​</a:t>
            </a:r>
          </a:p>
        </p:txBody>
      </p:sp>
    </p:spTree>
    <p:extLst>
      <p:ext uri="{BB962C8B-B14F-4D97-AF65-F5344CB8AC3E}">
        <p14:creationId xmlns:p14="http://schemas.microsoft.com/office/powerpoint/2010/main" val="66728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внутренний, человек, потолок, мужчина&#10;&#10;Автоматически созданное описание">
            <a:extLst>
              <a:ext uri="{FF2B5EF4-FFF2-40B4-BE49-F238E27FC236}">
                <a16:creationId xmlns:a16="http://schemas.microsoft.com/office/drawing/2014/main" id="{4F49E170-31E3-44E5-A269-B1C2B9DDBAF0}"/>
              </a:ext>
            </a:extLst>
          </p:cNvPr>
          <p:cNvPicPr>
            <a:picLocks noChangeAspect="1"/>
          </p:cNvPicPr>
          <p:nvPr/>
        </p:nvPicPr>
        <p:blipFill rotWithShape="1">
          <a:blip r:embed="rId2"/>
          <a:srcRect r="38227"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a16="http://schemas.microsoft.com/office/drawing/2014/main" id="{1DF2A323-DED6-4C97-83D4-CDF145BDDD8D}"/>
              </a:ext>
            </a:extLst>
          </p:cNvPr>
          <p:cNvSpPr>
            <a:spLocks noGrp="1"/>
          </p:cNvSpPr>
          <p:nvPr>
            <p:ph idx="1"/>
          </p:nvPr>
        </p:nvSpPr>
        <p:spPr>
          <a:xfrm>
            <a:off x="6096000" y="2286000"/>
            <a:ext cx="5334000" cy="3810001"/>
          </a:xfrm>
        </p:spPr>
        <p:txBody>
          <a:bodyPr vert="horz" lIns="91440" tIns="45720" rIns="91440" bIns="45720" rtlCol="0">
            <a:normAutofit/>
          </a:bodyPr>
          <a:lstStyle/>
          <a:p>
            <a:pPr marL="0" indent="0">
              <a:lnSpc>
                <a:spcPct val="115000"/>
              </a:lnSpc>
              <a:buNone/>
            </a:pPr>
            <a:r>
              <a:rPr lang="ru-RU" sz="1900">
                <a:ea typeface="+mn-lt"/>
                <a:cs typeface="+mn-lt"/>
              </a:rPr>
              <a:t>Нормальное желание родителей чтобы их ребёнок всесторонне развивался с самого маленького возраста, как интеллектуально так и физически. Всем хочется иметь ловкого, подтянутого, сильного, гибкого уверенного в себе ребёнка. Освобождённого от лишних жировых складок. Хорошо владеющего своим телом.  Вы решили, что ребёнку надо развиваться физически но по возрасту его не берут в выбранный вами вид спорта. Что делать, с чего начать и где заниматься?</a:t>
            </a:r>
            <a:r>
              <a:rPr lang="ru-RU" sz="1900">
                <a:ea typeface="+mn-lt"/>
                <a:cs typeface="+mn-lt"/>
                <a:hlinkClick r:id="rId3">
                  <a:extLst>
                    <a:ext uri="{A12FA001-AC4F-418D-AE19-62706E023703}">
                      <ahyp:hlinkClr xmlns:ahyp="http://schemas.microsoft.com/office/drawing/2018/hyperlinkcolor" val="tx"/>
                    </a:ext>
                  </a:extLst>
                </a:hlinkClick>
              </a:rPr>
              <a:t> Читать дальше...</a:t>
            </a:r>
            <a:endParaRPr lang="ru-RU" sz="1900"/>
          </a:p>
        </p:txBody>
      </p:sp>
      <p:sp>
        <p:nvSpPr>
          <p:cNvPr id="2" name="Заголовок 1">
            <a:extLst>
              <a:ext uri="{FF2B5EF4-FFF2-40B4-BE49-F238E27FC236}">
                <a16:creationId xmlns:a16="http://schemas.microsoft.com/office/drawing/2014/main" id="{D979A904-F54D-4ADA-A13F-0AAFDD0EB9D8}"/>
              </a:ext>
            </a:extLst>
          </p:cNvPr>
          <p:cNvSpPr>
            <a:spLocks noGrp="1"/>
          </p:cNvSpPr>
          <p:nvPr>
            <p:ph type="title"/>
          </p:nvPr>
        </p:nvSpPr>
        <p:spPr>
          <a:xfrm>
            <a:off x="6096000" y="762000"/>
            <a:ext cx="5334000" cy="1524000"/>
          </a:xfrm>
        </p:spPr>
        <p:txBody>
          <a:bodyPr>
            <a:normAutofit/>
          </a:bodyPr>
          <a:lstStyle/>
          <a:p>
            <a:r>
              <a:rPr lang="ru-RU" sz="3200"/>
              <a:t>Программа "Физическая подготовка для малышей."</a:t>
            </a:r>
          </a:p>
          <a:p>
            <a:endParaRPr lang="ru-RU" sz="3200"/>
          </a:p>
        </p:txBody>
      </p:sp>
      <p:pic>
        <p:nvPicPr>
          <p:cNvPr id="5" name="Рисунок 5">
            <a:extLst>
              <a:ext uri="{FF2B5EF4-FFF2-40B4-BE49-F238E27FC236}">
                <a16:creationId xmlns:a16="http://schemas.microsoft.com/office/drawing/2014/main" id="{97DC690F-DF43-416E-B1C9-0FE48C5D59E5}"/>
              </a:ext>
            </a:extLst>
          </p:cNvPr>
          <p:cNvPicPr>
            <a:picLocks noChangeAspect="1"/>
          </p:cNvPicPr>
          <p:nvPr/>
        </p:nvPicPr>
        <p:blipFill>
          <a:blip r:embed="rId4"/>
          <a:stretch>
            <a:fillRect/>
          </a:stretch>
        </p:blipFill>
        <p:spPr>
          <a:xfrm>
            <a:off x="3461982" y="4494009"/>
            <a:ext cx="2743200" cy="2146280"/>
          </a:xfrm>
          <a:prstGeom prst="rect">
            <a:avLst/>
          </a:prstGeom>
        </p:spPr>
      </p:pic>
      <p:sp>
        <p:nvSpPr>
          <p:cNvPr id="6" name="TextBox 5">
            <a:extLst>
              <a:ext uri="{FF2B5EF4-FFF2-40B4-BE49-F238E27FC236}">
                <a16:creationId xmlns:a16="http://schemas.microsoft.com/office/drawing/2014/main" id="{6AE42AA0-6299-4A93-A173-D4D89ABBB222}"/>
              </a:ext>
            </a:extLst>
          </p:cNvPr>
          <p:cNvSpPr txBox="1"/>
          <p:nvPr/>
        </p:nvSpPr>
        <p:spPr>
          <a:xfrm>
            <a:off x="8443415" y="1562669"/>
            <a:ext cx="298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ECA855"/>
                </a:solidFill>
                <a:hlinkClick r:id="rId5"/>
              </a:rPr>
              <a:t>http://2015kallista.com/</a:t>
            </a:r>
            <a:r>
              <a:rPr lang="en-US"/>
              <a:t>​</a:t>
            </a:r>
          </a:p>
        </p:txBody>
      </p:sp>
      <p:sp>
        <p:nvSpPr>
          <p:cNvPr id="8" name="TextBox 7">
            <a:extLst>
              <a:ext uri="{FF2B5EF4-FFF2-40B4-BE49-F238E27FC236}">
                <a16:creationId xmlns:a16="http://schemas.microsoft.com/office/drawing/2014/main" id="{FBCE6104-08CE-46E3-BE02-33F6F77944CC}"/>
              </a:ext>
            </a:extLst>
          </p:cNvPr>
          <p:cNvSpPr txBox="1"/>
          <p:nvPr/>
        </p:nvSpPr>
        <p:spPr>
          <a:xfrm>
            <a:off x="7317475" y="61801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a:t>8-916-124-59-49</a:t>
            </a:r>
            <a:r>
              <a:rPr lang="en-US"/>
              <a:t>​</a:t>
            </a:r>
          </a:p>
        </p:txBody>
      </p:sp>
    </p:spTree>
    <p:extLst>
      <p:ext uri="{BB962C8B-B14F-4D97-AF65-F5344CB8AC3E}">
        <p14:creationId xmlns:p14="http://schemas.microsoft.com/office/powerpoint/2010/main" val="33872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a16="http://schemas.microsoft.com/office/drawing/2014/main" id="{9B667869-5C37-41AA-B84F-C3CE1970D252}"/>
              </a:ext>
            </a:extLst>
          </p:cNvPr>
          <p:cNvSpPr>
            <a:spLocks noGrp="1"/>
          </p:cNvSpPr>
          <p:nvPr>
            <p:ph idx="1"/>
          </p:nvPr>
        </p:nvSpPr>
        <p:spPr>
          <a:xfrm>
            <a:off x="762000" y="2286000"/>
            <a:ext cx="5334000" cy="3810001"/>
          </a:xfrm>
        </p:spPr>
        <p:txBody>
          <a:bodyPr vert="horz" lIns="91440" tIns="45720" rIns="91440" bIns="45720" rtlCol="0">
            <a:normAutofit/>
          </a:bodyPr>
          <a:lstStyle/>
          <a:p>
            <a:pPr>
              <a:lnSpc>
                <a:spcPct val="115000"/>
              </a:lnSpc>
            </a:pPr>
            <a:r>
              <a:rPr lang="ru-RU" sz="800" b="1"/>
              <a:t>Отделение дзюдо.</a:t>
            </a:r>
            <a:endParaRPr lang="ru-RU" sz="800"/>
          </a:p>
          <a:p>
            <a:pPr>
              <a:lnSpc>
                <a:spcPct val="115000"/>
              </a:lnSpc>
            </a:pPr>
            <a:r>
              <a:rPr lang="ru-RU" sz="800">
                <a:ea typeface="+mn-lt"/>
                <a:cs typeface="+mn-lt"/>
              </a:rPr>
              <a:t>Отделение дзюдо возглавляет </a:t>
            </a:r>
            <a:r>
              <a:rPr lang="ru-RU" sz="800" b="1">
                <a:ea typeface="+mn-lt"/>
                <a:cs typeface="+mn-lt"/>
              </a:rPr>
              <a:t>Павлов Дмитрий Авенирович.</a:t>
            </a:r>
            <a:r>
              <a:rPr lang="ru-RU" sz="800">
                <a:ea typeface="+mn-lt"/>
                <a:cs typeface="+mn-lt"/>
              </a:rPr>
              <a:t> Тренерский стаж работы с детьми, подростками и взрослыми более 35 лет. Проводит занятия с группами 3 - 5 лет, 7-10 лет, 12 лет и старше. Директор центра единоборств Каллиста </a:t>
            </a:r>
            <a:r>
              <a:rPr lang="ru-RU" sz="800" b="1">
                <a:ea typeface="+mn-lt"/>
                <a:cs typeface="+mn-lt"/>
              </a:rPr>
              <a:t>8-916-124-59-49</a:t>
            </a:r>
            <a:endParaRPr lang="ru-RU" sz="800"/>
          </a:p>
          <a:p>
            <a:pPr>
              <a:lnSpc>
                <a:spcPct val="115000"/>
              </a:lnSpc>
            </a:pPr>
            <a:r>
              <a:rPr lang="ru-RU" sz="800" b="1">
                <a:ea typeface="+mn-lt"/>
                <a:cs typeface="+mn-lt"/>
              </a:rPr>
              <a:t>Плигускин Алексей Владимирович</a:t>
            </a:r>
            <a:r>
              <a:rPr lang="ru-RU" sz="800">
                <a:ea typeface="+mn-lt"/>
                <a:cs typeface="+mn-lt"/>
              </a:rPr>
              <a:t> тренерский стаж работы с детьми 3 года. </a:t>
            </a:r>
            <a:br>
              <a:rPr lang="ru-RU" sz="800">
                <a:ea typeface="+mn-lt"/>
                <a:cs typeface="+mn-lt"/>
              </a:rPr>
            </a:br>
            <a:r>
              <a:rPr lang="ru-RU" sz="800">
                <a:ea typeface="+mn-lt"/>
                <a:cs typeface="+mn-lt"/>
              </a:rPr>
              <a:t>Проводит занятия с группами  3 - 5 лет, 7-10 лет, 12 лет и старше.</a:t>
            </a:r>
            <a:endParaRPr lang="ru-RU" sz="800"/>
          </a:p>
          <a:p>
            <a:pPr>
              <a:lnSpc>
                <a:spcPct val="115000"/>
              </a:lnSpc>
            </a:pPr>
            <a:endParaRPr lang="ru-RU" sz="800"/>
          </a:p>
          <a:p>
            <a:pPr>
              <a:lnSpc>
                <a:spcPct val="115000"/>
              </a:lnSpc>
            </a:pPr>
            <a:r>
              <a:rPr lang="ru-RU" sz="800">
                <a:ea typeface="+mn-lt"/>
                <a:cs typeface="+mn-lt"/>
              </a:rPr>
              <a:t>  </a:t>
            </a:r>
            <a:r>
              <a:rPr lang="ru-RU" sz="800" b="1">
                <a:ea typeface="+mn-lt"/>
                <a:cs typeface="+mn-lt"/>
              </a:rPr>
              <a:t>Дрожжин Игорь Сергеевич</a:t>
            </a:r>
            <a:r>
              <a:rPr lang="ru-RU" sz="800">
                <a:ea typeface="+mn-lt"/>
                <a:cs typeface="+mn-lt"/>
              </a:rPr>
              <a:t> тренерский стаж работы с детьми 5 лет. </a:t>
            </a:r>
            <a:br>
              <a:rPr lang="ru-RU" sz="800">
                <a:ea typeface="+mn-lt"/>
                <a:cs typeface="+mn-lt"/>
              </a:rPr>
            </a:br>
            <a:r>
              <a:rPr lang="ru-RU" sz="800">
                <a:ea typeface="+mn-lt"/>
                <a:cs typeface="+mn-lt"/>
              </a:rPr>
              <a:t>Проводит занятия с группами  3 - 5 лет, 7-10 лет, 12 лет и старше, а так же взрослые старше 18 лет.</a:t>
            </a:r>
            <a:endParaRPr lang="ru-RU" sz="800"/>
          </a:p>
          <a:p>
            <a:pPr>
              <a:lnSpc>
                <a:spcPct val="115000"/>
              </a:lnSpc>
            </a:pPr>
            <a:endParaRPr lang="ru-RU" sz="800"/>
          </a:p>
          <a:p>
            <a:pPr>
              <a:lnSpc>
                <a:spcPct val="115000"/>
              </a:lnSpc>
            </a:pPr>
            <a:r>
              <a:rPr lang="ru-RU" sz="800">
                <a:ea typeface="+mn-lt"/>
                <a:cs typeface="+mn-lt"/>
              </a:rPr>
              <a:t> </a:t>
            </a:r>
            <a:r>
              <a:rPr lang="ru-RU" sz="800" b="1">
                <a:ea typeface="+mn-lt"/>
                <a:cs typeface="+mn-lt"/>
              </a:rPr>
              <a:t>Петров Павел Валентинович</a:t>
            </a:r>
            <a:r>
              <a:rPr lang="ru-RU" sz="800">
                <a:ea typeface="+mn-lt"/>
                <a:cs typeface="+mn-lt"/>
              </a:rPr>
              <a:t> тренерский стаж работы   3 года. </a:t>
            </a:r>
            <a:br>
              <a:rPr lang="ru-RU" sz="800">
                <a:ea typeface="+mn-lt"/>
                <a:cs typeface="+mn-lt"/>
              </a:rPr>
            </a:br>
            <a:r>
              <a:rPr lang="ru-RU" sz="800">
                <a:ea typeface="+mn-lt"/>
                <a:cs typeface="+mn-lt"/>
              </a:rPr>
              <a:t>Проводит занятия с группами 12 лет и старше.</a:t>
            </a:r>
            <a:endParaRPr lang="ru-RU" sz="800"/>
          </a:p>
          <a:p>
            <a:pPr>
              <a:lnSpc>
                <a:spcPct val="115000"/>
              </a:lnSpc>
            </a:pPr>
            <a:r>
              <a:rPr lang="ru-RU" sz="800">
                <a:ea typeface="+mn-lt"/>
                <a:cs typeface="+mn-lt"/>
              </a:rPr>
              <a:t> В отделение дзюдо записаться можно круглый год. Принимаются все желающие с 3 лет и старше. В отделении есть отдельные группы для всех возрастов и уровня подготовки. </a:t>
            </a:r>
            <a:r>
              <a:rPr lang="ru-RU" sz="800">
                <a:ea typeface="+mn-lt"/>
                <a:cs typeface="+mn-lt"/>
                <a:hlinkClick r:id="rId2">
                  <a:extLst>
                    <a:ext uri="{A12FA001-AC4F-418D-AE19-62706E023703}">
                      <ahyp:hlinkClr xmlns:ahyp="http://schemas.microsoft.com/office/drawing/2018/hyperlinkcolor" val="tx"/>
                    </a:ext>
                  </a:extLst>
                </a:hlinkClick>
              </a:rPr>
              <a:t>Расписание можно посмотреть здесь... </a:t>
            </a:r>
            <a:endParaRPr lang="ru-RU" sz="800"/>
          </a:p>
          <a:p>
            <a:pPr>
              <a:lnSpc>
                <a:spcPct val="115000"/>
              </a:lnSpc>
            </a:pPr>
            <a:r>
              <a:rPr lang="ru-RU" sz="800">
                <a:ea typeface="+mn-lt"/>
                <a:cs typeface="+mn-lt"/>
                <a:hlinkClick r:id="rId3"/>
              </a:rPr>
              <a:t>Как записаться посмотреть здесь...</a:t>
            </a:r>
            <a:endParaRPr lang="ru-RU" sz="800"/>
          </a:p>
          <a:p>
            <a:pPr>
              <a:lnSpc>
                <a:spcPct val="115000"/>
              </a:lnSpc>
            </a:pPr>
            <a:endParaRPr lang="ru-RU" sz="800"/>
          </a:p>
        </p:txBody>
      </p:sp>
      <p:sp>
        <p:nvSpPr>
          <p:cNvPr id="2" name="Заголовок 1">
            <a:extLst>
              <a:ext uri="{FF2B5EF4-FFF2-40B4-BE49-F238E27FC236}">
                <a16:creationId xmlns:a16="http://schemas.microsoft.com/office/drawing/2014/main" id="{80405B40-4658-4360-8E06-92285F67CD19}"/>
              </a:ext>
            </a:extLst>
          </p:cNvPr>
          <p:cNvSpPr>
            <a:spLocks noGrp="1"/>
          </p:cNvSpPr>
          <p:nvPr>
            <p:ph type="title"/>
          </p:nvPr>
        </p:nvSpPr>
        <p:spPr>
          <a:xfrm>
            <a:off x="762000" y="762000"/>
            <a:ext cx="5334000" cy="1524000"/>
          </a:xfrm>
        </p:spPr>
        <p:txBody>
          <a:bodyPr>
            <a:normAutofit/>
          </a:bodyPr>
          <a:lstStyle/>
          <a:p>
            <a:r>
              <a:rPr lang="ru-RU" sz="2700">
                <a:ea typeface="+mj-lt"/>
                <a:cs typeface="+mj-lt"/>
                <a:hlinkClick r:id="rId4"/>
              </a:rPr>
              <a:t>ПОЗНАКОМИТЬСЯ С ДРУГИМИ ТРЕНЕРАМИ ЦЕНТРА ЕДИНОБОРСТВ КАЛЛИСТА.</a:t>
            </a:r>
            <a:endParaRPr lang="ru-RU" sz="2700"/>
          </a:p>
        </p:txBody>
      </p:sp>
      <p:pic>
        <p:nvPicPr>
          <p:cNvPr id="4" name="Рисунок 4">
            <a:extLst>
              <a:ext uri="{FF2B5EF4-FFF2-40B4-BE49-F238E27FC236}">
                <a16:creationId xmlns:a16="http://schemas.microsoft.com/office/drawing/2014/main" id="{09ED57F9-53D9-48DD-B15B-74C0D4FA0306}"/>
              </a:ext>
            </a:extLst>
          </p:cNvPr>
          <p:cNvPicPr>
            <a:picLocks noChangeAspect="1"/>
          </p:cNvPicPr>
          <p:nvPr/>
        </p:nvPicPr>
        <p:blipFill>
          <a:blip r:embed="rId5"/>
          <a:stretch>
            <a:fillRect/>
          </a:stretch>
        </p:blipFill>
        <p:spPr>
          <a:xfrm>
            <a:off x="8024812" y="771525"/>
            <a:ext cx="3000375" cy="5334000"/>
          </a:xfrm>
          <a:prstGeom prst="rect">
            <a:avLst/>
          </a:prstGeom>
        </p:spPr>
      </p:pic>
      <p:pic>
        <p:nvPicPr>
          <p:cNvPr id="5" name="Рисунок 5">
            <a:extLst>
              <a:ext uri="{FF2B5EF4-FFF2-40B4-BE49-F238E27FC236}">
                <a16:creationId xmlns:a16="http://schemas.microsoft.com/office/drawing/2014/main" id="{92A7A2E9-BEDD-436A-A71B-38551B7D3967}"/>
              </a:ext>
            </a:extLst>
          </p:cNvPr>
          <p:cNvPicPr>
            <a:picLocks noChangeAspect="1"/>
          </p:cNvPicPr>
          <p:nvPr/>
        </p:nvPicPr>
        <p:blipFill>
          <a:blip r:embed="rId6"/>
          <a:stretch>
            <a:fillRect/>
          </a:stretch>
        </p:blipFill>
        <p:spPr>
          <a:xfrm>
            <a:off x="6100549" y="5381113"/>
            <a:ext cx="1458036" cy="1145445"/>
          </a:xfrm>
          <a:prstGeom prst="rect">
            <a:avLst/>
          </a:prstGeom>
        </p:spPr>
      </p:pic>
      <p:sp>
        <p:nvSpPr>
          <p:cNvPr id="6" name="TextBox 5">
            <a:extLst>
              <a:ext uri="{FF2B5EF4-FFF2-40B4-BE49-F238E27FC236}">
                <a16:creationId xmlns:a16="http://schemas.microsoft.com/office/drawing/2014/main" id="{2A132DDD-0AE4-4659-95F1-B0B5425EC139}"/>
              </a:ext>
            </a:extLst>
          </p:cNvPr>
          <p:cNvSpPr txBox="1"/>
          <p:nvPr/>
        </p:nvSpPr>
        <p:spPr>
          <a:xfrm>
            <a:off x="891654" y="6032310"/>
            <a:ext cx="31867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ECA855"/>
                </a:solidFill>
                <a:hlinkClick r:id="rId7"/>
              </a:rPr>
              <a:t>http://2015kallista.com/</a:t>
            </a:r>
            <a:r>
              <a:rPr lang="en-US"/>
              <a:t>​</a:t>
            </a:r>
          </a:p>
        </p:txBody>
      </p:sp>
      <p:sp>
        <p:nvSpPr>
          <p:cNvPr id="7" name="TextBox 6">
            <a:extLst>
              <a:ext uri="{FF2B5EF4-FFF2-40B4-BE49-F238E27FC236}">
                <a16:creationId xmlns:a16="http://schemas.microsoft.com/office/drawing/2014/main" id="{742216E0-26AA-4D3C-A361-6F5C7DA64365}"/>
              </a:ext>
            </a:extLst>
          </p:cNvPr>
          <p:cNvSpPr txBox="1"/>
          <p:nvPr/>
        </p:nvSpPr>
        <p:spPr>
          <a:xfrm>
            <a:off x="3814549" y="60323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a:t>8-916-124-59-49</a:t>
            </a:r>
            <a:r>
              <a:rPr lang="en-US"/>
              <a:t>​</a:t>
            </a:r>
          </a:p>
        </p:txBody>
      </p:sp>
    </p:spTree>
    <p:extLst>
      <p:ext uri="{BB962C8B-B14F-4D97-AF65-F5344CB8AC3E}">
        <p14:creationId xmlns:p14="http://schemas.microsoft.com/office/powerpoint/2010/main" val="3368715620"/>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Широкоэкранный</PresentationFormat>
  <Paragraphs>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PebbleVTI</vt:lpstr>
      <vt:lpstr>ТРЕНЕР ПО ДЗЮДО В ЗЕЛЕНОГРАДЕ</vt:lpstr>
      <vt:lpstr>Школа дзюдо в Зеленограде под руководством Павлова Дмитрия Авенировича. </vt:lpstr>
      <vt:lpstr>Программа занятий "Детское игровое дзюдо." </vt:lpstr>
      <vt:lpstr>Программа занятий "Спортивная школа дошколят." </vt:lpstr>
      <vt:lpstr>Программа "Физическая подготовка для малышей." </vt:lpstr>
      <vt:lpstr>ПОЗНАКОМИТЬСЯ С ДРУГИМИ ТРЕНЕРАМИ ЦЕНТРА ЕДИНОБОРСТВ КАЛЛИСТА.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152</cp:revision>
  <dcterms:created xsi:type="dcterms:W3CDTF">2020-10-04T19:14:00Z</dcterms:created>
  <dcterms:modified xsi:type="dcterms:W3CDTF">2020-10-04T19:46:13Z</dcterms:modified>
</cp:coreProperties>
</file>