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4" r:id="rId23"/>
    <p:sldId id="279" r:id="rId24"/>
    <p:sldId id="283" r:id="rId25"/>
    <p:sldId id="280" r:id="rId26"/>
    <p:sldId id="281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6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5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10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96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4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1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1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9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5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1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2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3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7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9CA0-2F31-4C44-9D6E-C0D3CB3F6C0B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D929-D7ED-4DAD-B85C-C0F1808BA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9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24692"/>
            <a:ext cx="8791575" cy="2795153"/>
          </a:xfrm>
        </p:spPr>
        <p:txBody>
          <a:bodyPr/>
          <a:lstStyle/>
          <a:p>
            <a:r>
              <a:rPr lang="ru-RU" dirty="0"/>
              <a:t>Циолковский </a:t>
            </a:r>
            <a:r>
              <a:rPr lang="ru-RU" dirty="0" err="1"/>
              <a:t>константин</a:t>
            </a:r>
            <a:r>
              <a:rPr lang="ru-RU" dirty="0"/>
              <a:t> Эдуардович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Работу выполнила ученица 8 класса Чугунова Светлана</a:t>
            </a:r>
          </a:p>
          <a:p>
            <a:r>
              <a:rPr lang="ru-RU" dirty="0"/>
              <a:t>руководитель: Люшина И.В., учитель физики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58" y="3051915"/>
            <a:ext cx="2366964" cy="33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647" y="0"/>
            <a:ext cx="9905999" cy="6122505"/>
          </a:xfrm>
        </p:spPr>
        <p:txBody>
          <a:bodyPr>
            <a:normAutofit/>
          </a:bodyPr>
          <a:lstStyle/>
          <a:p>
            <a:r>
              <a:rPr lang="ru-RU" sz="1000" dirty="0"/>
              <a:t>Вскоре Циолковский получил ответ от Менделеева: кинетическая теория газов открыта 25 лет назад. Этот факт стал неприятным открытием для Константина, причинами его неосведомлённости были изолированность от научного сообщества и отсутствие доступа к современной научной литературе. Несмотря на неудачу, Циолковский продолжил исследования. Второй научной работой, переданной в РФХО, стала статья 1882 года «Механика подобно изменяемого организма». Профессор Анатолий Богданов занятия «механикой животного организма» назвал «</a:t>
            </a:r>
            <a:r>
              <a:rPr lang="ru-RU" sz="1000" dirty="0" err="1"/>
              <a:t>сумасшедствием</a:t>
            </a:r>
            <a:r>
              <a:rPr lang="ru-RU" sz="1000" dirty="0"/>
              <a:t>». Отзыв Ивана Сеченова был в целом одобрительным, но к печати работу не допустили:</a:t>
            </a:r>
          </a:p>
          <a:p>
            <a:r>
              <a:rPr lang="ru-RU" sz="1000" dirty="0"/>
              <a:t>Труд Циолковского несомненно доказывает его талантливость. Автор солидарен с французскими биологами-механистами. Жаль, что он не закончен и не готов к печати…</a:t>
            </a:r>
          </a:p>
          <a:p>
            <a:r>
              <a:rPr lang="ru-RU" sz="1000" dirty="0"/>
              <a:t>Третьей работой, написанной в Боровске и представленной научному обществу, стала статья «Продолжительность лучеиспускания Солнца» (1883), в которой Циолковский описывал механизм действия звезды. Он рассмотрел Солнце как идеальный газовый шар, постарался определить температуру и давление в его центре, время жизни Солнца. Циолковский в своих расчётах использовал лишь основные законы механики (закон всемирного тяготения) и газовой динамики (закон Бойля — Мариотта). Статью рассматривал профессор Иван </a:t>
            </a:r>
            <a:r>
              <a:rPr lang="ru-RU" sz="1000" dirty="0" err="1"/>
              <a:t>Боргман</a:t>
            </a:r>
            <a:r>
              <a:rPr lang="ru-RU" sz="1000" dirty="0"/>
              <a:t>. По мнению Циолковского, она ему понравилась, но так как в первоначальном её варианте практически не было вычислений, «возбудила недоверие». Тем не менее, именно </a:t>
            </a:r>
            <a:r>
              <a:rPr lang="ru-RU" sz="1000" dirty="0" err="1"/>
              <a:t>Боргман</a:t>
            </a:r>
            <a:r>
              <a:rPr lang="ru-RU" sz="1000" dirty="0"/>
              <a:t> предлагал опубликовать представленные учителем из Боровска работы, что, впрочем, не было сделано.</a:t>
            </a:r>
          </a:p>
          <a:p>
            <a:r>
              <a:rPr lang="ru-RU" sz="1000" dirty="0"/>
              <a:t>Члены Русского физико-химического общества единогласно проголосовали за принятие Циолковского в свои ряды, о чём сообщили в письме. Однако Константин не ответил: «Наивная дикость и неопытность», — сокрушался он позже.</a:t>
            </a:r>
          </a:p>
          <a:p>
            <a:r>
              <a:rPr lang="ru-RU" sz="1000" dirty="0"/>
              <a:t>Следующая работа Циолковского «Свободное пространство» 1883 года была написана в форме дневника. Это своеобразный мысленный эксперимент, повествование ведётся от имени наблюдателя, находящегося в свободном безвоздушном пространстве и не испытывающем действия сил притяжения и сопротивления. Циолковский описывает ощущения такого наблюдателя, его возможности и ограничения в передвижении и манипуляции с различными объектами. Он анализирует поведение газов и жидкостей в «свободном пространстве», функционирование различных приборов, физиологию живых организмов — растений и животных. Главным результатом этой работы можно считать впервые сформулированный Циолковским принцип о единственно возможном методе передвижения в «свободном пространстве» — реактивном движении:</a:t>
            </a:r>
          </a:p>
          <a:p>
            <a:r>
              <a:rPr lang="ru-RU" sz="1000" dirty="0"/>
              <a:t>28 марта. Утро</a:t>
            </a:r>
            <a:br>
              <a:rPr lang="ru-RU" sz="1000" dirty="0"/>
            </a:br>
            <a:r>
              <a:rPr lang="ru-RU" sz="1000" dirty="0"/>
              <a:t>…Вообще, равномерное движение по кривой или прямолинейное неравномерное движение сопряжено в свободном пространстве с непрерывною потерею вещества (опоры). Также ломаное движение сопряжено с периодическою потерею вещества…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13329B-DCDF-42F4-A634-D8E5AB23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68" y="4488024"/>
            <a:ext cx="4467031" cy="22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30630"/>
            <a:ext cx="9905998" cy="1343607"/>
          </a:xfrm>
        </p:spPr>
        <p:txBody>
          <a:bodyPr>
            <a:normAutofit fontScale="90000"/>
          </a:bodyPr>
          <a:lstStyle/>
          <a:p>
            <a:r>
              <a:rPr lang="ru-RU" dirty="0"/>
              <a:t>Теория металлического дирижабля. Общество любителей естествознания. Русское техническое общество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296955"/>
            <a:ext cx="9905999" cy="3526972"/>
          </a:xfrm>
        </p:spPr>
        <p:txBody>
          <a:bodyPr>
            <a:normAutofit/>
          </a:bodyPr>
          <a:lstStyle/>
          <a:p>
            <a:r>
              <a:rPr lang="ru-RU" sz="1000" dirty="0"/>
              <a:t>Одной из главных проблем, занимавших Циолковского почти со времени приезда в Боровск, была теория аэростатов. Вскоре к нему пришло осознание, что это именно та задача, которой стоит уделить наибольшее внимание:</a:t>
            </a:r>
          </a:p>
          <a:p>
            <a:r>
              <a:rPr lang="ru-RU" sz="1000" dirty="0"/>
              <a:t>В 1885 году, имея 28 лет, я твёрдо решился отдаться воздухоплаванию и теоретически разработать металлический управляемый аэростат.</a:t>
            </a:r>
            <a:br>
              <a:rPr lang="ru-RU" sz="1000" dirty="0"/>
            </a:br>
            <a:r>
              <a:rPr lang="ru-RU" sz="1000" dirty="0"/>
              <a:t>Из автобиографии К. Э. Циолковского</a:t>
            </a:r>
          </a:p>
          <a:p>
            <a:r>
              <a:rPr lang="ru-RU" sz="1000" dirty="0"/>
              <a:t>Циолковский разработал аэростат собственной конструкции, результатом чего стало объёмистое сочинение «Теория и опыт аэростата, имеющего в горизонтальном направлении удлинённую форму» (1885—1886). В нём было дано научно-техническое обоснование создания совершенно новой и оригинальной конструкции дирижабля с тонкой металлической оболочкой. Циолковский привёл чертежи общих видов аэростата и некоторых важных узлов его конструкции. Основные особенности разработанного Циолковским дирижабля:</a:t>
            </a:r>
          </a:p>
          <a:p>
            <a:r>
              <a:rPr lang="ru-RU" sz="1000" dirty="0"/>
              <a:t>Объём оболочки был переменным, что позволило сохранять постоянную подъёмную силу при различной высоте полёта и температуре атмосферного воздуха, окружающего дирижабль. Эта возможность достигалась за счёт гофрированных боковин и особой стягивающей системы.</a:t>
            </a:r>
          </a:p>
          <a:p>
            <a:r>
              <a:rPr lang="ru-RU" sz="1000" dirty="0"/>
              <a:t>Циолковский ушёл от применения взрывоопасного водорода, его дирижабль наполнялся горячим воздухом. Высоту подъёма дирижабля можно было регулировать с помощью отдельно разработанной системы подогрева. Воздух нагревался путём пропускания по змеевикам отработанных газов моторов.</a:t>
            </a:r>
          </a:p>
          <a:p>
            <a:r>
              <a:rPr lang="ru-RU" sz="1000" dirty="0"/>
              <a:t>Тонкая металлическая оболочка также была гофрированной, что позволяло увеличить её прочность и устойчивость. Волны гофра располагались перпендикулярно оси дирижабля.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C4D68D-4873-4292-AD01-30D24FBC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07" y="4338734"/>
            <a:ext cx="4012163" cy="24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2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404" y="106017"/>
            <a:ext cx="9905999" cy="5685183"/>
          </a:xfrm>
        </p:spPr>
        <p:txBody>
          <a:bodyPr>
            <a:noAutofit/>
          </a:bodyPr>
          <a:lstStyle/>
          <a:p>
            <a:r>
              <a:rPr lang="ru-RU" sz="1000" dirty="0"/>
              <a:t>Во время работы над этой рукописью Циолковского посетил П. М. Голубицкий, уже известный к тому времени изобретатель в области телефонии. Он предложил Циолковскому поехать с ним в Москву, представиться знаменитой Софье Ковалевской, приехавшей ненадолго из Стокгольма. Однако Циолковский, по собственному признанию, не решился принять предложение: «Моё убожество и происходящая от этого дикость помешали мне в этом. Я не поехал. Может быть, это к лучшему».</a:t>
            </a:r>
          </a:p>
          <a:p>
            <a:r>
              <a:rPr lang="ru-RU" sz="1000" dirty="0"/>
              <a:t>Отказавшись от поездки к Голубицкому, Циолковский воспользовался другим его предложением — написал письмо в Москву, профессору Московского университета А. Г. Столетову, в котором рассказал о своём дирижабле. Вскоре пришло ответное письмо с предложением выступить в московском Политехническом музее на заседании Физического отделения Общества любителей естествознания.</a:t>
            </a:r>
          </a:p>
          <a:p>
            <a:r>
              <a:rPr lang="ru-RU" sz="1000" dirty="0"/>
              <a:t>В апреле 1887 года Циолковский приехал в Москву и после продолжительных поисков нашёл здание музея. Его доклад был озаглавлен «О возможности постройки металлического аэростата, способного изменять свой объём и даже складываться в плоскость». Читать сам доклад не пришлось, только объяснить основные положения. Слушатели отнеслись к докладчику благожелательно, принципиальных возражений не было, было задано несколько несложных вопросов. После завершения доклада поступило предложение помочь Циолковскому устроиться в Москве, но реальной помощи в этом не последовало. По совету Столетова Константин Эдуардович передал рукопись доклада Н. Е. Жуковскому.</a:t>
            </a:r>
          </a:p>
          <a:p>
            <a:r>
              <a:rPr lang="ru-RU" sz="1000" dirty="0"/>
              <a:t>В своих воспоминаниях Циолковский упоминает также о своём знакомстве во время этой поездки с известным педагогом А. Ф. Малининым, автором учебников по математике: «Его учебники я считал превосходными и очень ему обязан». Говорили о воздухоплавании, Циолковскому не удалось убедить Малинина в реальности создания управляемого дирижабля. После возвращения из Москвы последовал длительный перерыв в его работе над дирижаблем, связанный с болезнью, переездами, восстановлением хозяйства и научных материалов, погибших при пожаре и наводнении.</a:t>
            </a:r>
          </a:p>
          <a:p>
            <a:r>
              <a:rPr lang="ru-RU" sz="1000" dirty="0"/>
              <a:t>В 1889 году Циолковский продолжил работу над своим дирижаблем. Расценив неудачу в Обществе любителей естествознания как следствие недостаточной проработки первой своей рукописи об аэростате, Циолковский пишет новую статью «О возможности построения металлического аэростата» (1890) и вместе с бумажной моделью своего дирижабля посылает её в Петербург Д. И. Менделееву. Менделеев по просьбе Циолковского передал все материалы в Императорское Русское техническое общество (ИРТО), В. И. Срезневскому. Циолковский просил деятелей науки «пособить по мере возможности морально и нравственно», а также выделить средства на создание металлической модели аэростата — 300 рублей. 23 октября 1890 года на заседании VII отдела ИРТО просьба Циолковского была рассмотрена. Заключение давал военный инженер Е. С. Фёдоров — убеждённый сторонник летательных аппаратов тяжелее воздуха. Второй оппонент, начальник первой «кадровой команды военных аэронавтов» А. М. Кованько, как и большинство остальных слушателей, также отрицал целесообразность аппаратов, подобных предложенному. На этом заседании ИРТО постановило:</a:t>
            </a:r>
          </a:p>
          <a:p>
            <a:r>
              <a:rPr lang="ru-RU" sz="1000" dirty="0"/>
              <a:t>1. Весьма вероятно, что аэростаты будут и металлические.</a:t>
            </a:r>
          </a:p>
          <a:p>
            <a:r>
              <a:rPr lang="ru-RU" sz="1000" dirty="0"/>
              <a:t>2. Циолковский может со временем оказать значительные услуги воздухоплаванию.</a:t>
            </a:r>
          </a:p>
          <a:p>
            <a:r>
              <a:rPr lang="ru-RU" sz="1000" dirty="0"/>
              <a:t>3. Всё-таки пока металлические аэростаты устраивать очень трудно. Аэростат — игрушка ветра, а металлический материал бесполезен и неприменим…</a:t>
            </a:r>
          </a:p>
          <a:p>
            <a:r>
              <a:rPr lang="ru-RU" sz="1000" dirty="0"/>
              <a:t>Г-ну Циолковскому оказать нравственную поддержку, сообщив ему мнение Отдела о его проекте. Просьбу же о пособии на проведение опытов отклонить.</a:t>
            </a:r>
          </a:p>
          <a:p>
            <a:r>
              <a:rPr lang="ru-RU" sz="1000" dirty="0"/>
              <a:t>23 октября 1890 года</a:t>
            </a:r>
          </a:p>
        </p:txBody>
      </p:sp>
    </p:spTree>
    <p:extLst>
      <p:ext uri="{BB962C8B-B14F-4D97-AF65-F5344CB8AC3E}">
        <p14:creationId xmlns:p14="http://schemas.microsoft.com/office/powerpoint/2010/main" val="281018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116" y="301417"/>
            <a:ext cx="9905999" cy="3541714"/>
          </a:xfrm>
        </p:spPr>
        <p:txBody>
          <a:bodyPr>
            <a:normAutofit/>
          </a:bodyPr>
          <a:lstStyle/>
          <a:p>
            <a:r>
              <a:rPr lang="ru-RU" sz="1000" dirty="0"/>
              <a:t>Несмотря на отказ в поддержке, Циолковский отправил благодарственное письмо в ИРТО. Небольшим утешением стало сообщение в «Калужских губернских ведомостях», а затем и в некоторых других газетах: «Новостях дня», «Петербургской газете», «Русском инвалиде» о докладе Циолковского. В этих статьях отдавалось должное оригинальности идеи и конструкции аэростата, а также подтверждалась правильность проделанных вычислений. Циолковский на собственные средства делает небольшие модели оболочек аэростата (30х50 см) из гофрированного металла и проволочные модели каркаса (30х15 см), чтобы доказать, в том числе и себе, возможность использования металла.</a:t>
            </a:r>
          </a:p>
          <a:p>
            <a:r>
              <a:rPr lang="ru-RU" sz="1000" dirty="0"/>
              <a:t>В 1891 году Циолковский предпринял ещё одну, последнюю, попытку защитить свой дирижабль в глазах научного сообщества. Он написал большую работу «Аэростат металлический управляемый», в которой учёл замечания и пожелания Жуковского, и 16 октября послал её, на этот раз в Москву, А. Г. Столетову. Результата снова не было.</a:t>
            </a:r>
          </a:p>
          <a:p>
            <a:r>
              <a:rPr lang="ru-RU" sz="1000" dirty="0"/>
              <a:t>Тогда Константин Эдуардович обратился за помощью к знакомым и на собранные средства заказал издание книги в московской типографии М. Г. Волчанинова. Одним из жертвователей стал школьный друг Константина Эдуардовича, известный археолог А. А. Спицын, гостивший в это время у Циолковских и проводивший исследования древних стоянок человека в районе Свято-Пафнутьева Боровского монастыря и на устье реки </a:t>
            </a:r>
            <a:r>
              <a:rPr lang="ru-RU" sz="1000" dirty="0" err="1"/>
              <a:t>Истермы</a:t>
            </a:r>
            <a:r>
              <a:rPr lang="ru-RU" sz="1000" dirty="0"/>
              <a:t>. Изданием книги занимался друг Циолковского, преподаватель Боровского училища С. Е. Чертков. Книга вышла уже после перевода Циолковского в Калугу в двух выпусках: первый — в 1892 году; второй — в 1893.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658" y="3006527"/>
            <a:ext cx="7171193" cy="3561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42851" y="5347912"/>
            <a:ext cx="3286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Модель оболочки аэростата из гофрированного металла (дом-музей К. Э. Циолковского в Боровске, 2007)</a:t>
            </a:r>
          </a:p>
        </p:txBody>
      </p:sp>
    </p:spTree>
    <p:extLst>
      <p:ext uri="{BB962C8B-B14F-4D97-AF65-F5344CB8AC3E}">
        <p14:creationId xmlns:p14="http://schemas.microsoft.com/office/powerpoint/2010/main" val="167818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172616"/>
            <a:ext cx="9905998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Другие работы. Первое научно-фантастическое произведение. Первые публикации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198984"/>
            <a:ext cx="9905999" cy="3046445"/>
          </a:xfrm>
        </p:spPr>
        <p:txBody>
          <a:bodyPr>
            <a:normAutofit lnSpcReduction="10000"/>
          </a:bodyPr>
          <a:lstStyle/>
          <a:p>
            <a:r>
              <a:rPr lang="ru-RU" sz="1200" dirty="0"/>
              <a:t>В 1887 году Циолковский написал небольшую повесть «На Луне» — своё первое научно-фантастическое произведение. Повесть во многом продолжает традиции «Свободного пространства», но облечена в более художественную форму, имеет законченный, хотя и очень условный, сюжет. Два безымянных героя — автор и его друг физик — неожиданно попадают на Луну. Главной и единственной задачей произведения является описание впечатлений наблюдателя, находящегося на её поверхности. Рассказ Циолковского отличается убедительностью, наличием многочисленных подробностей, богатым литературным языком:</a:t>
            </a:r>
          </a:p>
          <a:p>
            <a:r>
              <a:rPr lang="ru-RU" sz="1200" dirty="0"/>
              <a:t>Мрачная картина! Даже горы обнажены, бесстыдно раздеты, так как мы не видим на них легкой вуали — прозрачной синеватой дымки, которую накидывает на земные горы и отдалённые предметы воздух… Строгие, поразительно отчётливые ландшафты! А тени! О, какие тёмные! И какие резкие переходы от мрака к свету! Нет тех мягких переливов, к которым мы так привыкли и которые может дать только атмосфера. Даже Сахара — и та показалась бы раем в сравнении с тем, что мы видели тут.</a:t>
            </a:r>
            <a:br>
              <a:rPr lang="ru-RU" sz="1200" dirty="0"/>
            </a:br>
            <a:r>
              <a:rPr lang="ru-RU" sz="1200" dirty="0"/>
              <a:t>К. Э. Циолковский. На Луне. Гл.1.</a:t>
            </a:r>
          </a:p>
          <a:p>
            <a:r>
              <a:rPr lang="ru-RU" sz="1200" dirty="0"/>
              <a:t>Кроме лунного пейзажа Циолковский описывает вид неба и светил (включая Землю), наблюдаемых с поверхности Луны. Им подробно проанализированы следствия малой силы тяжести, отсутствия атмосферы, других особенностей Луны (скорости вращения вокруг Земли и Солнца, постоянной ориентации относительно Земли).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12E599-5CDB-42A7-AAEA-6972015EB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42792"/>
            <a:ext cx="4736840" cy="26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2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725557"/>
            <a:ext cx="7125605" cy="5488676"/>
          </a:xfrm>
        </p:spPr>
        <p:txBody>
          <a:bodyPr>
            <a:normAutofit/>
          </a:bodyPr>
          <a:lstStyle/>
          <a:p>
            <a:r>
              <a:rPr lang="ru-RU" sz="1200" dirty="0"/>
              <a:t>Циолковский «наблюдает» солнечное затмение (диск Солнца полностью скрывается Землёй):</a:t>
            </a:r>
          </a:p>
          <a:p>
            <a:r>
              <a:rPr lang="ru-RU" sz="1200" dirty="0"/>
              <a:t>На Луне оно составляет частое и грандиозное явление... Тень покрывает или всю Луну, или в большинстве случаев значительную часть её поверхности, так что полная темнота продолжается целые часы...</a:t>
            </a:r>
            <a:br>
              <a:rPr lang="ru-RU" sz="1200" dirty="0"/>
            </a:br>
            <a:r>
              <a:rPr lang="ru-RU" sz="1200" dirty="0"/>
              <a:t>Серп стал ещё уже и наряду с Солнцем едва заметен...</a:t>
            </a:r>
            <a:br>
              <a:rPr lang="ru-RU" sz="1200" dirty="0"/>
            </a:br>
            <a:r>
              <a:rPr lang="ru-RU" sz="1200" dirty="0"/>
              <a:t>Серп совсем сделался не виден…</a:t>
            </a:r>
            <a:br>
              <a:rPr lang="ru-RU" sz="1200" dirty="0"/>
            </a:br>
            <a:r>
              <a:rPr lang="ru-RU" sz="1200" dirty="0"/>
              <a:t>Вот как будто кто-то с одной стороны светила приплюснул невидимым гигантским пальцем его светящуюся массу.</a:t>
            </a:r>
            <a:br>
              <a:rPr lang="ru-RU" sz="1200" dirty="0"/>
            </a:br>
            <a:r>
              <a:rPr lang="ru-RU" sz="1200" dirty="0"/>
              <a:t>Вот уже видна только половина Солнца.</a:t>
            </a:r>
            <a:br>
              <a:rPr lang="ru-RU" sz="1200" dirty="0"/>
            </a:br>
            <a:r>
              <a:rPr lang="ru-RU" sz="1200" dirty="0"/>
              <a:t>Наконец исчезла последняя его частица, и всё погрузилось в мрак. Набежала и прикрыла нас огромная тень.</a:t>
            </a:r>
            <a:br>
              <a:rPr lang="ru-RU" sz="1200" dirty="0"/>
            </a:br>
            <a:r>
              <a:rPr lang="ru-RU" sz="1200" dirty="0"/>
              <a:t>Но слепота быстро исчезает: мы видим месяц и множество звёзд.</a:t>
            </a:r>
            <a:br>
              <a:rPr lang="ru-RU" sz="1200" dirty="0"/>
            </a:br>
            <a:r>
              <a:rPr lang="ru-RU" sz="1200" dirty="0"/>
              <a:t>Месяц имеет форму тёмного круга, охваченного великолепным багровым сиянием, особенно ярким, хотя и бледным с той стороны, где пропал остаток Солнца.</a:t>
            </a:r>
            <a:br>
              <a:rPr lang="ru-RU" sz="1200" dirty="0"/>
            </a:br>
            <a:r>
              <a:rPr lang="ru-RU" sz="1200" dirty="0"/>
              <a:t>Я вижу цвета зари, которыми когда-то мы любовались с Земли.</a:t>
            </a:r>
            <a:br>
              <a:rPr lang="ru-RU" sz="1200" dirty="0"/>
            </a:br>
            <a:r>
              <a:rPr lang="ru-RU" sz="1200" dirty="0"/>
              <a:t>И окрестности залиты багрянцем, как бы кровью.</a:t>
            </a:r>
            <a:br>
              <a:rPr lang="ru-RU" sz="1200" dirty="0"/>
            </a:br>
            <a:r>
              <a:rPr lang="ru-RU" sz="1200" dirty="0"/>
              <a:t>К. Э. Циолковский. На Луне. Гл.4.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739" y="725556"/>
            <a:ext cx="3458818" cy="4842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3739" y="5567901"/>
            <a:ext cx="3670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«…мы наблюдали затмение…»</a:t>
            </a:r>
          </a:p>
          <a:p>
            <a:r>
              <a:rPr lang="ru-RU" dirty="0"/>
              <a:t>Рис. А. Гофмана</a:t>
            </a:r>
          </a:p>
        </p:txBody>
      </p:sp>
    </p:spTree>
    <p:extLst>
      <p:ext uri="{BB962C8B-B14F-4D97-AF65-F5344CB8AC3E}">
        <p14:creationId xmlns:p14="http://schemas.microsoft.com/office/powerpoint/2010/main" val="54543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11967"/>
            <a:ext cx="9905999" cy="5318450"/>
          </a:xfrm>
        </p:spPr>
        <p:txBody>
          <a:bodyPr>
            <a:normAutofit/>
          </a:bodyPr>
          <a:lstStyle/>
          <a:p>
            <a:r>
              <a:rPr lang="ru-RU" sz="1000" dirty="0"/>
              <a:t>Также в повести рассказывается о предполагаемом поведении газов и жидкостей, измерительных приборов. Описаны особенности физических явлений: нагрева и охлаждения поверхностей, испарения и кипения жидкостей, горения и взрывов. Циолковский делает ряд намеренных допущений для того, чтобы продемонстрировать лунные реалии. Так, герои, оказавшись на Луне, обходятся без воздуха, на них никак не сказывается отсутствие атмосферного давления — они не испытывают никаких особенных неудобств, находясь на поверхности Луны. Развязка так же условна, как и остальной сюжет, — автор просыпается на Земле и узнаёт, что был болен и находился в летаргическом сне, о чём сообщает своему другу физику, удивляя его подробностями своего фантастического сна.</a:t>
            </a:r>
          </a:p>
          <a:p>
            <a:r>
              <a:rPr lang="ru-RU" sz="1000" dirty="0"/>
              <a:t>За последние два года проживания в Боровске (1890—1891) Циолковский написал несколько статей, посвящённых различным вопросам. Так, в период 6 октября 1890 — 18 мая 1891 на основе опытов по сопротивлению воздуха им была написана большая работа «К вопросу о летании посредством крыльев». Рукопись была передана Циолковским А. Г. Столетову, тот отдал её на рецензию Н. Е. Жуковскому, который написал сдержанный, но вполне благоприятный отзыв:</a:t>
            </a:r>
          </a:p>
          <a:p>
            <a:r>
              <a:rPr lang="ru-RU" sz="1000" dirty="0"/>
              <a:t>Сочинение г. Циолковского производит приятное впечатление, так как автор, пользуясь малыми средствами анализа и дешевыми экспериментами, пришел по большей части к верным результатам… Оригинальная метода исследования, рассуждения и остроумные опыты автора не лишены интереса и, во всяком случае, характеризуют его как талантливого исследователя… Рассуждения автора применительно к летанию птиц и насекомых верны и вполне совпадают с современными воззрениями на этот предмет.</a:t>
            </a:r>
          </a:p>
          <a:p>
            <a:r>
              <a:rPr lang="ru-RU" sz="1000" dirty="0"/>
              <a:t>Циолковскому было предложено выбрать фрагмент из этой рукописи и переработать его для печати. Так появилась статья «Давление жидкости на равномерно движущуюся в ней плоскость», в которой Циолковский исследовал движение круглой пластины в воздушном потоке, использовав собственную теоретическую модель, альтернативную </a:t>
            </a:r>
            <a:r>
              <a:rPr lang="ru-RU" sz="1000" dirty="0" err="1"/>
              <a:t>ньютоновской</a:t>
            </a:r>
            <a:r>
              <a:rPr lang="ru-RU" sz="1000" dirty="0"/>
              <a:t>, а также предложил устройство простейшей экспериментальной установки — «вертушки». Во второй половине мая Циолковский написал небольшое эссе — «Как предохранить хрупкие и нежные вещи от толчков и ударов». Эти две работы были отосланы Столетову и во второй половине 1891 года в «Трудах отделения Физических наук Общества любителей естествознания» (т. IV) были напечатаны, став первой публикацией трудов К. Э. Циолковского.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AE9B26-736B-4BEF-9A9B-ABC31F304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327" y="3694922"/>
            <a:ext cx="5682342" cy="32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Научные 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86204"/>
            <a:ext cx="9905999" cy="4204997"/>
          </a:xfrm>
        </p:spPr>
        <p:txBody>
          <a:bodyPr>
            <a:normAutofit/>
          </a:bodyPr>
          <a:lstStyle/>
          <a:p>
            <a:r>
              <a:rPr lang="ru-RU" sz="1200" dirty="0"/>
              <a:t>К. Э. Циолковский рассказывал, что теорию ракетостроения он разработал лишь как приложение к своим философским изысканиям. Им написано более 400 работ, большинство которых мало известны широкому кругу читателей.</a:t>
            </a:r>
          </a:p>
          <a:p>
            <a:r>
              <a:rPr lang="ru-RU" sz="1200" dirty="0"/>
              <a:t>Первые научные исследования Циолковского относятся к 1880—1881 годам. Не зная об уже сделанных открытиях, он написал работу «Теория газов», в которой изложил основы кинетической теории газов. Вторая его работа — «Механика животного организма» получила благоприятный отзыв И. М. Сеченова, и Циолковский был принят в Русское физико-химическое общество. Основные работы Циолковского после 1884 были связаны с четырьмя большими проблемами: научным обоснованием цельнометаллического аэростата (дирижабля), обтекаемого аэроплана, поезда на воздушной подушке и ракеты для межпланетных путешествий.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31407E-B535-40FB-8F7A-1705C952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346" y="3331030"/>
            <a:ext cx="6142653" cy="35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53391"/>
          </a:xfrm>
        </p:spPr>
        <p:txBody>
          <a:bodyPr/>
          <a:lstStyle/>
          <a:p>
            <a:r>
              <a:rPr lang="ru-RU" dirty="0"/>
              <a:t>Воздухоплавание и аэродинамика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91046"/>
            <a:ext cx="9905999" cy="5455530"/>
          </a:xfrm>
        </p:spPr>
        <p:txBody>
          <a:bodyPr>
            <a:noAutofit/>
          </a:bodyPr>
          <a:lstStyle/>
          <a:p>
            <a:r>
              <a:rPr lang="ru-RU" sz="1000" dirty="0"/>
              <a:t>Занявшись механикой управляемого полёта, Циолковский спроектировал управляемый аэростат (слово «дирижабль» тогда ещё не придумали). В сочинении «Теория и опыт аэростата» (1892 г.) Циолковский впервые дал научно-технические обоснование создания управляемого дирижабля с металлической оболочкой (применявшиеся в то время аэростаты с оболочками из прорезиненной ткани имели существенные недостатки: ткань быстро изнашивалась, срок службы аэростатов был небольшим; кроме того, из-за проницаемости ткани водород, которым тогда наполняли аэростаты, улетучивался, а внутрь оболочки проникал воздух и образовывался гремучий газ (водород + воздух) — достаточно было случайной искры, чтобы произошёл взрыв). Дирижабль Циолковского был дирижаблем переменного объёма (это позволяло сохранять постоянную подъёмную силу при различных высоте полёта и температуре среды), имел систему подогрева газа (за счёт теплоты отработанных газов моторов), а оболочка дирижабля была гофрированной (для увеличения прочности). Однако поддержки от официальных организаций прогрессивный для своего времени проект дирижабля Циолковского не получил; автору было отказано в субсидии на постройку модели.</a:t>
            </a:r>
          </a:p>
          <a:p>
            <a:r>
              <a:rPr lang="ru-RU" sz="1000" dirty="0"/>
              <a:t>В 1891 году в статье «К вопросу о летании посредством крыльев» Циолковский обратился к новой и мало изученной области летательных аппаратов тяжелее воздуха. Продолжая работу над данной темой, он пришёл к идее постройки аэроплана с металлическим каркасом. В статье 1894 г. «Аэростат или птицеподобная (авиационная) летательная машина» Циолковский впервые дал описание, расчёты и чертежи цельнометаллического моноплана с толстым изогнутым крылом. Он первым обосновал положение о необходимости улучшения обтекаемости фюзеляжа аэроплана в целях получения </a:t>
            </a:r>
            <a:r>
              <a:rPr lang="ru-RU" sz="1000" dirty="0" err="1"/>
              <a:t>бо́льших</a:t>
            </a:r>
            <a:r>
              <a:rPr lang="ru-RU" sz="1000" dirty="0"/>
              <a:t> скоростей. По своему внешнему виду и аэродинамической компоновке аэроплан Циолковского предвосхищал конструкции самолётов, появившихся через 15—18 лет; но работа по созданию аэроплана (так же, как и работа по созданию дирижабля Циолковского) не получила признания у официальных представителей русской науки. На дальнейшие изыскания Циолковский не имел ни средств, ни даже моральной поддержки.</a:t>
            </a:r>
          </a:p>
          <a:p>
            <a:r>
              <a:rPr lang="ru-RU" sz="1000" dirty="0"/>
              <a:t>Помимо всего прочего, в статье 1894 г. Циолковский привёл схему сконструированных им аэродинамических весов. Действующая модель «вертушки» демонстрировалась Н. Е. Жуковским в Москве, на проходившей в январе этого года Механической выставке.</a:t>
            </a:r>
          </a:p>
          <a:p>
            <a:r>
              <a:rPr lang="ru-RU" sz="1000" dirty="0"/>
              <a:t>В своей квартире Циолковский создал первую в России аэродинамическую лабораторию. В 1897 г. он построил первую в России аэродинамическую трубу с открытой рабочей частью и доказал необходимость систематического эксперимента для определения сил воздействия воздушного потока на движущееся в нём тело. Он разработал методику такого эксперимента и в 1900 году на субсидию Академии наук сделал продувки простейших моделей и определил коэффициент сопротивления шара, плоской пластинки, цилиндра, конуса и других тел; описал обтекание воздушным потоком тел различной геометрической формы. Работы Циолковского в области аэродинамики явились источником идей для Н. Е. Жуковского.</a:t>
            </a:r>
          </a:p>
          <a:p>
            <a:r>
              <a:rPr lang="ru-RU" sz="1000" dirty="0"/>
              <a:t>Циолковский много и плодотворно работал над созданием теории полёта реактивных самолётов, изобрёл свою схему газотурбинного двигателя; в 1927 опубликовал теорию и схему поезда на воздушной подушке. Он первый предложил «выдвигающиеся внизу корпуса» шасси.</a:t>
            </a:r>
          </a:p>
        </p:txBody>
      </p:sp>
    </p:spTree>
    <p:extLst>
      <p:ext uri="{BB962C8B-B14F-4D97-AF65-F5344CB8AC3E}">
        <p14:creationId xmlns:p14="http://schemas.microsoft.com/office/powerpoint/2010/main" val="1098555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99891"/>
          </a:xfrm>
        </p:spPr>
        <p:txBody>
          <a:bodyPr/>
          <a:lstStyle/>
          <a:p>
            <a:r>
              <a:rPr lang="ru-RU" dirty="0"/>
              <a:t>Основы теории реактивного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Теорией движения реактивных аппаратов Циолковский систематически занимался с 1896 года (мысли об использовании ракетного принципа в космосе высказывались Циолковским ещё в 1883 году, но строгая теория реактивного движения изложена им позднее). В 1903 г. в журнале «Научное обозрение» была напечатана статья К. Э. Циолковского «Исследование мировых пространств реактивными приборами», в которой он, опираясь на простейшие законы теоретической механики (закон сохранения количества движения и закон независимости действия сил), разработал основы теории реактивного движения и провёл теоретическое исследование прямолинейных движений ракеты, обосновав возможность применения реактивных аппаратов для межпланетных сообщений.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83AC9E-6E3B-43F7-A389-F61B33A56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84" y="3657600"/>
            <a:ext cx="5430416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70" y="966356"/>
            <a:ext cx="8439910" cy="6892182"/>
          </a:xfrm>
        </p:spPr>
        <p:txBody>
          <a:bodyPr>
            <a:normAutofit/>
          </a:bodyPr>
          <a:lstStyle/>
          <a:p>
            <a:r>
              <a:rPr lang="ru-RU" sz="1800" dirty="0" err="1"/>
              <a:t>Константи́н</a:t>
            </a:r>
            <a:r>
              <a:rPr lang="ru-RU" sz="1800" dirty="0"/>
              <a:t> </a:t>
            </a:r>
            <a:r>
              <a:rPr lang="ru-RU" sz="1800" dirty="0" err="1"/>
              <a:t>Эдуа́рдович</a:t>
            </a:r>
            <a:r>
              <a:rPr lang="ru-RU" sz="1800" dirty="0"/>
              <a:t> </a:t>
            </a:r>
            <a:r>
              <a:rPr lang="ru-RU" sz="1800" dirty="0" err="1"/>
              <a:t>Циолко́вский</a:t>
            </a:r>
            <a:r>
              <a:rPr lang="ru-RU" sz="1800" dirty="0"/>
              <a:t> (рус. </a:t>
            </a:r>
            <a:r>
              <a:rPr lang="ru-RU" sz="1800" dirty="0" err="1"/>
              <a:t>дореф</a:t>
            </a:r>
            <a:r>
              <a:rPr lang="ru-RU" sz="1800" dirty="0"/>
              <a:t>. </a:t>
            </a:r>
            <a:r>
              <a:rPr lang="ru-RU" sz="1800" dirty="0" err="1"/>
              <a:t>Константинъ</a:t>
            </a:r>
            <a:r>
              <a:rPr lang="ru-RU" sz="1800" dirty="0"/>
              <a:t> </a:t>
            </a:r>
            <a:r>
              <a:rPr lang="ru-RU" sz="1800" dirty="0" err="1"/>
              <a:t>Эдуардовичъ</a:t>
            </a:r>
            <a:r>
              <a:rPr lang="ru-RU" sz="1800" dirty="0"/>
              <a:t> </a:t>
            </a:r>
            <a:r>
              <a:rPr lang="ru-RU" sz="1800" dirty="0" err="1"/>
              <a:t>Цiолковский</a:t>
            </a:r>
            <a:r>
              <a:rPr lang="ru-RU" sz="1800" dirty="0"/>
              <a:t>, 5 (17) сентября 1857, Ижевское, Рязанская губерния, Российская империя — 19 сентября 1935, Калуга, РСФСР, СССР) — русский и советский учёный-самоучка и изобретатель, школьный учитель. Основоположник теоретической космонавтики. Обосновал использование ракет для полётов в космос, пришёл к выводу о необходимости использования «ракетных поездов» — прототипов многоступенчатых ракет. Основные научные труды относятся к аэронавтике, </a:t>
            </a:r>
            <a:r>
              <a:rPr lang="ru-RU" sz="1800" dirty="0" err="1"/>
              <a:t>ракетодинамике</a:t>
            </a:r>
            <a:r>
              <a:rPr lang="ru-RU" sz="1800" dirty="0"/>
              <a:t> и космонавтике.</a:t>
            </a:r>
          </a:p>
          <a:p>
            <a:r>
              <a:rPr lang="ru-RU" sz="1800" dirty="0"/>
              <a:t>Представитель русского космизма, член Русского общества любителей мироведения. Автор научно-фантастических произведений, сторонник и пропагандист идей освоения космического пространства. Циолковский предлагал заселить космическое пространство с использованием орбитальных станций, выдвинул идеи космического лифта, поездов на воздушной подушке. Считал, что развитие жизни на одной из планет Вселенной достигнет такого могущества и совершенства, что это позволит преодолевать силы тяготения и распространять жизнь по Вселенной.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0873" y="2097088"/>
            <a:ext cx="3140919" cy="45422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00235" y="1492054"/>
            <a:ext cx="2630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Циолковский за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2348343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Механика тел переменного состава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23527"/>
            <a:ext cx="9905999" cy="4167674"/>
          </a:xfrm>
        </p:spPr>
        <p:txBody>
          <a:bodyPr>
            <a:normAutofit/>
          </a:bodyPr>
          <a:lstStyle/>
          <a:p>
            <a:r>
              <a:rPr lang="ru-RU" sz="1200" dirty="0"/>
              <a:t>Благодаря глубоким исследованиям И. В. Мещерского и К. Э. Циолковского в конце XIX — начале XX вв. были заложены основы нового раздела теоретической механики — механики тел переменного состава. Если в основных трудах Мещерского, опубликованных в 1897 и 1904 годах, были выведены общие уравнения динамики точки переменного состава, то в работе «Исследование мировых пространств реактивными приборами» (1903 г.) Циолковского содержались постановка и решение классических задач механики тел переменного состава — первой и второй задач Циолковского. Обе эти задачи, рассматриваемые ниже, в равной степени относятся как к механике тел переменного состава, так и к </a:t>
            </a:r>
            <a:r>
              <a:rPr lang="ru-RU" sz="1200" dirty="0" err="1"/>
              <a:t>ракетодинамике</a:t>
            </a:r>
            <a:r>
              <a:rPr lang="ru-RU" sz="12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E34CAA-C328-4729-9E5B-EF0E89D7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2780522"/>
            <a:ext cx="4488024" cy="40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8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72736"/>
            <a:ext cx="9905998" cy="98713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Ракетодинамика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1664"/>
            <a:ext cx="8892209" cy="54760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dirty="0"/>
              <a:t>В 1903 году К. Э. Циолковский опубликовал статью «Исследование мировых пространств реактивными приборами», где впервые доказал, что аппаратом, способным совершить космический полёт, является ракета. В статье был предложен и первый проект ракеты дальнего действия. Корпус её представлял собой продолговатую металлическую камеру, снабжённую жидкостным реактивным двигателем; в качестве горючего и окислителя он предлагал использовать соответственно жидкие водород и кислород. Для управления полётом ракеты предусматривались газовые рули.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Результат первой публикации оказался совсем не тем, какого ожидал Циолковский. Ни соотечественники, ни зарубежные учёные не оценили исследования, которыми сегодня гордится наука — оно просто на эпоху обогнало своё время. В 1911 году опубликована вторая часть труда «Исследование мировых пространств реактивными приборами», где Циолковский вычисляет работу по преодолению силы земного тяготения, определяет скорость, необходимую для выхода аппарата в Солнечную систему («вторая космическая скорость») и время полета. На этот раз статья Циолковского наделала много шума в научном мире, и он обрёл много друзей в мире науки.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Циолковский выдвинул идею использования для космических полётов изобретённых ещё в XVI веке составных (многоступенчатых) ракет (или, как он их называл, «ракетных поездов») и предложил два типа таких ракет (с последовательным и параллельным соединением ступеней). Своими расчётами он обосновал наиболее выгодное распределение масс ракет, входящих в «поезд». В ряде его работ (1896 г., 1911 г., 1914 г.) была детально разработана строгая математическая теория движения одноступенчатых и многоступенчатых ракет с жидкостными реактивными двигателями.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В 1926—1929 годы Циолковский решает практический вопрос: сколько нужно взять топлива в ракету, чтобы получить скорость отрыва и покинуть Землю. Выяснилось, что конечная скорость ракеты зависит от скорости вытекающих из неё газов и от того, во сколько раз вес топлива превышает вес пустой </a:t>
            </a:r>
            <a:r>
              <a:rPr lang="ru-RU" sz="1200" dirty="0" err="1"/>
              <a:t>ракеты.камеры</a:t>
            </a:r>
            <a:r>
              <a:rPr lang="ru-RU" sz="1200" dirty="0"/>
              <a:t> сгорания и сопла; насосная система подачи компонентов топлива и др. В области ракетных топлив Циолковский исследовал большое число различных окислителей и горючих; рекомендовал топливные пары: жидкие кислород с водородом, кислород с углеводородами.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1235" y="3864872"/>
            <a:ext cx="2857500" cy="2600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51235" y="1833547"/>
            <a:ext cx="2319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Чертеж первого космического корабля К. Э. Циолковского (из рукописи «Свободное пространство», 1883)</a:t>
            </a:r>
          </a:p>
        </p:txBody>
      </p:sp>
    </p:spTree>
    <p:extLst>
      <p:ext uri="{BB962C8B-B14F-4D97-AF65-F5344CB8AC3E}">
        <p14:creationId xmlns:p14="http://schemas.microsoft.com/office/powerpoint/2010/main" val="331933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9041" y="211845"/>
            <a:ext cx="113780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Циолковским был предложен и старт ракеты с эстакады (наклонная направляющая), что нашло отражение в ранних научно-фантастических фильмах. В настоящее время этот способ старта ракеты применяется в военной артиллерии в системах залпового огня («Катюша», «Град», «Смерч» и </a:t>
            </a:r>
            <a:r>
              <a:rPr lang="ru-RU" sz="1400" dirty="0" err="1"/>
              <a:t>т.д</a:t>
            </a:r>
            <a:r>
              <a:rPr lang="ru-RU" sz="1400" dirty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Ещё одна идея Циолковского — идея дозаправки ракет во время полёта. Рассчитывая взлётный вес ракеты в зависимости от топлива, Циолковский предлагает фантастическое </a:t>
            </a:r>
            <a:r>
              <a:rPr lang="ru-RU" sz="1400" dirty="0" err="1"/>
              <a:t>решЦиолковский</a:t>
            </a:r>
            <a:r>
              <a:rPr lang="ru-RU" sz="1400" dirty="0"/>
              <a:t> выдвинул ряд идей, которые нашли применение в ракетостроении. Им предложены: газовые рули (из графита) для управления полётом ракеты и изменения траектории движения её центра масс; использование компонентов топлива для охлаждения внешней оболочки космического аппарата (во время входа в атмосферу Земли), стенок камеры сгорания и сопла; насосная система подачи компонентов топлива и др. В области ракетных топлив Циолковский исследовал большое число различных окислителей и горючих; рекомендовал топливные пары: жидкие кислород с водородом, кислород с углеводородами.</a:t>
            </a:r>
          </a:p>
          <a:p>
            <a:pPr algn="just"/>
            <a:r>
              <a:rPr lang="ru-RU" sz="1400" dirty="0"/>
              <a:t> В схеме Циолковского стартовало, например, 32 ракеты; 16 из которых, выработав половину топлива, должны были отдать его остальным 16, которые, в свою очередь, выработав топливо наполовину, должны также разделиться на 8 ракет, которые летели бы дальше, и 8 ракет, которые отдали бы своё топливо ракетам первой группы — и так далее, пока не осталась бы одна ракета, которая и предназначена для достижения цели[источник не указан 1521 день]. В первоначальной схеме ракеты-спонсоры пилотировались бы людьми; дальнейшие развитие этой идеи могло бы означать, что вместо пилотов-людей была бы задействована автоматика.</a:t>
            </a:r>
          </a:p>
        </p:txBody>
      </p:sp>
      <p:pic>
        <p:nvPicPr>
          <p:cNvPr id="2050" name="Picture 2" descr="https://myslide.ru/documents_4/8dd97a6fdca412826557817827eb6284/img12.jpg">
            <a:extLst>
              <a:ext uri="{FF2B5EF4-FFF2-40B4-BE49-F238E27FC236}">
                <a16:creationId xmlns:a16="http://schemas.microsoft.com/office/drawing/2014/main" id="{ADCF5F7E-8414-4B6C-B0F5-B633472A4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7" y="3429000"/>
            <a:ext cx="558903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13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Теоретическая космонавтика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В теоретической космонавтике Циолковский исследовал прямолинейные движения ракет в </a:t>
            </a:r>
            <a:r>
              <a:rPr lang="ru-RU" sz="1200" dirty="0" err="1"/>
              <a:t>ньютоновском</a:t>
            </a:r>
            <a:r>
              <a:rPr lang="ru-RU" sz="1200" dirty="0"/>
              <a:t> гравитационном поле. Он приложил законы небесной механики к определению возможностей реализации полётов в Солнечной системе и исследовал физику полёта в условиях невесомости. Определил оптимальные траектории полёта при спуске на Землю; в работе «Космический корабль» (1924 г.) Циолковский проанализировал происходящий без затрат топлива планирующий спуск ракеты в атмосфере при возвращении её из заатмосферного полёта по спиральной траектории, огибающей Землю.</a:t>
            </a:r>
          </a:p>
          <a:p>
            <a:r>
              <a:rPr lang="ru-RU" sz="1200" dirty="0"/>
              <a:t>Один из пионеров советской космонавтики, профессор М. К. Тихонравов, обсуждая вклад К. Э. Циолковского в теоретическую космонавтику, писал, что его труд «Исследование мировых пространств реактивными приборами» можно назвать почти всеобъемлющим. В нём для полётов в космическом пространстве была предложена ракета на жидком топливе (при этом указывалась возможность использования электрореактивных двигателей), излагались основы динамики полёта ракетных аппаратов, рассматривались медико-биологические проблемы продолжительных межпланетных полётов, указывалась необходимость создания искусственных спутников Земли и орбитальных станций, анализировалось социальное значение всего комплекса космической деятельности человека.</a:t>
            </a:r>
          </a:p>
          <a:p>
            <a:r>
              <a:rPr lang="ru-RU" sz="1200" dirty="0"/>
              <a:t>Циолковский отстаивал идею разнообразия форм жизни во Вселенной, явился первым теоретиком и пропагандистом освоения человеком космического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1436586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795130"/>
          </a:xfrm>
        </p:spPr>
        <p:txBody>
          <a:bodyPr/>
          <a:lstStyle/>
          <a:p>
            <a:r>
              <a:rPr lang="ru-RU" dirty="0"/>
              <a:t>Увековечение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06218"/>
            <a:ext cx="9905999" cy="3541714"/>
          </a:xfrm>
        </p:spPr>
        <p:txBody>
          <a:bodyPr>
            <a:noAutofit/>
          </a:bodyPr>
          <a:lstStyle/>
          <a:p>
            <a:r>
              <a:rPr lang="ru-RU" sz="1000" dirty="0"/>
              <a:t>В 2015 году имя Циолковского присвоено городу, построенному близ космодрома «Восточный»</a:t>
            </a:r>
          </a:p>
          <a:p>
            <a:r>
              <a:rPr lang="ru-RU" sz="1000" dirty="0"/>
              <a:t>Накануне 100-летия со дня рождения Циолковского в 1954 АН СССР учредила золотую медаль им. К. Э. Циолковского «3а выдающиеся работы в области межпланетных сообщений».</a:t>
            </a:r>
          </a:p>
          <a:p>
            <a:r>
              <a:rPr lang="ru-RU" sz="1000" dirty="0"/>
              <a:t>В Калуге, Москве, Рязани, Долгопрудном, Санкт-Петербурге сооружены памятники учёному; создан мемориальный дом-музей в Калуге, дом-музей в Боровске и дом-музей в Кирове (бывшая Вятка);</a:t>
            </a:r>
          </a:p>
          <a:p>
            <a:r>
              <a:rPr lang="ru-RU" sz="1000" dirty="0"/>
              <a:t>Имя К. Э. Циолковского носят Государственный музей истории космонавтики, расположенный в Калуге, Калужский государственный университет, школа в Калуге, Московский авиационно-технологический институт.</a:t>
            </a:r>
          </a:p>
          <a:p>
            <a:r>
              <a:rPr lang="ru-RU" sz="1000" dirty="0"/>
              <a:t>Именем Циолковского назван кратер на Луне и малая планета 1590 </a:t>
            </a:r>
            <a:r>
              <a:rPr lang="ru-RU" sz="1000" dirty="0" err="1"/>
              <a:t>Tsiolkovskaja</a:t>
            </a:r>
            <a:r>
              <a:rPr lang="ru-RU" sz="1000" dirty="0"/>
              <a:t>.</a:t>
            </a:r>
          </a:p>
          <a:p>
            <a:r>
              <a:rPr lang="ru-RU" sz="1000" dirty="0"/>
              <a:t>В Москве, Санкт-Петербурге, Екатеринбурге, Иркутске, Липецке, Тюмени, Кирове, Рязани, Воронеже, а также во многих других населённых пунктах есть улицы его имени.</a:t>
            </a:r>
          </a:p>
          <a:p>
            <a:r>
              <a:rPr lang="ru-RU" sz="1000" dirty="0"/>
              <a:t>В Калуге, начиная с 1966 года, проводятся Научные Чтения памяти К. Э. Циолковского.</a:t>
            </a:r>
          </a:p>
          <a:p>
            <a:r>
              <a:rPr lang="ru-RU" sz="1000" dirty="0"/>
              <a:t>В 1991 году учреждена Академия космонавтики им. К. Э. Циолковского. 16 июня 1999 года Академии присвоено наименовании «Российская».</a:t>
            </a:r>
          </a:p>
          <a:p>
            <a:r>
              <a:rPr lang="ru-RU" sz="1000" dirty="0"/>
              <a:t>31 января 2002 года учреждён Знак Циолковского — высшая ведомственная награда Федерального космического агентства.</a:t>
            </a:r>
          </a:p>
          <a:p>
            <a:r>
              <a:rPr lang="ru-RU" sz="1000" dirty="0"/>
              <a:t>В год 150-летия со дня рождения К. Э. Циолковского грузовому кораблю «Прогресс М-61» было присвоено имя «Константин Циолковский», на головном обтекателе был помещён портрет ученого. Запуск состоялся 2 августа 2007 года.</a:t>
            </a:r>
          </a:p>
          <a:p>
            <a:r>
              <a:rPr lang="ru-RU" sz="1000" dirty="0"/>
              <a:t>В конце 1980-х—начале 1990-х гг. был разработан проект советской автоматической межпланетной станции «Циолковский» для исследования Солнца и Юпитера, планировавшийся к запуску в 1990-х </a:t>
            </a:r>
            <a:r>
              <a:rPr lang="ru-RU" sz="1000" dirty="0" err="1"/>
              <a:t>гг</a:t>
            </a:r>
            <a:r>
              <a:rPr lang="ru-RU" sz="1000" dirty="0"/>
              <a:t>, но нереализованный ввиду распада СССР.</a:t>
            </a:r>
          </a:p>
          <a:p>
            <a:r>
              <a:rPr lang="ru-RU" sz="1000" dirty="0"/>
              <a:t>В феврале 2008 года К. Э. Циолковскому присуждена общественная награда медаль «Символ Науки», «за создание истока всех проектов освоения человеком новых пространств в Космосе».</a:t>
            </a:r>
          </a:p>
          <a:p>
            <a:r>
              <a:rPr lang="ru-RU" sz="1000" dirty="0"/>
              <a:t>В СССР и Казахстане были выпущены почтовые марки, посвященный Циолковскому.</a:t>
            </a:r>
          </a:p>
          <a:p>
            <a:r>
              <a:rPr lang="ru-RU" sz="1000" dirty="0"/>
              <a:t>В СССР было выпущено множество значков, посвящённых Циолковскому.</a:t>
            </a:r>
          </a:p>
          <a:p>
            <a:r>
              <a:rPr lang="ru-RU" sz="1000" dirty="0"/>
              <a:t>Один из самолётов </a:t>
            </a:r>
            <a:r>
              <a:rPr lang="ru-RU" sz="1000" dirty="0" err="1"/>
              <a:t>Airbus</a:t>
            </a:r>
            <a:r>
              <a:rPr lang="ru-RU" sz="1000" dirty="0"/>
              <a:t> A321 компании Аэрофлот носит имя К. Э. Циолковского.</a:t>
            </a:r>
          </a:p>
          <a:p>
            <a:r>
              <a:rPr lang="ru-RU" sz="1000" dirty="0"/>
              <a:t>В Калуге ежегодно проводятся традиционные соревнования по мотокроссу, посвященные памяти Циолковского.</a:t>
            </a:r>
          </a:p>
        </p:txBody>
      </p:sp>
    </p:spTree>
    <p:extLst>
      <p:ext uri="{BB962C8B-B14F-4D97-AF65-F5344CB8AC3E}">
        <p14:creationId xmlns:p14="http://schemas.microsoft.com/office/powerpoint/2010/main" val="855984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0925"/>
          </a:xfrm>
        </p:spPr>
        <p:txBody>
          <a:bodyPr>
            <a:normAutofit fontScale="90000"/>
          </a:bodyPr>
          <a:lstStyle/>
          <a:p>
            <a:r>
              <a:rPr lang="ru-RU" dirty="0"/>
              <a:t>Памятники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79443"/>
            <a:ext cx="9905999" cy="3541714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413" y="2221810"/>
            <a:ext cx="1848920" cy="18598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1413" y="4286196"/>
            <a:ext cx="1537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Памятная монета 1 рубль,</a:t>
            </a:r>
          </a:p>
          <a:p>
            <a:r>
              <a:rPr lang="ru-RU" dirty="0"/>
              <a:t>1987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3079" y="2950300"/>
            <a:ext cx="1429164" cy="19914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03079" y="5024860"/>
            <a:ext cx="1563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Почтовая марка СССР,</a:t>
            </a:r>
          </a:p>
          <a:p>
            <a:r>
              <a:rPr lang="ru-RU" dirty="0"/>
              <a:t>1951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989" y="2221810"/>
            <a:ext cx="2023986" cy="14286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0331" y="3710024"/>
            <a:ext cx="1927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Почтовая марка СССР,</a:t>
            </a:r>
          </a:p>
          <a:p>
            <a:r>
              <a:rPr lang="ru-RU" dirty="0"/>
              <a:t>1957 год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721" y="3121263"/>
            <a:ext cx="1986685" cy="14140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81721" y="4633354"/>
            <a:ext cx="1647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Почтовая марка СССР,</a:t>
            </a:r>
          </a:p>
          <a:p>
            <a:r>
              <a:rPr lang="ru-RU" dirty="0"/>
              <a:t>1986 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81151" y="2221809"/>
            <a:ext cx="1978707" cy="12105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881151" y="3446463"/>
            <a:ext cx="1881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Почтовая марка Казахстана,</a:t>
            </a:r>
          </a:p>
          <a:p>
            <a:r>
              <a:rPr lang="ru-RU" dirty="0"/>
              <a:t>2007 год</a:t>
            </a:r>
          </a:p>
        </p:txBody>
      </p:sp>
    </p:spTree>
    <p:extLst>
      <p:ext uri="{BB962C8B-B14F-4D97-AF65-F5344CB8AC3E}">
        <p14:creationId xmlns:p14="http://schemas.microsoft.com/office/powerpoint/2010/main" val="148509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27" y="261608"/>
            <a:ext cx="1928399" cy="25711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961" y="2917688"/>
            <a:ext cx="22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К. Э. Циолковскому в Боровске (скульптор С. Бычков)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748" y="1773202"/>
            <a:ext cx="1888642" cy="25181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81158" y="4295085"/>
            <a:ext cx="1630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Бюст Константина Циолковского на улице его имени в Москве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2312" y="1033117"/>
            <a:ext cx="2805321" cy="18702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41986" y="3016592"/>
            <a:ext cx="2085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К. Э. Циолковскому в Санкт-Петербурге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4731" y="2249169"/>
            <a:ext cx="2580034" cy="19350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204731" y="4156585"/>
            <a:ext cx="23392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Памятная доска К. Э. Циолковского на здании музея К. Э. Циолковского, авиации и космонавтики в городе Кирове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84765" y="351076"/>
            <a:ext cx="2286829" cy="171512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020833" y="2249169"/>
            <a:ext cx="1814691" cy="2100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Циолковскому в городе Долгопрудном, работы скульптора Иванова Ю. Ф.</a:t>
            </a:r>
          </a:p>
        </p:txBody>
      </p:sp>
    </p:spTree>
    <p:extLst>
      <p:ext uri="{BB962C8B-B14F-4D97-AF65-F5344CB8AC3E}">
        <p14:creationId xmlns:p14="http://schemas.microsoft.com/office/powerpoint/2010/main" val="1180280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C49EC-543B-4483-B82F-39C2EE98E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Литература: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A6E62E-4A83-4690-AFA6-835EDAC2C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Интернет-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09422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"/>
            <a:ext cx="9905998" cy="1194318"/>
          </a:xfrm>
        </p:spPr>
        <p:txBody>
          <a:bodyPr/>
          <a:lstStyle/>
          <a:p>
            <a:r>
              <a:rPr lang="ru-RU" dirty="0"/>
              <a:t>Родители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802433"/>
            <a:ext cx="6942414" cy="605556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Константина, Эдуард Игнатьевич Циолковский (1820—1881, полное имя — Макар-Эдуард-Эразм). Родился в селе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Коростянин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(ныне Малиновка Гощанского района Ровненской области на северо-западе Украины). В 1841 году окончил Лесной и Межевой институт в Петербурге, затем служил лесничим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Петербургской губерниях. В 1843 году был переведён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лесничество Спасского уезда Рязанской губернии. Проживая в селе Ижевском, встретился со своей будущей женой Марией Ивановной Юмашевой (1832—1870), матерью Константина Циолковского. Имея татарские корни, она была воспитана в русской традиции. Предки Марии Ивановны при Иване Грозном переселились в Псковскую губернию. Её родители, мелкопоместные дворяне, владели также бондарной и корзинной мастерскими. Мария Ивановна была образованной женщиной: окончила гимназию, знала латынь, математику и другие науки.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сразу после свадьбы в 1849 году чета Циолковских переехала в село Ижевское Спасского уезда, где проживала до 1860 года.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2877" y="132583"/>
            <a:ext cx="142875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877" y="3390146"/>
            <a:ext cx="1428750" cy="21338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42877" y="2559149"/>
            <a:ext cx="2454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Отец, Эдуард Игнатьевич Циолковский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44650" y="5791201"/>
            <a:ext cx="1526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Мать, Мария Ивановна Юмашева</a:t>
            </a:r>
          </a:p>
        </p:txBody>
      </p:sp>
    </p:spTree>
    <p:extLst>
      <p:ext uri="{BB962C8B-B14F-4D97-AF65-F5344CB8AC3E}">
        <p14:creationId xmlns:p14="http://schemas.microsoft.com/office/powerpoint/2010/main" val="135011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"/>
            <a:ext cx="9905998" cy="606490"/>
          </a:xfrm>
        </p:spPr>
        <p:txBody>
          <a:bodyPr/>
          <a:lstStyle/>
          <a:p>
            <a:r>
              <a:rPr lang="ru-RU" dirty="0"/>
              <a:t>Детство (1857-1868)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94523"/>
            <a:ext cx="8572431" cy="547707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Эдуардович Циолковский родился 5 (17) сентября 1857 в селе Ижевском под Рязанью. Был крещён в Никольской церкви. Имя Константин было совершенно новым в роду Циолковских, оно было дано по имени священника, крестившего младенца.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1860-х годах семья Циолковского проживала в одном из домов, входящих в состав городской усадьбы дворян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Колеминых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доме прошли детские годы Константина Циолковского. Предполагается, что это был сохранившийся по настоящий момент дом по адресу Вознесенская улица, дом 40 или один из домов, расположенных в том же квартале.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девяти лет Костя, катаясь в начале зимы на санках, простудился и заболел скарлатиной. В результате осложнения после тяжёлой болезни частично потерял слух. Наступило то, что впоследствии Константин Эдуардович назвал «самым грустным, самым тёмным временем моей жизни». Тугоухость лишила мальчика многих детских забав и впечатлений, привычных его здоровым сверстникам.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Костя впервые начинает проявлять интерес к мастерству. «Мне нравилось делать кукольные коньки, домики, санки, часы с гирями и пр. Всё это было из бумаги и картона и соединялось сургучом», — напишет он позже.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1868 году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землемерно-таксаторские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классы были закрыты, и Эдуард Игнатьевич снова потерял работу. Очередной переезд — в Вятку, где была большая польская община и у отца семейства жили два брата, которые, вероятно, и помогли ему получить должность столоначальника Лесного отделения.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6608" y="1679643"/>
            <a:ext cx="1905000" cy="2800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06608" y="4639019"/>
            <a:ext cx="1997765" cy="1191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Костя Циолковский, Рязань, 1863 или 1864 год</a:t>
            </a:r>
          </a:p>
        </p:txBody>
      </p:sp>
    </p:spTree>
    <p:extLst>
      <p:ext uri="{BB962C8B-B14F-4D97-AF65-F5344CB8AC3E}">
        <p14:creationId xmlns:p14="http://schemas.microsoft.com/office/powerpoint/2010/main" val="275621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60585"/>
          </a:xfrm>
        </p:spPr>
        <p:txBody>
          <a:bodyPr/>
          <a:lstStyle/>
          <a:p>
            <a:r>
              <a:rPr lang="ru-RU" dirty="0"/>
              <a:t>Вятка. Обучение в гимназии. Смерть матери (1869—1873)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73015"/>
            <a:ext cx="7648025" cy="3915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dirty="0"/>
              <a:t>За время жизни в Вятке семья Циолковских сменила несколько квартир. Последние 5 лет (с 1873 по 1878 гг.) они проживали во флигеле усадьбы купцов </a:t>
            </a:r>
            <a:r>
              <a:rPr lang="ru-RU" sz="1200" dirty="0" err="1"/>
              <a:t>Шуравиных</a:t>
            </a:r>
            <a:r>
              <a:rPr lang="ru-RU" sz="1200" dirty="0"/>
              <a:t> на Преображенской улице.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В 1869 году Костя вместе с младшим братом Игнатием поступил в первый класс мужской Вятской гимназии. Учёба давалась с большим трудом, предметов было много, преподаватели строгие. Очень мешала глухота: «Учителей совершенно не слышал или слышал одни неясные звуки».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В письме Д. И. Менделееву 30 августа 1890 г. Циолковский писал: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«Еще раз прошу Вас, Дмитрий Иванович, взять мой труд под своё покровительство. Гнет обстоятельств, глухота с десятилетнего возраста, проистекающее отсюда незнание жизни и людей и другие неблагоприятные условия, надеюсь, извинят в Ваших глазах мою слабость».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В том же году пришло печальное известие из Петербурга — умер старший брат Дмитрий, учившийся в Морском училище. Эта смерть потрясла всю семью, но особенно Марию Ивановну. В 1870 году мать Кости, которую он горячо любил, неожиданно скончалась.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Горе придавило осиротевшего мальчика. И без того не блиставший успехами в учёбе, угнетённый свалившимися на него несчастьями, Костя учился всё хуже и хуже. Гораздо острее ощутил он свою глухоту, препятствовавшую его учёбе в школе и делавшую его всё более и более изолированным. За шалости он неоднократно подвергался наказаниям, попадал в карцер. Во втором классе Костя остался на второй год, а с третьего (в 1873 году) последовало отчисление с характеристикой «… для поступления в техническое училище». После этого Константин уже никогда и нигде не учился — занимался исключительно самостоятельно; во время этих занятий он пользовался небольшой библиотекой отца (в которой были книги по естественным наукам и математике). В отличие от гимназических учителей, книги щедро оделяли его знаниями и никогда не делали ни малейших упрёков.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В это же время Костя приобщился к техническому и научному творчеству. Он самостоятельно изготовил астролябию (первое измеренное ей расстояние — до пожарной каланчи), домашний токарный станок, самодвижущиеся коляски и локомотивы. Устройства приводились в движение спиральными пружинами, которые Константин извлекал из старых кринолинов, покупаемых на рынке. Увлекался фокусами и делал различные ящики, в которых предметы то появлялись, то исчезали. Опыты с бумажной моделью аэростата, наполненного водородом, закончились неудачей, однако Константин не отчаивается, продолжает работать над моделью, думает над проектом машины с крыльями.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4B6312-C5D3-484D-A042-B02A9B3A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478" y="503853"/>
            <a:ext cx="3542521" cy="35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3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439" y="114935"/>
            <a:ext cx="9905998" cy="1204710"/>
          </a:xfrm>
        </p:spPr>
        <p:txBody>
          <a:bodyPr/>
          <a:lstStyle/>
          <a:p>
            <a:r>
              <a:rPr lang="ru-RU" dirty="0"/>
              <a:t>Москва. Самообразование. Встреча с Николаем Фёдоровым (1873—1876)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587" y="1316243"/>
            <a:ext cx="8784466" cy="4429609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/>
              <a:t>Поверив в способности сына, в июле 1873 года Эдуард Игнатьевич решил послать Константина в Москву поступать в Высшее техническое училище (ныне МГТУ им. Баумана), снабдив его сопроводительным письмом к своему знакомому с просьбой помочь устроиться. Однако Константин письмо потерял и помнил только адрес: Немецкая улица (ныне Бауманская улица). Добравшись до неё, юноша снял комнату в квартире прачки.</a:t>
            </a:r>
          </a:p>
          <a:p>
            <a:r>
              <a:rPr lang="ru-RU" sz="4000" dirty="0"/>
              <a:t>В училище, по неизвестным причинам, Константин так и не поступил, но решил продолжить образование самостоятельно. Живя буквально на хлебе и воде (отец присылал 10—15 рублей в месяц), принялся упорно заниматься. «Кроме воды и чёрного хлеба у меня тогда ничего не было. Каждые три дня я ходил в булочную и покупал там на 9 копеек хлеба. Таким образом, я проживал в месяц 90 копеек.» Для экономии средств Константин передвигался по Москве только пешком. Все свободные деньги тратил на книги, приборы и химические препараты.</a:t>
            </a:r>
          </a:p>
          <a:p>
            <a:r>
              <a:rPr lang="ru-RU" sz="4000" dirty="0"/>
              <a:t>Ежедневно с десяти утра и до трёх-четырёх часов дня юноша штудирует науки в Чертковской публичной библиотеке — единственной бесплатной библиотеке в Москве того времени.</a:t>
            </a:r>
          </a:p>
          <a:p>
            <a:r>
              <a:rPr lang="ru-RU" sz="4000" dirty="0"/>
              <a:t>В этой библиотеке Циолковский встретился с основоположником русского космизма Николаем Фёдоровичем Фёдоровым, работавшим там помощником библиотекаря (служащий, постоянно находившийся в зале), но так и не признал в скромном служащем знаменитого мыслителя. «Он давал мне запрещённые книги. Потом оказалось, что это известный аскет, друг Толстого и изумительный философ и скромник. Он раздавал всё своё крохотное жалование беднякам. Теперь я вижу, что он и меня хотел сделать своим пансионером, но это ему не удалось: я чересчур дичился», — написал позже Константин Эдуардович в автобиографии. Циолковский признавал, что Фёдоров заменил ему университетских профессоров. Однако это влияние проявилось много позже, через десять лет после смерти московского Сократа, а во время своего проживания в Москве Константин ничего не знал о взглядах Николая Фёдоровича, и они так ни разу и не заговорили о Космосе.</a:t>
            </a:r>
          </a:p>
          <a:p>
            <a:r>
              <a:rPr lang="ru-RU" sz="4000" dirty="0"/>
              <a:t>Работа в библиотеке была подчинена чёткому распорядку. С утра Константин занимался точными и естественными науками, требовавшими сосредоточенности и ясности ума. Затем переключался на более простой материал: беллетристику и публицистику. Активно изучал «толстые» журналы, где публиковались как обзорные научные статьи, так и публицистические. Увлечённо читал Шекспира, Льва Толстого, Тургенева, восхищался статьями Дмитрия Писарева: «Писарев заставлял меня дрожать от радости и счастья. В нём я видел тогда своё второе „Я“»</a:t>
            </a:r>
          </a:p>
          <a:p>
            <a:r>
              <a:rPr lang="ru-RU" sz="4000" dirty="0"/>
              <a:t>За первый год жизни в Москве Циолковским изучены физика и начала математики. В 1874 году Чертковская библиотека переехала в здание </a:t>
            </a:r>
            <a:r>
              <a:rPr lang="ru-RU" sz="4000" dirty="0" err="1"/>
              <a:t>Румянцевского</a:t>
            </a:r>
            <a:r>
              <a:rPr lang="ru-RU" sz="4000" dirty="0"/>
              <a:t> музея, вместе с ней перешёл на новое место работы и Николай Фёдоров. В новом читальном зале Константин изучает дифференциальное и интегральное исчисление, высшую алгебру, аналитическую и сферическую геометрию. Затем астрономию, механику, химию.</a:t>
            </a:r>
          </a:p>
          <a:p>
            <a:r>
              <a:rPr lang="ru-RU" sz="4000" dirty="0"/>
              <a:t>За три года Константин полностью освоил гимназическую программу, а также значительную часть университетской.</a:t>
            </a:r>
          </a:p>
          <a:p>
            <a:r>
              <a:rPr lang="ru-RU" sz="4000" dirty="0"/>
              <a:t>К сожалению, отец больше не смог оплачивать его проживание в Москве и к тому же плохо себя чувствовал и собирался на пенсию. С полученными знаниями Константин уже вполне мог начать самостоятельную работу в провинции, а также продолжать своё образование за пределами Москвы. Осенью 1876 года Эдуард Игнатьевич вызвал сына обратно в Вятку, и Константин вернулся домой.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5877" y="259901"/>
            <a:ext cx="1729119" cy="1925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5877" y="3589578"/>
            <a:ext cx="1905000" cy="14001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41217" y="2184987"/>
            <a:ext cx="1898438" cy="151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Николай Фёдоров. Портрет работы Леонида Пастернака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25877" y="5007188"/>
            <a:ext cx="17693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Здание </a:t>
            </a:r>
            <a:r>
              <a:rPr lang="ru-RU" dirty="0" err="1"/>
              <a:t>Румянцевского</a:t>
            </a:r>
            <a:r>
              <a:rPr lang="ru-RU" dirty="0"/>
              <a:t> музея («Пашков дом»). Открытка XIX в.</a:t>
            </a:r>
          </a:p>
        </p:txBody>
      </p:sp>
    </p:spTree>
    <p:extLst>
      <p:ext uri="{BB962C8B-B14F-4D97-AF65-F5344CB8AC3E}">
        <p14:creationId xmlns:p14="http://schemas.microsoft.com/office/powerpoint/2010/main" val="145591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431" y="0"/>
            <a:ext cx="9905998" cy="1478570"/>
          </a:xfrm>
        </p:spPr>
        <p:txBody>
          <a:bodyPr/>
          <a:lstStyle/>
          <a:p>
            <a:r>
              <a:rPr lang="ru-RU" dirty="0"/>
              <a:t>Возвращение в Вятку. Репетиторство (1876—1878)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215737"/>
            <a:ext cx="8625440" cy="3719946"/>
          </a:xfrm>
        </p:spPr>
        <p:txBody>
          <a:bodyPr>
            <a:noAutofit/>
          </a:bodyPr>
          <a:lstStyle/>
          <a:p>
            <a:r>
              <a:rPr lang="ru-RU" sz="1200" dirty="0"/>
              <a:t>В Вятку Константин вернулся ослабшим, исхудавшим и измождённым. Тяжёлые условия жизни в Москве, напряжённая работа привели также к ухудшению зрения. После возвращения домой Циолковский стал носить очки. Восстановив силы, Константин начал давать частные уроки по физике и математике. Первый урок получил благодаря связям отца в либеральном обществе. Проявив себя талантливым педагогом, в дальнейшем не имел недостатка в учениках.</a:t>
            </a:r>
          </a:p>
          <a:p>
            <a:r>
              <a:rPr lang="ru-RU" sz="1200" dirty="0"/>
              <a:t>При ведении уроков Циолковский применял собственные оригинальные методы, главным из которых была наглядная демонстрация — Константин делал бумажные модели многогранников для уроков геометрии, вместе с учениками проводил многочисленные опыты на уроках физики, чем заслужил славу преподавателя, хорошо и понятно объясняющего материал, на занятиях с которым всегда интересно. Для изготовления моделей и проведения опытов Циолковский снял мастерскую. Всё своё свободное время проводил в ней или в библиотеке. Читал очень много — специальную литературу, беллетристику, публицистику. Согласно автобиографии, в это время прочитал журналы «Современник», «Дело», «Отечественные записки» за все годы, что они издавались. Тогда же прочёл «Начала» Исаака Ньютона, научных взглядов которого Циолковский придерживался всю дальнейшую жизнь.</a:t>
            </a:r>
          </a:p>
          <a:p>
            <a:r>
              <a:rPr lang="ru-RU" sz="1200" dirty="0"/>
              <a:t>В конце 1876 года умер младший брат Константина Игнатий. Братья с детства были очень близки, Константин доверял Игнатию свои самые сокровенные мысли, и смерть брата стала тяжёлым ударом.</a:t>
            </a:r>
          </a:p>
          <a:p>
            <a:r>
              <a:rPr lang="ru-RU" sz="1200" dirty="0"/>
              <a:t>К 1877 году Эдуард Игнатьевич был уже очень слаб и болен, сказалась трагическая смерть жены и детей (кроме сыновей Дмитрия и Игнатия в эти годы Циолковские потеряли самую младшую дочь — Екатерину — она скончалась в 1875 году, во время отсутствия Константина), глава </a:t>
            </a:r>
            <a:r>
              <a:rPr lang="ru-RU" sz="1400" dirty="0"/>
              <a:t>семейства вышел в отставку. В 1878 году вся семья Циолковских вернулась в Рязань.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6853" y="2448719"/>
            <a:ext cx="2095500" cy="1571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66853" y="4020344"/>
            <a:ext cx="1895061" cy="2354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Музей К. Э. Циолковского, авиации и космонавтики в Кирове. Здесь Циолковский жил в 1873—1878 годах</a:t>
            </a:r>
          </a:p>
        </p:txBody>
      </p:sp>
    </p:spTree>
    <p:extLst>
      <p:ext uri="{BB962C8B-B14F-4D97-AF65-F5344CB8AC3E}">
        <p14:creationId xmlns:p14="http://schemas.microsoft.com/office/powerpoint/2010/main" val="260460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72736"/>
            <a:ext cx="9905998" cy="1330037"/>
          </a:xfrm>
        </p:spPr>
        <p:txBody>
          <a:bodyPr/>
          <a:lstStyle/>
          <a:p>
            <a:r>
              <a:rPr lang="ru-RU" dirty="0"/>
              <a:t>Возвращение в Рязань. Экзамены на звание учителя (1878—1880)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414" y="1236518"/>
            <a:ext cx="9327805" cy="4123989"/>
          </a:xfrm>
        </p:spPr>
        <p:txBody>
          <a:bodyPr>
            <a:normAutofit/>
          </a:bodyPr>
          <a:lstStyle/>
          <a:p>
            <a:r>
              <a:rPr lang="ru-RU" sz="1200" dirty="0"/>
              <a:t>По возвращении в Рязань семья жила на Садовой улице. Сразу после приезда Константин Циолковский прошёл медицинскую комиссию и был освобождён от воинской службы из-за глухоты. В семье намеревались приобрести дом и жить доходами от него, однако произошло непредвиденное — Константин рассорился с отцом. В результате Константин снял отдельную комнату у служащего Палкина и был вынужден искать другие средства к существованию, так как его личные сбережения, накопленные с частных уроков в Вятке подходили к концу, а в Рязани неизвестному репетитору без рекомендаций не удавалось найти учеников.</a:t>
            </a:r>
          </a:p>
          <a:p>
            <a:r>
              <a:rPr lang="ru-RU" sz="1200" dirty="0"/>
              <a:t>Для продолжения работы учителем была необходима определённая, документально подтверждённая квалификация. Осенью 1879 года в Первой губернской гимназии Константин Циолковский держал экзамен экстерном на уездного учителя математики. Как «самоучке», ему пришлось сдавать «полный» экзамен — не только сам предмет, но и грамматику, катехизис, богослужение и прочие обязательные дисциплины. Этими предметами Циолковский никогда не интересовался и не занимался, но сумел подготовиться за короткое время.</a:t>
            </a:r>
          </a:p>
          <a:p>
            <a:r>
              <a:rPr lang="ru-RU" sz="1200" dirty="0"/>
              <a:t>Успешно сдав экзамен, Циолковский получил направление от Министерства просвещения на должность учителя арифметики и геометрии в </a:t>
            </a:r>
            <a:r>
              <a:rPr lang="ru-RU" sz="1200" dirty="0" err="1"/>
              <a:t>Боровское</a:t>
            </a:r>
            <a:r>
              <a:rPr lang="ru-RU" sz="1200" dirty="0"/>
              <a:t> уездное училище Калужской губернии (Боровск располагался в 100 км от Москвы) и в январе 1880 года покинул Рязань.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2653" y="4361920"/>
            <a:ext cx="3003571" cy="23921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30443" y="5378582"/>
            <a:ext cx="2107096" cy="147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Свидетельство уездного учителя математики, полученное Циолковским</a:t>
            </a:r>
          </a:p>
        </p:txBody>
      </p:sp>
    </p:spTree>
    <p:extLst>
      <p:ext uri="{BB962C8B-B14F-4D97-AF65-F5344CB8AC3E}">
        <p14:creationId xmlns:p14="http://schemas.microsoft.com/office/powerpoint/2010/main" val="3549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72736"/>
            <a:ext cx="9905998" cy="1527464"/>
          </a:xfrm>
        </p:spPr>
        <p:txBody>
          <a:bodyPr/>
          <a:lstStyle/>
          <a:p>
            <a:r>
              <a:rPr lang="ru-RU" dirty="0"/>
              <a:t>Первые научные работы. Русское физико-химическое общество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30036"/>
            <a:ext cx="9905999" cy="4461165"/>
          </a:xfrm>
        </p:spPr>
        <p:txBody>
          <a:bodyPr>
            <a:noAutofit/>
          </a:bodyPr>
          <a:lstStyle/>
          <a:p>
            <a:r>
              <a:rPr lang="ru-RU" sz="1200" dirty="0"/>
              <a:t>После занятий в училище и по выходным Циолковский продолжал свои исследования дома: работал над рукописями, делал чертежи, ставил эксперименты. В доме у него сверкают электрические молнии, гремят громы, звенят колокольчики, пляшут бумажные куколки.</a:t>
            </a:r>
          </a:p>
          <a:p>
            <a:r>
              <a:rPr lang="ru-RU" sz="1200" dirty="0"/>
              <a:t>Самая первая работа Циолковского была посвящена применению механики в биологии. Ей стала написанная в 1880 году статья «Графическое изображение ощущений»; в данной работе Циолковский развивал свойственную для него в то время пессимистическую теорию «взбаламученного нуля», математически обосновывал идею бессмысленности человеческой жизни (этой теории, по позднейшему признанию учёного, суждено было сыграть роковую роль в его жизни и в жизни его семьи). Циолковский отослал эту статью в журнал «Русская мысль», но там её не напечатали и рукопись не вернули, а Константин переключился на другие темы.</a:t>
            </a:r>
          </a:p>
          <a:p>
            <a:r>
              <a:rPr lang="ru-RU" sz="1200" dirty="0"/>
              <a:t>В 1881 году Циолковский написал свою первую подлинно научную работу «Теория газов» (рукопись которой не найдена). Однажды его посетил студент Василий Лавров, который предложил свою помощь, так как направлялся в Петербург и мог передать рукопись на рассмотрение в Русское физико-химическое общество (РФХО), весьма авторитетное научное сообщество в России того времени (в дальнейшем Лавров передал в РФХО и две следующие работы Циолковского). «Теория газов» была написана Циолковским на основе имевшихся у него книг. Циолковский самостоятельно разработал основы кинетической теории газов. Статья была рассмотрена, своё мнение об исследовании высказал профессор П. П. Фан-дер-Флит:</a:t>
            </a:r>
          </a:p>
          <a:p>
            <a:r>
              <a:rPr lang="ru-RU" sz="1200" dirty="0"/>
              <a:t>Хотя статья сама по себе не представляет ничего нового и выводы в ней не вполне точны, тем не менее она обнаруживает в авторе большие способности и трудолюбие, так как автор не воспитывался в учебном заведении и своими знаниями обязан исключительно самому себе… Ввиду этого желательно содействовать дальнейшему самообразованию автора…</a:t>
            </a:r>
          </a:p>
          <a:p>
            <a:r>
              <a:rPr lang="ru-RU" sz="1200" dirty="0"/>
              <a:t>Общество постановило ходатайствовать… о переводе г. Циолковского… в такой город, в котором он мог бы заниматься научными пособиями.</a:t>
            </a:r>
          </a:p>
          <a:p>
            <a:r>
              <a:rPr lang="ru-RU" sz="1200" dirty="0"/>
              <a:t>(Из протокола заседания общества от 23 октября 1882 год)</a:t>
            </a:r>
          </a:p>
        </p:txBody>
      </p:sp>
    </p:spTree>
    <p:extLst>
      <p:ext uri="{BB962C8B-B14F-4D97-AF65-F5344CB8AC3E}">
        <p14:creationId xmlns:p14="http://schemas.microsoft.com/office/powerpoint/2010/main" val="1385823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645</TotalTime>
  <Words>2477</Words>
  <Application>Microsoft Office PowerPoint</Application>
  <PresentationFormat>Широкоэкранный</PresentationFormat>
  <Paragraphs>157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Tw Cen MT</vt:lpstr>
      <vt:lpstr>Контур</vt:lpstr>
      <vt:lpstr>Циолковский константин Эдуардович </vt:lpstr>
      <vt:lpstr> </vt:lpstr>
      <vt:lpstr>Родители </vt:lpstr>
      <vt:lpstr>Детство (1857-1868)</vt:lpstr>
      <vt:lpstr>Вятка. Обучение в гимназии. Смерть матери (1869—1873)</vt:lpstr>
      <vt:lpstr>Москва. Самообразование. Встреча с Николаем Фёдоровым (1873—1876)</vt:lpstr>
      <vt:lpstr>Возвращение в Вятку. Репетиторство (1876—1878)</vt:lpstr>
      <vt:lpstr>Возвращение в Рязань. Экзамены на звание учителя (1878—1880)</vt:lpstr>
      <vt:lpstr>Первые научные работы. Русское физико-химическое общество</vt:lpstr>
      <vt:lpstr>Презентация PowerPoint</vt:lpstr>
      <vt:lpstr>Теория металлического дирижабля. Общество любителей естествознания. Русское техническое общество</vt:lpstr>
      <vt:lpstr>Презентация PowerPoint</vt:lpstr>
      <vt:lpstr>Презентация PowerPoint</vt:lpstr>
      <vt:lpstr>Другие работы. Первое научно-фантастическое произведение. Первые публикации</vt:lpstr>
      <vt:lpstr>Презентация PowerPoint</vt:lpstr>
      <vt:lpstr>Презентация PowerPoint</vt:lpstr>
      <vt:lpstr>Научные достижения</vt:lpstr>
      <vt:lpstr>Воздухоплавание и аэродинамика</vt:lpstr>
      <vt:lpstr>Основы теории реактивного движения</vt:lpstr>
      <vt:lpstr>Механика тел переменного состава</vt:lpstr>
      <vt:lpstr>Ракетодинамика </vt:lpstr>
      <vt:lpstr>Презентация PowerPoint</vt:lpstr>
      <vt:lpstr>Теоретическая космонавтика</vt:lpstr>
      <vt:lpstr>Увековечение памяти</vt:lpstr>
      <vt:lpstr>Памятники </vt:lpstr>
      <vt:lpstr>Презентация PowerPoint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Циолковский К.Э.</dc:title>
  <dc:creator>Sveta Chugunova</dc:creator>
  <cp:lastModifiedBy>Ирина Люшина</cp:lastModifiedBy>
  <cp:revision>39</cp:revision>
  <dcterms:created xsi:type="dcterms:W3CDTF">2017-02-24T18:34:11Z</dcterms:created>
  <dcterms:modified xsi:type="dcterms:W3CDTF">2019-10-07T17:39:43Z</dcterms:modified>
</cp:coreProperties>
</file>