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7" r:id="rId7"/>
    <p:sldId id="263" r:id="rId8"/>
    <p:sldId id="266" r:id="rId9"/>
    <p:sldId id="265" r:id="rId10"/>
    <p:sldId id="259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09.09.2018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Раздел: 4 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Космос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988840"/>
            <a:ext cx="7344816" cy="273630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Тема урока 1: </a:t>
            </a:r>
            <a:endParaRPr lang="ru-RU" sz="2800" dirty="0" smtClean="0">
              <a:solidFill>
                <a:srgbClr val="00B050"/>
              </a:solidFill>
            </a:endParaRPr>
          </a:p>
          <a:p>
            <a:pPr fontAlgn="base"/>
            <a:r>
              <a:rPr lang="ru-RU" dirty="0" smtClean="0">
                <a:solidFill>
                  <a:srgbClr val="00B050"/>
                </a:solidFill>
              </a:rPr>
              <a:t>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2780928"/>
            <a:ext cx="626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НА  ПРОСТОРАХ ВСЕЛЕННОЙ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Рефлексия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Что узнал, чему научился?</a:t>
            </a:r>
          </a:p>
          <a:p>
            <a:r>
              <a:rPr lang="ru-RU" dirty="0" smtClean="0"/>
              <a:t>Что осталось непонятным?</a:t>
            </a:r>
          </a:p>
          <a:p>
            <a:r>
              <a:rPr lang="ru-RU" dirty="0" smtClean="0"/>
              <a:t>Над чем необходимо работать?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Домашнее задание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Напишите небольшое эссе (30-35 слов) на тему:</a:t>
            </a:r>
          </a:p>
          <a:p>
            <a:r>
              <a:rPr lang="ru-RU" b="1" i="1" dirty="0" smtClean="0"/>
              <a:t>Почему звёздное небо во все времена привлекало людей?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Цели обучения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8.4.2.1 - использовать термины, неологизмы, инверсии, градации;</a:t>
            </a:r>
          </a:p>
          <a:p>
            <a:r>
              <a:rPr lang="ru-RU" dirty="0" smtClean="0"/>
              <a:t>8.1.4.1 - прогнозировать содержание по названию текста или началу.</a:t>
            </a:r>
          </a:p>
          <a:p>
            <a:r>
              <a:rPr lang="ru-RU" dirty="0" smtClean="0"/>
              <a:t>8.2.4.1</a:t>
            </a:r>
          </a:p>
          <a:p>
            <a:r>
              <a:rPr lang="ru-RU" dirty="0" smtClean="0"/>
              <a:t>определять смешанные типы текстов, различать характерные черты, языковые и жанровые особенности публицистического, разговорного, </a:t>
            </a:r>
            <a:r>
              <a:rPr lang="ru-RU" b="1" u="sng" dirty="0" smtClean="0"/>
              <a:t>научного</a:t>
            </a:r>
            <a:r>
              <a:rPr lang="ru-RU" dirty="0" smtClean="0"/>
              <a:t>, официально-делового стилей (репортаж, фельетон, статья, интервью, очерк, обзор, послание, характеристика, биография, автобиография, </a:t>
            </a:r>
            <a:r>
              <a:rPr lang="ru-RU" b="1" u="sng" dirty="0" smtClean="0"/>
              <a:t>аннотация, тезисы, реферат, доклад</a:t>
            </a:r>
            <a:r>
              <a:rPr lang="ru-RU" dirty="0" smtClean="0"/>
              <a:t>, комментарии в </a:t>
            </a:r>
            <a:r>
              <a:rPr lang="ru-RU" dirty="0" err="1" smtClean="0"/>
              <a:t>блоге</a:t>
            </a:r>
            <a:r>
              <a:rPr lang="ru-RU" dirty="0" smtClean="0"/>
              <a:t>, чате, форуме)</a:t>
            </a:r>
          </a:p>
          <a:p>
            <a:r>
              <a:rPr lang="ru-RU" dirty="0" smtClean="0"/>
              <a:t>8.2.3.1</a:t>
            </a:r>
          </a:p>
          <a:p>
            <a:r>
              <a:rPr lang="ru-RU" dirty="0" smtClean="0"/>
              <a:t>понимать применение и объяснять подразумеваемый смысл отдельных слов, словосочетаний и предложений в тексте, </a:t>
            </a:r>
            <a:r>
              <a:rPr lang="ru-RU" b="1" dirty="0" smtClean="0"/>
              <a:t>эмоционально-окрашенных и профессиональных слов, неологизмов, окказионализмов</a:t>
            </a:r>
            <a:r>
              <a:rPr lang="ru-RU" dirty="0" smtClean="0"/>
              <a:t> с учетом лексической сочетаемости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Цели урока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Учащиеся могут</a:t>
            </a:r>
            <a:r>
              <a:rPr lang="ru-RU" b="1" i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ru-RU" b="1" i="1" dirty="0" smtClean="0"/>
              <a:t>- </a:t>
            </a:r>
            <a:r>
              <a:rPr lang="ru-RU" dirty="0" smtClean="0"/>
              <a:t>использовать термины по теме раздела;</a:t>
            </a:r>
          </a:p>
          <a:p>
            <a:r>
              <a:rPr lang="ru-RU" b="1" i="1" dirty="0" smtClean="0"/>
              <a:t>- </a:t>
            </a:r>
            <a:r>
              <a:rPr lang="ru-RU" dirty="0" smtClean="0"/>
              <a:t>использовать в составленном тексте градацию;</a:t>
            </a:r>
          </a:p>
          <a:p>
            <a:r>
              <a:rPr lang="ru-RU" dirty="0" smtClean="0"/>
              <a:t>- прогнозировать содержание по заголовку текста или началу.</a:t>
            </a:r>
          </a:p>
          <a:p>
            <a:r>
              <a:rPr lang="ru-RU" dirty="0" smtClean="0"/>
              <a:t>- определять смешанные типы текстов, различать характерные черты, языковые и жанровые особенности </a:t>
            </a:r>
            <a:r>
              <a:rPr lang="ru-RU" b="1" u="sng" dirty="0" smtClean="0"/>
              <a:t>научного</a:t>
            </a:r>
            <a:r>
              <a:rPr lang="ru-RU" dirty="0" smtClean="0"/>
              <a:t> стилей (</a:t>
            </a:r>
            <a:r>
              <a:rPr lang="ru-RU" b="1" u="sng" dirty="0" smtClean="0"/>
              <a:t>аннотация</a:t>
            </a:r>
            <a:r>
              <a:rPr lang="ru-RU" dirty="0" smtClean="0"/>
              <a:t>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- понимать применение и объяснять подразумеваемый смысл </a:t>
            </a:r>
            <a:r>
              <a:rPr lang="ru-RU" b="1" dirty="0" smtClean="0"/>
              <a:t>неологизмов</a:t>
            </a:r>
            <a:endParaRPr lang="ru-RU" dirty="0" smtClean="0"/>
          </a:p>
          <a:p>
            <a:pPr>
              <a:buNone/>
            </a:pPr>
            <a:endParaRPr lang="ru-RU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Критерии оценивания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 dirty="0" smtClean="0"/>
              <a:t>Учащийся достиг цели обучения, если </a:t>
            </a:r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прогнозирует содержание по названию текста;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устно составляет продолжение текста;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использует термины, связанные с темой раздела;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использует стилистическую фигуру – градацию.</a:t>
            </a:r>
            <a:endParaRPr lang="ru-RU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задание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         </a:t>
            </a:r>
            <a:r>
              <a:rPr lang="ru-RU" b="1" i="1" dirty="0" smtClean="0"/>
              <a:t>Разминка</a:t>
            </a:r>
            <a:endParaRPr lang="ru-RU" dirty="0" smtClean="0"/>
          </a:p>
          <a:p>
            <a:r>
              <a:rPr lang="ru-RU" dirty="0" smtClean="0"/>
              <a:t>П </a:t>
            </a:r>
          </a:p>
          <a:p>
            <a:r>
              <a:rPr lang="ru-RU" dirty="0" smtClean="0"/>
              <a:t>Задание: Разгадайте кроссворд и определите тему нового раздела.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755576" y="3517851"/>
            <a:ext cx="784887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–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Словарная </a:t>
            </a:r>
            <a:r>
              <a:rPr lang="ru-RU" b="1" dirty="0" smtClean="0"/>
              <a:t>работа: 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объясните </a:t>
            </a:r>
            <a:r>
              <a:rPr lang="ru-RU" dirty="0" smtClean="0"/>
              <a:t>значение терминов (в случае затруднения обратитесь к словарю), вставьте в словах пропущенные буквы.</a:t>
            </a:r>
          </a:p>
          <a:p>
            <a:r>
              <a:rPr lang="ru-RU" dirty="0" smtClean="0"/>
              <a:t> </a:t>
            </a:r>
          </a:p>
          <a:p>
            <a:r>
              <a:rPr lang="ru-RU" i="1" dirty="0" smtClean="0"/>
              <a:t>Вс..</a:t>
            </a:r>
            <a:r>
              <a:rPr lang="ru-RU" i="1" dirty="0" err="1" smtClean="0"/>
              <a:t>ле</a:t>
            </a:r>
            <a:r>
              <a:rPr lang="ru-RU" i="1" dirty="0" smtClean="0"/>
              <a:t>(</a:t>
            </a:r>
            <a:r>
              <a:rPr lang="ru-RU" i="1" dirty="0" err="1" smtClean="0"/>
              <a:t>н</a:t>
            </a:r>
            <a:r>
              <a:rPr lang="ru-RU" i="1" dirty="0" smtClean="0"/>
              <a:t>, </a:t>
            </a:r>
            <a:r>
              <a:rPr lang="ru-RU" i="1" dirty="0" err="1" smtClean="0"/>
              <a:t>нн</a:t>
            </a:r>
            <a:r>
              <a:rPr lang="ru-RU" i="1" dirty="0" smtClean="0"/>
              <a:t>)</a:t>
            </a:r>
            <a:r>
              <a:rPr lang="ru-RU" i="1" dirty="0" err="1" smtClean="0"/>
              <a:t>ая</a:t>
            </a:r>
            <a:r>
              <a:rPr lang="ru-RU" i="1" dirty="0" smtClean="0"/>
              <a:t>, к..мета, м..т….</a:t>
            </a:r>
            <a:r>
              <a:rPr lang="ru-RU" i="1" dirty="0" err="1" smtClean="0"/>
              <a:t>рит</a:t>
            </a:r>
            <a:r>
              <a:rPr lang="ru-RU" i="1" dirty="0" smtClean="0"/>
              <a:t>, г..</a:t>
            </a:r>
            <a:r>
              <a:rPr lang="ru-RU" i="1" dirty="0" err="1" smtClean="0"/>
              <a:t>лактика</a:t>
            </a:r>
            <a:r>
              <a:rPr lang="ru-RU" i="1" dirty="0" smtClean="0"/>
              <a:t>, </a:t>
            </a:r>
            <a:r>
              <a:rPr lang="ru-RU" i="1" dirty="0" err="1" smtClean="0"/>
              <a:t>зв</a:t>
            </a:r>
            <a:r>
              <a:rPr lang="ru-RU" i="1" dirty="0" smtClean="0"/>
              <a:t>..</a:t>
            </a:r>
            <a:r>
              <a:rPr lang="ru-RU" i="1" dirty="0" err="1" smtClean="0"/>
              <a:t>зда</a:t>
            </a:r>
            <a:r>
              <a:rPr lang="ru-RU" i="1" dirty="0" smtClean="0"/>
              <a:t>, пл..</a:t>
            </a:r>
            <a:r>
              <a:rPr lang="ru-RU" i="1" dirty="0" err="1" smtClean="0"/>
              <a:t>нета</a:t>
            </a:r>
            <a:r>
              <a:rPr lang="ru-RU" i="1" dirty="0" smtClean="0"/>
              <a:t>, </a:t>
            </a:r>
            <a:r>
              <a:rPr lang="ru-RU" i="1" dirty="0" err="1" smtClean="0"/>
              <a:t>тума</a:t>
            </a:r>
            <a:r>
              <a:rPr lang="ru-RU" i="1" dirty="0" smtClean="0"/>
              <a:t>(</a:t>
            </a:r>
            <a:r>
              <a:rPr lang="ru-RU" i="1" dirty="0" err="1" smtClean="0"/>
              <a:t>н,нн</a:t>
            </a:r>
            <a:r>
              <a:rPr lang="ru-RU" i="1" dirty="0" smtClean="0"/>
              <a:t>)ость, со..</a:t>
            </a:r>
            <a:r>
              <a:rPr lang="ru-RU" i="1" dirty="0" err="1" smtClean="0"/>
              <a:t>нце</a:t>
            </a:r>
            <a:r>
              <a:rPr lang="ru-RU" i="1" dirty="0" smtClean="0"/>
              <a:t>, б..</a:t>
            </a:r>
            <a:r>
              <a:rPr lang="ru-RU" i="1" dirty="0" err="1" smtClean="0"/>
              <a:t>лид</a:t>
            </a:r>
            <a:r>
              <a:rPr lang="ru-RU" i="1" dirty="0" smtClean="0"/>
              <a:t>, р..кета, лун..ход, ч..</a:t>
            </a:r>
            <a:r>
              <a:rPr lang="ru-RU" i="1" dirty="0" err="1" smtClean="0"/>
              <a:t>лнок</a:t>
            </a:r>
            <a:r>
              <a:rPr lang="ru-RU" i="1" dirty="0" smtClean="0"/>
              <a:t>, ф..</a:t>
            </a:r>
            <a:r>
              <a:rPr lang="ru-RU" i="1" dirty="0" err="1" smtClean="0"/>
              <a:t>нтастика</a:t>
            </a:r>
            <a:r>
              <a:rPr lang="ru-RU" i="1" dirty="0" smtClean="0"/>
              <a:t>, ин..пл..н..</a:t>
            </a:r>
            <a:r>
              <a:rPr lang="ru-RU" i="1" dirty="0" err="1" smtClean="0"/>
              <a:t>тяне</a:t>
            </a:r>
            <a:r>
              <a:rPr lang="ru-RU" i="1" dirty="0" smtClean="0"/>
              <a:t>, пр..</a:t>
            </a:r>
            <a:r>
              <a:rPr lang="ru-RU" i="1" dirty="0" err="1" smtClean="0"/>
              <a:t>ш</a:t>
            </a:r>
            <a:r>
              <a:rPr lang="ru-RU" i="1" dirty="0" smtClean="0"/>
              <a:t>..</a:t>
            </a:r>
            <a:r>
              <a:rPr lang="ru-RU" i="1" dirty="0" err="1" smtClean="0"/>
              <a:t>льцы</a:t>
            </a:r>
            <a:r>
              <a:rPr lang="ru-RU" i="1" dirty="0" smtClean="0"/>
              <a:t>, косм..с, к..см..на..т, </a:t>
            </a:r>
            <a:r>
              <a:rPr lang="ru-RU" i="1" dirty="0" err="1" smtClean="0"/>
              <a:t>ск</a:t>
            </a:r>
            <a:r>
              <a:rPr lang="ru-RU" i="1" dirty="0" smtClean="0"/>
              <a:t>..</a:t>
            </a:r>
            <a:r>
              <a:rPr lang="ru-RU" i="1" dirty="0" err="1" smtClean="0"/>
              <a:t>фандр</a:t>
            </a:r>
            <a:r>
              <a:rPr lang="ru-RU" i="1" dirty="0" smtClean="0"/>
              <a:t>, м..</a:t>
            </a:r>
            <a:r>
              <a:rPr lang="ru-RU" i="1" dirty="0" err="1" smtClean="0"/>
              <a:t>терия</a:t>
            </a:r>
            <a:r>
              <a:rPr lang="ru-RU" i="1" dirty="0" smtClean="0"/>
              <a:t>, м..те..</a:t>
            </a:r>
            <a:r>
              <a:rPr lang="ru-RU" i="1" dirty="0" err="1" smtClean="0"/>
              <a:t>рит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755576" y="3517851"/>
            <a:ext cx="784887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–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B050"/>
                </a:solidFill>
              </a:rPr>
              <a:t>Задание:</a:t>
            </a:r>
            <a:r>
              <a:rPr lang="ru-RU" dirty="0" smtClean="0">
                <a:solidFill>
                  <a:srgbClr val="00B050"/>
                </a:solidFill>
              </a:rPr>
              <a:t> Предположите по заголовкам текстов, о чём в них пойдёт речь.  Составьте  продолжение.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456152"/>
          </a:xfrm>
        </p:spPr>
        <p:txBody>
          <a:bodyPr>
            <a:normAutofit/>
          </a:bodyPr>
          <a:lstStyle/>
          <a:p>
            <a:r>
              <a:rPr lang="ru-RU" i="1" dirty="0" smtClean="0"/>
              <a:t>1.Вселенная стала более доступной и интересной!</a:t>
            </a:r>
            <a:endParaRPr lang="ru-RU" dirty="0" smtClean="0"/>
          </a:p>
          <a:p>
            <a:r>
              <a:rPr lang="ru-RU" i="1" dirty="0" smtClean="0"/>
              <a:t>2.Чем можно писать в космосе?</a:t>
            </a:r>
            <a:endParaRPr lang="ru-RU" dirty="0" smtClean="0"/>
          </a:p>
          <a:p>
            <a:r>
              <a:rPr lang="ru-RU" i="1" dirty="0" smtClean="0"/>
              <a:t>3.В Солнечной системе существует тело, напоминающее нашу планету.</a:t>
            </a:r>
            <a:endParaRPr lang="ru-RU" dirty="0" smtClean="0"/>
          </a:p>
          <a:p>
            <a:r>
              <a:rPr lang="ru-RU" i="1" dirty="0" smtClean="0"/>
              <a:t>4.Лунотрясения</a:t>
            </a:r>
            <a:endParaRPr lang="ru-RU" dirty="0" smtClean="0"/>
          </a:p>
          <a:p>
            <a:r>
              <a:rPr lang="ru-RU" i="1" dirty="0" smtClean="0"/>
              <a:t>5.Сколько лет солнечному лучу?</a:t>
            </a:r>
            <a:endParaRPr lang="ru-RU" dirty="0" smtClean="0"/>
          </a:p>
          <a:p>
            <a:r>
              <a:rPr lang="ru-RU" i="1" dirty="0" smtClean="0"/>
              <a:t>6.Планеты-гиганты.</a:t>
            </a:r>
            <a:endParaRPr lang="ru-RU" dirty="0" smtClean="0"/>
          </a:p>
          <a:p>
            <a:r>
              <a:rPr lang="ru-RU" i="1" dirty="0" smtClean="0"/>
              <a:t>7.Дни рождения звёзд во Вселенной.</a:t>
            </a:r>
            <a:endParaRPr lang="ru-RU" dirty="0" smtClean="0"/>
          </a:p>
          <a:p>
            <a:r>
              <a:rPr lang="ru-RU" i="1" dirty="0" smtClean="0"/>
              <a:t>8.Наш спутник Луна удаляется от нас.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Работа с текстом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Задание</a:t>
            </a:r>
            <a:r>
              <a:rPr lang="ru-RU" b="1" dirty="0" smtClean="0"/>
              <a:t>: </a:t>
            </a:r>
            <a:endParaRPr lang="ru-RU" dirty="0" smtClean="0"/>
          </a:p>
          <a:p>
            <a:r>
              <a:rPr lang="ru-RU" dirty="0" smtClean="0"/>
              <a:t>1.Познакомьтесь с жанром научного стиля – аннотацией и его признаками. (</a:t>
            </a:r>
            <a:r>
              <a:rPr lang="ru-RU" i="1" dirty="0" smtClean="0"/>
              <a:t>Приложение_5)</a:t>
            </a:r>
            <a:endParaRPr lang="ru-RU" dirty="0" smtClean="0"/>
          </a:p>
          <a:p>
            <a:r>
              <a:rPr lang="ru-RU" dirty="0" smtClean="0"/>
              <a:t>2. Прочитайте текст – аннотацию.  Назовите признаки данного жанра: характерные черты, языковые и жанровые особенности. (</a:t>
            </a:r>
            <a:r>
              <a:rPr lang="ru-RU" i="1" dirty="0" smtClean="0"/>
              <a:t>Приложение_6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3833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Послетекстовая работа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Задание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dirty="0" smtClean="0"/>
              <a:t>Выделите в тексте неологизмы. Объясните подразумеваемый смысл неологизмов. (</a:t>
            </a:r>
            <a:r>
              <a:rPr lang="ru-RU" i="1" dirty="0" smtClean="0"/>
              <a:t>Приложение_7</a:t>
            </a:r>
            <a:r>
              <a:rPr lang="ru-RU" dirty="0" smtClean="0"/>
              <a:t>)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59</TotalTime>
  <Words>363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Раздел: 4  Космос</vt:lpstr>
      <vt:lpstr>Цели обучения</vt:lpstr>
      <vt:lpstr>Цели урока</vt:lpstr>
      <vt:lpstr>Критерии оценивания</vt:lpstr>
      <vt:lpstr>задание</vt:lpstr>
      <vt:lpstr>Словарная работа: </vt:lpstr>
      <vt:lpstr>    Задание: Предположите по заголовкам текстов, о чём в них пойдёт речь.  Составьте  продолжение.  </vt:lpstr>
      <vt:lpstr>Работа с текстом </vt:lpstr>
      <vt:lpstr>Послетекстовая работа</vt:lpstr>
      <vt:lpstr>Рефлексия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Раздел: 1  Путешествия и достопримечательности</dc:title>
  <cp:lastModifiedBy>User</cp:lastModifiedBy>
  <cp:revision>11</cp:revision>
  <dcterms:modified xsi:type="dcterms:W3CDTF">2018-09-08T18:29:05Z</dcterms:modified>
</cp:coreProperties>
</file>