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2" r:id="rId10"/>
    <p:sldId id="273" r:id="rId11"/>
    <p:sldId id="271" r:id="rId12"/>
    <p:sldId id="272" r:id="rId13"/>
    <p:sldId id="274" r:id="rId14"/>
    <p:sldId id="270" r:id="rId15"/>
    <p:sldId id="265" r:id="rId16"/>
    <p:sldId id="266" r:id="rId17"/>
    <p:sldId id="267" r:id="rId18"/>
    <p:sldId id="268" r:id="rId19"/>
    <p:sldId id="26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74" y="-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1415A-AA4A-4292-9C22-4E6BE4DF2ADA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D3ADAAF-EC5F-496B-9C0B-A8FA2EBAE0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1415A-AA4A-4292-9C22-4E6BE4DF2ADA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DAAF-EC5F-496B-9C0B-A8FA2EBAE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D3ADAAF-EC5F-496B-9C0B-A8FA2EBAE0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1415A-AA4A-4292-9C22-4E6BE4DF2ADA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1415A-AA4A-4292-9C22-4E6BE4DF2ADA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D3ADAAF-EC5F-496B-9C0B-A8FA2EBAE0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1415A-AA4A-4292-9C22-4E6BE4DF2ADA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D3ADAAF-EC5F-496B-9C0B-A8FA2EBAE0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DF1415A-AA4A-4292-9C22-4E6BE4DF2ADA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DAAF-EC5F-496B-9C0B-A8FA2EBAE0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1415A-AA4A-4292-9C22-4E6BE4DF2ADA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D3ADAAF-EC5F-496B-9C0B-A8FA2EBAE0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1415A-AA4A-4292-9C22-4E6BE4DF2ADA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D3ADAAF-EC5F-496B-9C0B-A8FA2EBAE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1415A-AA4A-4292-9C22-4E6BE4DF2ADA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3ADAAF-EC5F-496B-9C0B-A8FA2EBAE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D3ADAAF-EC5F-496B-9C0B-A8FA2EBAE0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1415A-AA4A-4292-9C22-4E6BE4DF2ADA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D3ADAAF-EC5F-496B-9C0B-A8FA2EBAE0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DF1415A-AA4A-4292-9C22-4E6BE4DF2ADA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DF1415A-AA4A-4292-9C22-4E6BE4DF2ADA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D3ADAAF-EC5F-496B-9C0B-A8FA2EBAE0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xtiletorg.ru/index.php?page=shop.product_details&amp;flypage=flypage.tpl&amp;product_id=503&amp;category_id=138&amp;option=com_virtuemart&amp;Itemid=1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12" Type="http://schemas.openxmlformats.org/officeDocument/2006/relationships/hyperlink" Target="http://www.textiletorg.ru/index.php?page=shop.product_details&amp;flypage=flypage.tpl&amp;product_id=469&amp;category_id=44&amp;option=com_virtuemart&amp;Itemid=9" TargetMode="External"/><Relationship Id="rId2" Type="http://schemas.openxmlformats.org/officeDocument/2006/relationships/hyperlink" Target="http://www.textiletorg.ru/index.php?page=shop.product_details&amp;flypage=flypage.tpl&amp;product_id=711&amp;category_id=523&amp;option=com_virtuemart&amp;Itemid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xtiletorg.ru/index.php?page=shop.product_details&amp;flypage=flypage.tpl&amp;product_id=790&amp;category_id=145&amp;option=com_virtuemart&amp;Itemid=1" TargetMode="External"/><Relationship Id="rId11" Type="http://schemas.openxmlformats.org/officeDocument/2006/relationships/image" Target="../media/image16.jpeg"/><Relationship Id="rId5" Type="http://schemas.openxmlformats.org/officeDocument/2006/relationships/image" Target="../media/image13.jpeg"/><Relationship Id="rId10" Type="http://schemas.openxmlformats.org/officeDocument/2006/relationships/hyperlink" Target="http://www.textiletorg.ru/index.php?page=shop.product_details&amp;flypage=flypage.tpl&amp;product_id=465&amp;category_id=28&amp;option=com_virtuemart&amp;Itemid=1" TargetMode="External"/><Relationship Id="rId4" Type="http://schemas.openxmlformats.org/officeDocument/2006/relationships/hyperlink" Target="http://www.textiletorg.ru/index.php?page=shop.product_details&amp;flypage=flypage.tpl&amp;product_id=520&amp;category_id=513&amp;option=com_virtuemart&amp;Itemid=1" TargetMode="Externa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Домашний халат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7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46294273"/>
              </p:ext>
            </p:extLst>
          </p:nvPr>
        </p:nvGraphicFramePr>
        <p:xfrm>
          <a:off x="107504" y="692695"/>
          <a:ext cx="8856984" cy="604867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40118"/>
                <a:gridCol w="4769825"/>
                <a:gridCol w="2162845"/>
                <a:gridCol w="1484196"/>
              </a:tblGrid>
              <a:tr h="791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>
                          <a:effectLst/>
                        </a:rPr>
                        <a:t>№   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Наименование операций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Изображение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Материалы, инструменты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51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400" dirty="0">
                          <a:effectLst/>
                        </a:rPr>
                        <a:t>1.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Разложить  лекала на ткань, обвести выкройку и  нанести припуски на швы.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Булавки, мел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546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>
                          <a:effectLst/>
                        </a:rPr>
                        <a:t>Выкроить  детали халата по линии припусков на швы.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marL="181927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Ножницы, булавки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51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Подготовить изделие к примерке: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сметать , соединяя зад и перед по боковым и плечевым срезам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400" dirty="0">
                          <a:effectLst/>
                        </a:rPr>
                        <a:t>Игла, нить, линейка карандаш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512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562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562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562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562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562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562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562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562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562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Технологическая последовательность изготовления изделия.            Таблица №2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Рисунок 21" descr="http://cs630723.vk.me/v630723457/4b66/ZfuP9fWydz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t="2490" b="7884"/>
          <a:stretch>
            <a:fillRect/>
          </a:stretch>
        </p:blipFill>
        <p:spPr bwMode="auto">
          <a:xfrm>
            <a:off x="5652120" y="1628800"/>
            <a:ext cx="1152128" cy="15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Documents and Settings\Администратор\Local Settings\Temporary Internet Files\Content.Word\IMG_20151205_1544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286124"/>
            <a:ext cx="1285884" cy="161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Администратор\Local Settings\Temporary Internet Files\Content.Word\IMG_20151202_1308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5000636"/>
            <a:ext cx="1214446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686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14896510"/>
              </p:ext>
            </p:extLst>
          </p:nvPr>
        </p:nvGraphicFramePr>
        <p:xfrm>
          <a:off x="-1" y="116634"/>
          <a:ext cx="9036496" cy="674136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120970"/>
                <a:gridCol w="2322068"/>
                <a:gridCol w="1593458"/>
              </a:tblGrid>
              <a:tr h="1743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100" dirty="0">
                          <a:effectLst/>
                        </a:rPr>
                        <a:t>Стачать халат по плечевым срезам, оверложить , заутюжить припуски на спинку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06" marR="596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06" marR="596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Швейная машина, утюг.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06" marR="59606" marT="0" marB="0"/>
                </a:tc>
              </a:tr>
              <a:tr h="1665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100" dirty="0">
                          <a:effectLst/>
                        </a:rPr>
                        <a:t>Выкроить подкроенную обтачку для горловины 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06" marR="596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06" marR="596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Карандаш, линейка, ножницы.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06" marR="59606" marT="0" marB="0"/>
                </a:tc>
              </a:tr>
              <a:tr h="1665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100" dirty="0">
                          <a:effectLst/>
                        </a:rPr>
                        <a:t>Обработать горловину подкроенной обтачкой.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06" marR="596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06" marR="596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Оверлок.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06" marR="59606" marT="0" marB="0"/>
                </a:tc>
              </a:tr>
              <a:tr h="1665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100" dirty="0">
                          <a:effectLst/>
                        </a:rPr>
                        <a:t>Обработать низ рукава швом в подгибку с открытым срезом.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06" marR="596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06" marR="596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 err="1">
                          <a:effectLst/>
                        </a:rPr>
                        <a:t>Оверлок</a:t>
                      </a:r>
                      <a:r>
                        <a:rPr lang="ru-RU" sz="1200" dirty="0">
                          <a:effectLst/>
                        </a:rPr>
                        <a:t>,  швейная машина.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06" marR="59606" marT="0" marB="0"/>
                </a:tc>
              </a:tr>
            </a:tbl>
          </a:graphicData>
        </a:graphic>
      </p:graphicFrame>
      <p:pic>
        <p:nvPicPr>
          <p:cNvPr id="4" name="Рисунок 3" descr="C:\Documents and Settings\Администратор\Рабочий стол\IMG_20151205_1555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14290"/>
            <a:ext cx="147102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Администратор\Local Settings\Temporary Internet Files\Content.Word\IMG_20151205_1726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071678"/>
            <a:ext cx="21907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Администратор\Local Settings\Temporary Internet Files\Content.Word\IMG_20151205_1555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643314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Администратор\Рабочий стол\IMG_20151205_1555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5357826"/>
            <a:ext cx="1285884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98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38718344"/>
              </p:ext>
            </p:extLst>
          </p:nvPr>
        </p:nvGraphicFramePr>
        <p:xfrm>
          <a:off x="107504" y="20637"/>
          <a:ext cx="9036496" cy="664872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49040"/>
                <a:gridCol w="4866498"/>
                <a:gridCol w="2206682"/>
                <a:gridCol w="1514276"/>
              </a:tblGrid>
              <a:tr h="1614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000">
                          <a:effectLst/>
                        </a:rPr>
                        <a:t>Боковые срезы стачать, оверложить, заутюжить на спинку.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>
                          <a:effectLst/>
                        </a:rPr>
                        <a:t>Швейная машина,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 err="1">
                          <a:effectLst/>
                        </a:rPr>
                        <a:t>оверлок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 иголка</a:t>
                      </a:r>
                      <a:r>
                        <a:rPr lang="ru-RU" sz="1200" dirty="0">
                          <a:effectLst/>
                        </a:rPr>
                        <a:t>, нитка.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</a:tr>
              <a:tr h="1804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000">
                          <a:effectLst/>
                        </a:rPr>
                        <a:t>Низ халата окантовать косой бейкой 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Швейная машина, ножницы.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</a:tr>
              <a:tr h="1614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000">
                          <a:effectLst/>
                        </a:rPr>
                        <a:t>Выкроить накладные карманы, обработать срезы карманов . Наметать и настрочить их на халат.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Ножницы, игла, швейная машина.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</a:tr>
              <a:tr h="1614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000">
                          <a:effectLst/>
                        </a:rPr>
                        <a:t>Разметить петли для пуговиц. Выметать петли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>
                          <a:effectLst/>
                        </a:rPr>
                        <a:t>Линейка , карандаш, швейная машина.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88" marR="58588" marT="0" marB="0"/>
                </a:tc>
              </a:tr>
            </a:tbl>
          </a:graphicData>
        </a:graphic>
      </p:graphicFrame>
      <p:pic>
        <p:nvPicPr>
          <p:cNvPr id="3080" name="Рисунок 23" descr="DSCF18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1" r="45123" b="64287"/>
          <a:stretch>
            <a:fillRect/>
          </a:stretch>
        </p:blipFill>
        <p:spPr bwMode="auto">
          <a:xfrm>
            <a:off x="5399225" y="0"/>
            <a:ext cx="225742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Рисунок 22" descr="DSCF18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71"/>
          <a:stretch>
            <a:fillRect/>
          </a:stretch>
        </p:blipFill>
        <p:spPr bwMode="auto">
          <a:xfrm>
            <a:off x="5280386" y="1700808"/>
            <a:ext cx="2376264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Рисунок 25" descr="20151102_0955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7"/>
          <a:stretch>
            <a:fillRect/>
          </a:stretch>
        </p:blipFill>
        <p:spPr bwMode="auto">
          <a:xfrm>
            <a:off x="5276760" y="3450309"/>
            <a:ext cx="2317440" cy="154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Рисунок 26" descr="DSCF18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2" t="41830" r="54964" b="46230"/>
          <a:stretch>
            <a:fillRect/>
          </a:stretch>
        </p:blipFill>
        <p:spPr bwMode="auto">
          <a:xfrm>
            <a:off x="5327250" y="5210526"/>
            <a:ext cx="22669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4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57239497"/>
              </p:ext>
            </p:extLst>
          </p:nvPr>
        </p:nvGraphicFramePr>
        <p:xfrm>
          <a:off x="251521" y="260648"/>
          <a:ext cx="8712967" cy="439248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32961"/>
                <a:gridCol w="4692267"/>
                <a:gridCol w="2127677"/>
                <a:gridCol w="1460062"/>
              </a:tblGrid>
              <a:tr h="2196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400" dirty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>
                          <a:effectLst/>
                        </a:rPr>
                        <a:t>Пришить пуговицы. Выполнить ВТО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400">
                          <a:effectLst/>
                        </a:rPr>
                        <a:t>Игла, утюг , гладильная доска.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6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200" dirty="0">
                          <a:effectLst/>
                        </a:rPr>
                        <a:t>Выкроить пояс : шириной 8см, а длиной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62350" algn="l"/>
                        </a:tabLst>
                      </a:pPr>
                      <a:r>
                        <a:rPr lang="ru-RU" sz="1400" dirty="0">
                          <a:effectLst/>
                        </a:rPr>
                        <a:t>Ножницы, линейка, карандаш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101" name="Рисунок 27" descr="DSCF18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5" r="13486" b="12587"/>
          <a:stretch>
            <a:fillRect/>
          </a:stretch>
        </p:blipFill>
        <p:spPr bwMode="auto">
          <a:xfrm>
            <a:off x="5364088" y="548680"/>
            <a:ext cx="2088232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Documents and Settings\Администратор\Local Settings\Temporary Internet Files\Content.Word\IMG_20151205_1009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714620"/>
            <a:ext cx="2052636" cy="169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83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7"/>
          <a:stretch/>
        </p:blipFill>
        <p:spPr bwMode="auto">
          <a:xfrm>
            <a:off x="1331640" y="-9128"/>
            <a:ext cx="5328592" cy="675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50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pic>
        <p:nvPicPr>
          <p:cNvPr id="4" name="Объект 3" descr="C:\Users\Сергей\Desktop\Новая папка\20151201_112119.jpg"/>
          <p:cNvPicPr>
            <a:picLocks noGrp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 b="15302"/>
          <a:stretch/>
        </p:blipFill>
        <p:spPr bwMode="auto">
          <a:xfrm>
            <a:off x="1907704" y="1628800"/>
            <a:ext cx="4176464" cy="453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188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84176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31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Экономическое обоснование </a:t>
            </a:r>
            <a:r>
              <a:rPr lang="ru-RU" altLang="ru-RU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altLang="ru-RU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altLang="ru-RU" sz="31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Расходные материалы изделия</a:t>
            </a:r>
            <a:r>
              <a:rPr lang="ru-RU" altLang="ru-RU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altLang="ru-RU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55552243"/>
              </p:ext>
            </p:extLst>
          </p:nvPr>
        </p:nvGraphicFramePr>
        <p:xfrm>
          <a:off x="899592" y="1988840"/>
          <a:ext cx="7337217" cy="3167142"/>
        </p:xfrm>
        <a:graphic>
          <a:graphicData uri="http://schemas.openxmlformats.org/drawingml/2006/table">
            <a:tbl>
              <a:tblPr firstRow="1" firstCol="1" bandRow="1"/>
              <a:tblGrid>
                <a:gridCol w="1467290"/>
                <a:gridCol w="1467290"/>
                <a:gridCol w="1467290"/>
                <a:gridCol w="1467290"/>
                <a:gridCol w="1468057"/>
              </a:tblGrid>
              <a:tr h="1116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Материалы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Единица измерения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Стоимость единицы. р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Израсходованных единиц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Полная стоимость, р.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3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Основная ткань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2,40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480,0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3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Нитки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15,0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3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Окантовка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20,0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3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Пуговки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24,0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3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Итоги: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539рублей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9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Экологическое обоснование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err="1" smtClean="0"/>
              <a:t>Хлопчато</a:t>
            </a:r>
            <a:r>
              <a:rPr lang="ru-RU" dirty="0" smtClean="0"/>
              <a:t>- </a:t>
            </a:r>
            <a:r>
              <a:rPr lang="ru-RU" dirty="0"/>
              <a:t>бумажная </a:t>
            </a:r>
            <a:r>
              <a:rPr lang="ru-RU" dirty="0" smtClean="0"/>
              <a:t>ткань.</a:t>
            </a:r>
            <a:endParaRPr lang="ru-RU" dirty="0"/>
          </a:p>
        </p:txBody>
      </p:sp>
      <p:pic>
        <p:nvPicPr>
          <p:cNvPr id="4" name="Рисунок 3" descr="https://im1-tub-ru.yandex.net/i?id=36e5bb1c37a76aef0d362ddd3850e4a2&amp;n=33&amp;h=190&amp;w=29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52" y="2708920"/>
            <a:ext cx="4453555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9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Самооценка</a:t>
            </a:r>
            <a:endParaRPr lang="ru-RU" dirty="0"/>
          </a:p>
        </p:txBody>
      </p:sp>
      <p:pic>
        <p:nvPicPr>
          <p:cNvPr id="7170" name="Picture 2" descr="F:\superhero2-9abef106851d71fdd99b9c9d6a878da2845f52aa-s6-c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39" y="1527175"/>
            <a:ext cx="436920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50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ru-RU" sz="4400" dirty="0"/>
              <a:t>Реклама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квартире неуютно, сыро,</a:t>
            </a:r>
            <a:br>
              <a:rPr lang="ru-RU" dirty="0"/>
            </a:br>
            <a:r>
              <a:rPr lang="ru-RU" dirty="0"/>
              <a:t>И отопленье не включили.</a:t>
            </a:r>
            <a:br>
              <a:rPr lang="ru-RU" dirty="0"/>
            </a:br>
            <a:r>
              <a:rPr lang="ru-RU" dirty="0"/>
              <a:t>А хочется уюта и покоя,</a:t>
            </a:r>
            <a:br>
              <a:rPr lang="ru-RU" dirty="0"/>
            </a:br>
            <a:r>
              <a:rPr lang="ru-RU" dirty="0"/>
              <a:t>Я знаю, что тебя лишь успокоит.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Тебе его я подарю,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теплотою</a:t>
            </a:r>
            <a:r>
              <a:rPr lang="ru-RU" dirty="0"/>
              <a:t> покорю.</a:t>
            </a:r>
            <a:br>
              <a:rPr lang="ru-RU" dirty="0"/>
            </a:br>
            <a:r>
              <a:rPr lang="ru-RU" dirty="0"/>
              <a:t>Халат такой пушистый,</a:t>
            </a:r>
            <a:br>
              <a:rPr lang="ru-RU" dirty="0"/>
            </a:br>
            <a:r>
              <a:rPr lang="ru-RU" dirty="0"/>
              <a:t>Немножко и ворсистый.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Носи его всегда,</a:t>
            </a:r>
            <a:br>
              <a:rPr lang="ru-RU" dirty="0"/>
            </a:br>
            <a:r>
              <a:rPr lang="ru-RU" dirty="0"/>
              <a:t>И не замёрзнешь никогда.</a:t>
            </a:r>
            <a:br>
              <a:rPr lang="ru-RU" dirty="0"/>
            </a:br>
            <a:r>
              <a:rPr lang="ru-RU" dirty="0"/>
              <a:t>Ты поноси его часок,</a:t>
            </a:r>
            <a:br>
              <a:rPr lang="ru-RU" dirty="0"/>
            </a:br>
            <a:r>
              <a:rPr lang="ru-RU" dirty="0"/>
              <a:t>Потом оценишь </a:t>
            </a:r>
            <a:r>
              <a:rPr lang="ru-RU" dirty="0" smtClean="0"/>
              <a:t>этот комфорт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 descr="http://mywishlist.ru/pic/i/wish/300x300/000/953/776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36912"/>
            <a:ext cx="3001516" cy="3001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5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Удобный домашний халат есть практически у каждой женщины – он позволяет отдохнуть от повседневного напряжения и стресса, получить удовольствие от домашней обстановки и расслабиться. Для полноценного домашнего отдыха нет ничего лучше, чем теплый и мягкий халат. Я столкнулась с проблемой в отсутствии такого домашнего халата .  Мне его не хватает утром, когда я встаю с постели и  вечером ,когда выхожу из ванны.</a:t>
            </a:r>
          </a:p>
        </p:txBody>
      </p:sp>
    </p:spTree>
    <p:extLst>
      <p:ext uri="{BB962C8B-B14F-4D97-AF65-F5344CB8AC3E}">
        <p14:creationId xmlns:p14="http://schemas.microsoft.com/office/powerpoint/2010/main" val="20734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"/>
          <a:stretch/>
        </p:blipFill>
        <p:spPr bwMode="auto">
          <a:xfrm>
            <a:off x="1043608" y="116632"/>
            <a:ext cx="70567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0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и Задача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Цель: спроектировать и изготовить халат. </a:t>
            </a:r>
          </a:p>
          <a:p>
            <a:r>
              <a:rPr lang="ru-RU" dirty="0"/>
              <a:t>Задачи:</a:t>
            </a:r>
          </a:p>
          <a:p>
            <a:r>
              <a:rPr lang="ru-RU" dirty="0"/>
              <a:t>1. Проанализировать модели халатов, представленных в магазинах города Сургута и Интернет - магазинах.</a:t>
            </a:r>
          </a:p>
          <a:p>
            <a:r>
              <a:rPr lang="ru-RU" dirty="0"/>
              <a:t>2.Определить конструктивное решение халата.</a:t>
            </a:r>
          </a:p>
          <a:p>
            <a:r>
              <a:rPr lang="ru-RU" dirty="0"/>
              <a:t>3.Рассмотреть варианты и выбрать материалы для изготовления халата.</a:t>
            </a:r>
          </a:p>
          <a:p>
            <a:r>
              <a:rPr lang="ru-RU" dirty="0"/>
              <a:t>4.Рассмотреть варианты отделки халата.</a:t>
            </a:r>
          </a:p>
          <a:p>
            <a:r>
              <a:rPr lang="ru-RU" dirty="0"/>
              <a:t>5.Разработать эскизы и технологию изготовления халата .</a:t>
            </a:r>
          </a:p>
          <a:p>
            <a:r>
              <a:rPr lang="ru-RU" dirty="0"/>
              <a:t>6.Изготовить домашний халат в соответствии с технологической картой.</a:t>
            </a:r>
          </a:p>
          <a:p>
            <a:r>
              <a:rPr lang="ru-RU" dirty="0"/>
              <a:t>7.Проанализировать работу, подвести итоги.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4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51157124"/>
              </p:ext>
            </p:extLst>
          </p:nvPr>
        </p:nvGraphicFramePr>
        <p:xfrm>
          <a:off x="392417" y="404663"/>
          <a:ext cx="8500063" cy="6293524"/>
        </p:xfrm>
        <a:graphic>
          <a:graphicData uri="http://schemas.openxmlformats.org/drawingml/2006/table">
            <a:tbl>
              <a:tblPr firstRow="1" firstCol="1" bandRow="1"/>
              <a:tblGrid>
                <a:gridCol w="403592"/>
                <a:gridCol w="1302797"/>
                <a:gridCol w="1818699"/>
                <a:gridCol w="1658567"/>
                <a:gridCol w="1761457"/>
                <a:gridCol w="1554951"/>
              </a:tblGrid>
              <a:tr h="1876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п/п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Модели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изделий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Критерии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оценки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6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Модель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Халат прямого силуэта с запахом и капюшоном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Халат приталенного силуэта на пуговицах с рукавами реглан 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Халат трапециевидного силуэта с цельнокроеным рукавом на пуговицах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Халат прямого силуэта с запахом и воротником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Материал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Махровый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Трикотаж.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Фланель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Бамбуковая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3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Технология  изготовления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Шитье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Шитье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Шитье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Шитье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6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Отделка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Накладные карманы, пояс.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Накладные карманы, пояс. оборка.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Накладные карманы, окантовка по низу изделия.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Накладные карманы, пояс.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9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Стоимость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2000р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1200р.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1300р.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1900р.</a:t>
                      </a:r>
                    </a:p>
                  </a:txBody>
                  <a:tcPr marL="60321" marR="603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2" name="Рисунок 6" descr="37459045dda9c154b5ce7650f5f39d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8" t="4349" r="23912" b="17801"/>
          <a:stretch>
            <a:fillRect/>
          </a:stretch>
        </p:blipFill>
        <p:spPr bwMode="auto">
          <a:xfrm>
            <a:off x="2483768" y="652480"/>
            <a:ext cx="971550" cy="150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8" descr="nre7jx6eydqfscv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5978" r="13586" b="10326"/>
          <a:stretch>
            <a:fillRect/>
          </a:stretch>
        </p:blipFill>
        <p:spPr bwMode="auto">
          <a:xfrm>
            <a:off x="4345094" y="676888"/>
            <a:ext cx="847725" cy="15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678" y="705516"/>
            <a:ext cx="1181100" cy="15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0" descr="d100f050443a01a9021d62f1ee0485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t="6416" r="23798" b="25285"/>
          <a:stretch>
            <a:fillRect/>
          </a:stretch>
        </p:blipFill>
        <p:spPr bwMode="auto">
          <a:xfrm>
            <a:off x="7747818" y="769201"/>
            <a:ext cx="866775" cy="148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755576" y="260648"/>
            <a:ext cx="1296144" cy="1994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21505" y="0"/>
            <a:ext cx="98103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моделей халатов в магазинах Сургута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0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pic>
        <p:nvPicPr>
          <p:cNvPr id="4" name="Объект 3" descr="http://static.diary.ru/userdir/7/2/8/0/72801/1743102.jpg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2736304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656"/>
            <a:ext cx="322159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asual-clothes.ru/img/1527/0235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7200800" cy="374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7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Дизайн-спецификации.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2"/>
          <a:stretch/>
        </p:blipFill>
        <p:spPr bwMode="auto">
          <a:xfrm>
            <a:off x="395536" y="764704"/>
            <a:ext cx="8280920" cy="564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79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" y="263339"/>
            <a:ext cx="8534400" cy="125618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Выбор </a:t>
            </a:r>
            <a:r>
              <a:rPr lang="ru-RU" b="1" dirty="0"/>
              <a:t>инструментов , приспособлений и оборудования: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667668"/>
              </p:ext>
            </p:extLst>
          </p:nvPr>
        </p:nvGraphicFramePr>
        <p:xfrm>
          <a:off x="3707904" y="4797152"/>
          <a:ext cx="5666736" cy="558546"/>
        </p:xfrm>
        <a:graphic>
          <a:graphicData uri="http://schemas.openxmlformats.org/drawingml/2006/table">
            <a:tbl>
              <a:tblPr firstRow="1" firstCol="1" bandRow="1"/>
              <a:tblGrid>
                <a:gridCol w="1106444"/>
                <a:gridCol w="4352012"/>
                <a:gridCol w="208280"/>
              </a:tblGrid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19050" marT="0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T>
                      <a:noFill/>
                    </a:lnT>
                  </a:tcPr>
                </a:tc>
              </a:tr>
            </a:tbl>
          </a:graphicData>
        </a:graphic>
      </p:graphicFrame>
      <p:pic>
        <p:nvPicPr>
          <p:cNvPr id="5142" name="Рисунок 22" descr="Ножницы портновские Konig 999">
            <a:hlinkClick r:id="rId2" tooltip="&quot;Ножницы портновские Konig 999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77761"/>
            <a:ext cx="2213666" cy="85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Рисунок 30" descr="Нитки швейные Madiera Aerofil №120 (100м)">
            <a:hlinkClick r:id="rId4" tooltip="&quot;Нитки швейные Madiera Aerofil №120 (100м)&quot;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13" y="2088141"/>
            <a:ext cx="14287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Рисунок 6" descr="Утюг Tefal FV 5210">
            <a:hlinkClick r:id="rId6" tooltip="&quot;Утюг Tefal FV 5210&quot;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088141"/>
            <a:ext cx="11144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1739900" y="28051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789959" y="1543531"/>
            <a:ext cx="1899879" cy="39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Нитки швейные  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13017" y="1566359"/>
            <a:ext cx="1134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Ножницы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876256" y="1566359"/>
            <a:ext cx="1180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Утюг </a:t>
            </a:r>
            <a:r>
              <a:rPr lang="ru-RU" dirty="0" err="1" smtClean="0">
                <a:effectLst/>
                <a:latin typeface="Calibri"/>
                <a:ea typeface="Calibri"/>
                <a:cs typeface="Times New Roman"/>
              </a:rPr>
              <a:t>Tefal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 </a:t>
            </a:r>
            <a:endParaRPr lang="ru-RU" dirty="0"/>
          </a:p>
        </p:txBody>
      </p:sp>
      <p:pic>
        <p:nvPicPr>
          <p:cNvPr id="44" name="Объект 43" descr="Гладильная доска Elegance">
            <a:hlinkClick r:id="rId8" tgtFrame="_parent" tooltip="&quot;Гладильная доска Elegance&quot;"/>
          </p:cNvPr>
          <p:cNvPicPr>
            <a:picLocks noGrp="1"/>
          </p:cNvPicPr>
          <p:nvPr>
            <p:ph sz="quarter" idx="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9800" y="4581128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Швейная машина Janome tm 2004">
            <a:hlinkClick r:id="rId10" tgtFrame="_parent" tooltip="&quot;Швейная машина Janome tm 2004&quot;"/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81274" y="4581128"/>
            <a:ext cx="20669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Оверлок Janome 784">
            <a:hlinkClick r:id="rId12" tgtFrame="_parent" tooltip="&quot;Оверлок Janome 784&quot;"/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6931" y="4581128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659779" y="4005064"/>
            <a:ext cx="2188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Швейная машина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044207" y="4005064"/>
            <a:ext cx="1162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Оверлок</a:t>
            </a:r>
            <a:r>
              <a:rPr lang="ru-RU" dirty="0"/>
              <a:t>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60917" y="4005064"/>
            <a:ext cx="2191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Гладильная </a:t>
            </a:r>
            <a:r>
              <a:rPr lang="ru-RU" dirty="0"/>
              <a:t>доска </a:t>
            </a:r>
          </a:p>
        </p:txBody>
      </p:sp>
    </p:spTree>
    <p:extLst>
      <p:ext uri="{BB962C8B-B14F-4D97-AF65-F5344CB8AC3E}">
        <p14:creationId xmlns:p14="http://schemas.microsoft.com/office/powerpoint/2010/main" val="40269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74374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Вывод</a:t>
            </a:r>
            <a:r>
              <a:rPr lang="ru-RU" sz="2400" dirty="0"/>
              <a:t>: Для изготовления платья я приобрела цветную фланель 2 метра  40 см при ширине  ткани 90 см.</a:t>
            </a:r>
          </a:p>
        </p:txBody>
      </p:sp>
      <p:pic>
        <p:nvPicPr>
          <p:cNvPr id="4100" name="Picture 4" descr="C:\Users\Sergey\Desktop\1323\20151102_0955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t="73850" r="60305"/>
          <a:stretch/>
        </p:blipFill>
        <p:spPr bwMode="auto">
          <a:xfrm>
            <a:off x="1024480" y="2852936"/>
            <a:ext cx="7095039" cy="317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65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325</TotalTime>
  <Words>557</Words>
  <Application>Microsoft Office PowerPoint</Application>
  <PresentationFormat>Экран (4:3)</PresentationFormat>
  <Paragraphs>156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Официальная</vt:lpstr>
      <vt:lpstr>Домашний халат</vt:lpstr>
      <vt:lpstr>Проблема</vt:lpstr>
      <vt:lpstr>Презентация PowerPoint</vt:lpstr>
      <vt:lpstr>Цель и Задача</vt:lpstr>
      <vt:lpstr>Презентация PowerPoint</vt:lpstr>
      <vt:lpstr>История</vt:lpstr>
      <vt:lpstr>Дизайн-спецификации.</vt:lpstr>
      <vt:lpstr>Выбор инструментов , приспособлений и оборудования: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  <vt:lpstr>Экономическое обоснование  Расходные материалы изделия </vt:lpstr>
      <vt:lpstr>Экологическое обоснование</vt:lpstr>
      <vt:lpstr>Самооценка</vt:lpstr>
      <vt:lpstr>Реклама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student</cp:lastModifiedBy>
  <cp:revision>24</cp:revision>
  <dcterms:created xsi:type="dcterms:W3CDTF">2015-12-05T04:30:48Z</dcterms:created>
  <dcterms:modified xsi:type="dcterms:W3CDTF">2015-12-07T04:42:02Z</dcterms:modified>
</cp:coreProperties>
</file>