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6" r:id="rId3"/>
    <p:sldId id="307" r:id="rId4"/>
    <p:sldId id="327" r:id="rId5"/>
    <p:sldId id="328" r:id="rId6"/>
    <p:sldId id="305" r:id="rId7"/>
    <p:sldId id="329" r:id="rId8"/>
    <p:sldId id="308" r:id="rId9"/>
    <p:sldId id="309" r:id="rId10"/>
    <p:sldId id="310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11" r:id="rId21"/>
    <p:sldId id="312" r:id="rId22"/>
    <p:sldId id="313" r:id="rId23"/>
    <p:sldId id="316" r:id="rId24"/>
    <p:sldId id="317" r:id="rId25"/>
    <p:sldId id="318" r:id="rId26"/>
    <p:sldId id="315" r:id="rId27"/>
    <p:sldId id="314" r:id="rId28"/>
    <p:sldId id="319" r:id="rId29"/>
    <p:sldId id="321" r:id="rId30"/>
    <p:sldId id="320" r:id="rId31"/>
    <p:sldId id="323" r:id="rId32"/>
    <p:sldId id="324" r:id="rId33"/>
    <p:sldId id="322" r:id="rId34"/>
    <p:sldId id="325" r:id="rId35"/>
    <p:sldId id="340" r:id="rId36"/>
    <p:sldId id="341" r:id="rId37"/>
    <p:sldId id="342" r:id="rId38"/>
    <p:sldId id="339" r:id="rId39"/>
    <p:sldId id="343" r:id="rId40"/>
    <p:sldId id="326" r:id="rId41"/>
    <p:sldId id="345" r:id="rId42"/>
    <p:sldId id="344" r:id="rId43"/>
    <p:sldId id="346" r:id="rId44"/>
    <p:sldId id="29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5" autoAdjust="0"/>
    <p:restoredTop sz="94660"/>
  </p:normalViewPr>
  <p:slideViewPr>
    <p:cSldViewPr>
      <p:cViewPr varScale="1">
        <p:scale>
          <a:sx n="74" d="100"/>
          <a:sy n="74" d="100"/>
        </p:scale>
        <p:origin x="-4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41261-F7A9-44CD-BB4E-6057F7FC8112}" type="datetimeFigureOut">
              <a:rPr lang="ru-RU" smtClean="0"/>
              <a:pPr/>
              <a:t>15.02.2017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903D4-F6D7-47AA-9A6F-EDF6D9421C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hudobiser.narod.ru/" TargetMode="External"/><Relationship Id="rId2" Type="http://schemas.openxmlformats.org/officeDocument/2006/relationships/hyperlink" Target="http://yandex.r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iserhipez.narod.ru/index.html" TargetMode="External"/><Relationship Id="rId4" Type="http://schemas.openxmlformats.org/officeDocument/2006/relationships/hyperlink" Target="http://www.womanshobby.net/forum/index.php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771800" y="980728"/>
            <a:ext cx="5976664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8116" y="2492896"/>
            <a:ext cx="7680347" cy="2304256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 algn="r">
              <a:spcBef>
                <a:spcPts val="0"/>
              </a:spcBef>
            </a:pPr>
            <a:endParaRPr lang="ru-RU" sz="18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sz="1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sz="18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Выполнили учащиеся 8 «А» </a:t>
            </a:r>
            <a:r>
              <a:rPr lang="ru-RU" sz="18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класаа</a:t>
            </a:r>
            <a:endParaRPr lang="ru-RU" sz="1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СОШ № 4 </a:t>
            </a:r>
          </a:p>
          <a:p>
            <a:pPr algn="r">
              <a:spcBef>
                <a:spcPts val="0"/>
              </a:spcBef>
            </a:pPr>
            <a:r>
              <a:rPr lang="ru-RU" sz="1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Энгельсского</a:t>
            </a:r>
            <a:r>
              <a:rPr lang="ru-RU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</a:t>
            </a:r>
            <a:br>
              <a:rPr lang="ru-RU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Руководитель:</a:t>
            </a:r>
            <a:br>
              <a:rPr lang="ru-RU" sz="1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Баранова О.А. , учитель технологи</a:t>
            </a:r>
            <a:endParaRPr lang="ru-RU" sz="18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sz="1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sz="18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sz="1800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798748"/>
            <a:ext cx="70381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         </a:t>
            </a:r>
            <a:r>
              <a:rPr lang="ru-RU" sz="4400" dirty="0"/>
              <a:t> </a:t>
            </a:r>
            <a:r>
              <a:rPr lang="ru-RU" sz="4400" dirty="0" smtClean="0"/>
              <a:t>     </a:t>
            </a:r>
            <a:r>
              <a:rPr lang="ru-RU" sz="4400" dirty="0" smtClean="0"/>
              <a:t> Проект </a:t>
            </a:r>
            <a:endParaRPr lang="ru-RU" sz="4400" dirty="0" smtClean="0"/>
          </a:p>
          <a:p>
            <a:r>
              <a:rPr lang="ru-RU" sz="3600" dirty="0" smtClean="0"/>
              <a:t>"</a:t>
            </a:r>
            <a:r>
              <a:rPr lang="ru-RU" sz="3600" dirty="0"/>
              <a:t>Береза - символ России"</a:t>
            </a:r>
          </a:p>
        </p:txBody>
      </p:sp>
    </p:spTree>
    <p:extLst>
      <p:ext uri="{BB962C8B-B14F-4D97-AF65-F5344CB8AC3E}">
        <p14:creationId xmlns:p14="http://schemas.microsoft.com/office/powerpoint/2010/main" val="31650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Историческая справка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600200"/>
            <a:ext cx="7067128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/>
              <a:t>Бисероплетение</a:t>
            </a:r>
            <a:r>
              <a:rPr lang="ru-RU" dirty="0"/>
              <a:t> – один из самых старинных и достаточно распространенных видов народного творчества.</a:t>
            </a:r>
          </a:p>
          <a:p>
            <a:r>
              <a:rPr lang="ru-RU" dirty="0"/>
              <a:t>Изготовление украшений из бисера имеет очень древнюю историю.</a:t>
            </a:r>
          </a:p>
          <a:p>
            <a:r>
              <a:rPr lang="ru-RU" dirty="0"/>
              <a:t>Первыми изготавливать бисер научились египтяне. </a:t>
            </a:r>
          </a:p>
          <a:p>
            <a:r>
              <a:rPr lang="ru-RU" dirty="0"/>
              <a:t>Они делали из него ожерелья, расшивали ими платья. Вслед за египтянами бисер появился в Сирии. Секреты этих народов переняла Римская империя. История развития </a:t>
            </a:r>
            <a:r>
              <a:rPr lang="ru-RU" dirty="0" err="1"/>
              <a:t>бисероплетения</a:t>
            </a:r>
            <a:r>
              <a:rPr lang="ru-RU" dirty="0"/>
              <a:t> неразрывно связана с историей развития человечества. </a:t>
            </a:r>
          </a:p>
          <a:p>
            <a:r>
              <a:rPr lang="ru-RU" dirty="0"/>
              <a:t>С конца 18 века способы работы с бисером расширились.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275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428644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Segoe Script" pitchFamily="34" charset="0"/>
              </a:rPr>
              <a:t>Опрос учащихся </a:t>
            </a:r>
            <a:r>
              <a:rPr lang="ru-RU" sz="3100" dirty="0" smtClean="0">
                <a:latin typeface="Segoe Script" pitchFamily="34" charset="0"/>
              </a:rPr>
              <a:t>8 «А» класса</a:t>
            </a:r>
            <a:br>
              <a:rPr lang="ru-RU" sz="3100" dirty="0" smtClean="0">
                <a:latin typeface="Segoe Script" pitchFamily="34" charset="0"/>
              </a:rPr>
            </a:br>
            <a:r>
              <a:rPr lang="ru-RU" sz="3100" dirty="0" smtClean="0">
                <a:latin typeface="Segoe Script" pitchFamily="34" charset="0"/>
              </a:rPr>
              <a:t>. </a:t>
            </a:r>
            <a:r>
              <a:rPr lang="ru-RU" sz="3100" dirty="0" smtClean="0">
                <a:latin typeface="Segoe Script" pitchFamily="34" charset="0"/>
              </a:rPr>
              <a:t>Тема:«Берёза-символ России».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2" name="Picture 2" descr="C:\Documents and Settings\каб7\Рабочий стол\8 а класс\8а первое сентября\IMG_7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84784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26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86172" cy="798496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Segoe Script" pitchFamily="34" charset="0"/>
              </a:rPr>
              <a:t>Классификация.</a:t>
            </a:r>
            <a:endParaRPr lang="ru-RU" dirty="0">
              <a:latin typeface="Segoe Script" pitchFamily="34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/>
          <a:srcRect t="21875" b="21875"/>
          <a:stretch>
            <a:fillRect/>
          </a:stretch>
        </p:blipFill>
        <p:spPr bwMode="auto">
          <a:xfrm>
            <a:off x="3500430" y="714356"/>
            <a:ext cx="3773493" cy="3271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4348" y="1500174"/>
            <a:ext cx="2793999" cy="4691063"/>
          </a:xfrm>
        </p:spPr>
        <p:txBody>
          <a:bodyPr/>
          <a:lstStyle/>
          <a:p>
            <a:r>
              <a:rPr lang="ru-RU" sz="2400" dirty="0" smtClean="0"/>
              <a:t>Берез более 140 видов. </a:t>
            </a:r>
          </a:p>
          <a:p>
            <a:r>
              <a:rPr lang="ru-RU" sz="2400" dirty="0" smtClean="0"/>
              <a:t>В нашем стране 70.  Чаще всего встречаются </a:t>
            </a:r>
          </a:p>
          <a:p>
            <a:r>
              <a:rPr lang="ru-RU" sz="2400" dirty="0" smtClean="0"/>
              <a:t>  берёза </a:t>
            </a:r>
            <a:r>
              <a:rPr lang="ru-RU" sz="2400" dirty="0" err="1" smtClean="0"/>
              <a:t>повислая</a:t>
            </a:r>
            <a:endParaRPr lang="ru-RU" sz="2400" dirty="0" smtClean="0"/>
          </a:p>
          <a:p>
            <a:r>
              <a:rPr lang="ru-RU" sz="2400" dirty="0" smtClean="0"/>
              <a:t>   или бородавчатая,</a:t>
            </a:r>
          </a:p>
          <a:p>
            <a:r>
              <a:rPr lang="ru-RU" sz="2400" dirty="0" smtClean="0"/>
              <a:t>   береза пушистая или опушённая. </a:t>
            </a:r>
          </a:p>
          <a:p>
            <a:r>
              <a:rPr lang="ru-RU" sz="2400" dirty="0" smtClean="0"/>
              <a:t>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3"/>
          <a:srcRect t="16953" b="16953"/>
          <a:stretch>
            <a:fillRect/>
          </a:stretch>
        </p:blipFill>
        <p:spPr bwMode="auto">
          <a:xfrm>
            <a:off x="5429256" y="2571744"/>
            <a:ext cx="3349630" cy="36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0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/>
          <a:srcRect l="5619" r="5619"/>
          <a:stretch>
            <a:fillRect/>
          </a:stretch>
        </p:blipFill>
        <p:spPr bwMode="auto">
          <a:xfrm>
            <a:off x="1214414" y="500042"/>
            <a:ext cx="421484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571744"/>
            <a:ext cx="457203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938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571604" y="632858"/>
            <a:ext cx="62151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Segoe Script" pitchFamily="34" charset="0"/>
              </a:rPr>
              <a:t>Человек и берёза – друзья. </a:t>
            </a:r>
            <a:endParaRPr lang="ru-RU" sz="2800" dirty="0">
              <a:latin typeface="Segoe Script" pitchFamily="34" charset="0"/>
            </a:endParaRPr>
          </a:p>
        </p:txBody>
      </p:sp>
      <p:pic>
        <p:nvPicPr>
          <p:cNvPr id="3" name="Содержимое 3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214422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1214422"/>
            <a:ext cx="2071702" cy="2643206"/>
          </a:xfrm>
          <a:prstGeom prst="rect">
            <a:avLst/>
          </a:prstGeom>
          <a:noFill/>
        </p:spPr>
      </p:pic>
      <p:pic>
        <p:nvPicPr>
          <p:cNvPr id="5" name="Picture 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1357298"/>
            <a:ext cx="2819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3286124"/>
            <a:ext cx="2357454" cy="291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500438"/>
            <a:ext cx="1763713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25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2071702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571480"/>
            <a:ext cx="18716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143248"/>
            <a:ext cx="2143140" cy="331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214686"/>
            <a:ext cx="2428892" cy="3110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49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2071702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571480"/>
            <a:ext cx="18716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143248"/>
            <a:ext cx="2143140" cy="3316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3214686"/>
            <a:ext cx="2428892" cy="31101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730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Segoe Script" pitchFamily="34" charset="0"/>
              </a:rPr>
              <a:t>В грозные годы войны берёза была</a:t>
            </a:r>
            <a:br>
              <a:rPr lang="ru-RU" sz="3200" dirty="0" smtClean="0">
                <a:latin typeface="Segoe Script" pitchFamily="34" charset="0"/>
              </a:rPr>
            </a:br>
            <a:r>
              <a:rPr lang="ru-RU" sz="3200" dirty="0" smtClean="0">
                <a:latin typeface="Segoe Script" pitchFamily="34" charset="0"/>
              </a:rPr>
              <a:t>символом непобедимой Родины</a:t>
            </a:r>
            <a:endParaRPr lang="ru-RU" sz="3200" dirty="0">
              <a:latin typeface="Segoe Script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1785926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580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57166"/>
            <a:ext cx="5786477" cy="621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19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54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071678"/>
            <a:ext cx="540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638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Этапы выполнения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908720"/>
            <a:ext cx="7139136" cy="521744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- </a:t>
            </a:r>
            <a:r>
              <a:rPr lang="ru-RU" dirty="0"/>
              <a:t>выбор и обоснование темы;</a:t>
            </a:r>
          </a:p>
          <a:p>
            <a:r>
              <a:rPr lang="ru-RU" dirty="0"/>
              <a:t>- цель и задачи проекта;</a:t>
            </a:r>
          </a:p>
          <a:p>
            <a:r>
              <a:rPr lang="ru-RU" dirty="0"/>
              <a:t>- звездочка обдумывания;</a:t>
            </a:r>
          </a:p>
          <a:p>
            <a:r>
              <a:rPr lang="ru-RU" dirty="0"/>
              <a:t>- историческая справка;</a:t>
            </a:r>
          </a:p>
          <a:p>
            <a:r>
              <a:rPr lang="ru-RU" dirty="0"/>
              <a:t>- варианты изделий из бисера;</a:t>
            </a:r>
          </a:p>
          <a:p>
            <a:r>
              <a:rPr lang="ru-RU" dirty="0"/>
              <a:t>- моя модель;</a:t>
            </a:r>
          </a:p>
          <a:p>
            <a:r>
              <a:rPr lang="ru-RU" dirty="0"/>
              <a:t>- инструменты и материалы;</a:t>
            </a:r>
          </a:p>
          <a:p>
            <a:r>
              <a:rPr lang="ru-RU" dirty="0"/>
              <a:t>- техника  безопасности;	</a:t>
            </a:r>
          </a:p>
          <a:p>
            <a:r>
              <a:rPr lang="ru-RU" dirty="0"/>
              <a:t>- технология изготовления;</a:t>
            </a:r>
          </a:p>
          <a:p>
            <a:r>
              <a:rPr lang="ru-RU" dirty="0"/>
              <a:t>- эколого-экономическое обоснование;</a:t>
            </a:r>
          </a:p>
          <a:p>
            <a:r>
              <a:rPr lang="ru-RU" dirty="0"/>
              <a:t>- самооценка;</a:t>
            </a:r>
          </a:p>
          <a:p>
            <a:r>
              <a:rPr lang="ru-RU" dirty="0"/>
              <a:t>- реклама;</a:t>
            </a:r>
          </a:p>
          <a:p>
            <a:r>
              <a:rPr lang="ru-RU" dirty="0"/>
              <a:t>- источники информации;</a:t>
            </a:r>
          </a:p>
          <a:p>
            <a:r>
              <a:rPr lang="ru-RU" dirty="0"/>
              <a:t>- приложение</a:t>
            </a:r>
            <a:r>
              <a:rPr lang="ru-RU" dirty="0" smtClean="0"/>
              <a:t>.</a:t>
            </a:r>
            <a:r>
              <a:rPr lang="ru-RU" dirty="0"/>
              <a:t> 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9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Инструменты и материалы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600200"/>
            <a:ext cx="6851104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- кусачки для откусывания проволоки;</a:t>
            </a:r>
          </a:p>
          <a:p>
            <a:r>
              <a:rPr lang="ru-RU" dirty="0"/>
              <a:t>- проволока № 3;</a:t>
            </a:r>
          </a:p>
          <a:p>
            <a:r>
              <a:rPr lang="ru-RU" dirty="0"/>
              <a:t>- бисер зелёного цвета;</a:t>
            </a:r>
          </a:p>
          <a:p>
            <a:r>
              <a:rPr lang="ru-RU" dirty="0"/>
              <a:t>- нитки мулине белого цвета; </a:t>
            </a:r>
          </a:p>
          <a:p>
            <a:r>
              <a:rPr lang="ru-RU" dirty="0"/>
              <a:t>- </a:t>
            </a:r>
            <a:r>
              <a:rPr lang="ru-RU" dirty="0" err="1"/>
              <a:t>гелевая</a:t>
            </a:r>
            <a:r>
              <a:rPr lang="ru-RU" dirty="0"/>
              <a:t> ручка чёрного цвета;</a:t>
            </a:r>
          </a:p>
          <a:p>
            <a:r>
              <a:rPr lang="ru-RU" dirty="0"/>
              <a:t>- гипсовая смесь (штукатурка) для заливки;</a:t>
            </a:r>
          </a:p>
          <a:p>
            <a:r>
              <a:rPr lang="ru-RU" dirty="0"/>
              <a:t>- горшочек (для посадки дерева);</a:t>
            </a:r>
          </a:p>
          <a:p>
            <a:r>
              <a:rPr lang="ru-RU" dirty="0"/>
              <a:t>- декоративные камешки.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85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Правила безопасности при работе с кусачками и проволокой.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Чтобы было удобно работать, необходимо, чтобы рабочее место было хорошо освещено,  волосы убрать под косынку, все необходимое должно быть  под рукой, на рабочем месте должен быть порядок.</a:t>
            </a:r>
          </a:p>
          <a:p>
            <a:r>
              <a:rPr lang="ru-RU" dirty="0"/>
              <a:t> - во время работы с проволокой нужно быть осторожными;</a:t>
            </a:r>
          </a:p>
          <a:p>
            <a:r>
              <a:rPr lang="ru-RU" dirty="0"/>
              <a:t>- храни кусачки в указанном месте в определенном положении;</a:t>
            </a:r>
          </a:p>
          <a:p>
            <a:r>
              <a:rPr lang="ru-RU" dirty="0"/>
              <a:t>- при работе внимательно следи за направлением реза;</a:t>
            </a:r>
          </a:p>
          <a:p>
            <a:r>
              <a:rPr lang="ru-RU" dirty="0"/>
              <a:t>- во время работы удерживай материал левой рукой </a:t>
            </a:r>
            <a:r>
              <a:rPr lang="ru-RU" dirty="0" err="1"/>
              <a:t>так,чтобы</a:t>
            </a:r>
            <a:r>
              <a:rPr lang="ru-RU" dirty="0"/>
              <a:t> пальцы были в стороне от острых краев.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328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Технология изготовления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600200"/>
            <a:ext cx="7355160" cy="4525963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 1.Выбор модели</a:t>
            </a:r>
          </a:p>
          <a:p>
            <a:r>
              <a:rPr lang="ru-RU" dirty="0"/>
              <a:t>2.Подбор материалов</a:t>
            </a:r>
          </a:p>
          <a:p>
            <a:r>
              <a:rPr lang="ru-RU" dirty="0"/>
              <a:t>3.Выполнения изделия с учетом цветовой гаммы бисера</a:t>
            </a:r>
          </a:p>
          <a:p>
            <a:r>
              <a:rPr lang="ru-RU" dirty="0"/>
              <a:t>и  выбранной схемы (смотри приложение с.16-19 )</a:t>
            </a:r>
          </a:p>
          <a:p>
            <a:r>
              <a:rPr lang="ru-RU" dirty="0"/>
              <a:t>4.Самоконтроль изделия</a:t>
            </a:r>
          </a:p>
          <a:p>
            <a:r>
              <a:rPr lang="ru-RU" dirty="0"/>
              <a:t>5.Оформления изделия</a:t>
            </a:r>
          </a:p>
          <a:p>
            <a:r>
              <a:rPr lang="ru-RU" dirty="0"/>
              <a:t>6.При выполнении изделия соблюдала технику безопасности</a:t>
            </a:r>
          </a:p>
          <a:p>
            <a:r>
              <a:rPr lang="ru-RU" dirty="0"/>
              <a:t>при работе с кусачками и проволокой.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Работала я умело и ловко</a:t>
            </a:r>
          </a:p>
          <a:p>
            <a:r>
              <a:rPr lang="ru-RU" dirty="0"/>
              <a:t>В деле своем проявляла сноровку</a:t>
            </a:r>
          </a:p>
          <a:p>
            <a:r>
              <a:rPr lang="ru-RU" dirty="0"/>
              <a:t>Березку из бисера сплела я вручную</a:t>
            </a:r>
          </a:p>
          <a:p>
            <a:r>
              <a:rPr lang="ru-RU" dirty="0"/>
              <a:t>Красу белоствольную и расписную</a:t>
            </a:r>
          </a:p>
          <a:p>
            <a:r>
              <a:rPr lang="ru-RU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18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Эколого-экономическое </a:t>
            </a:r>
            <a:r>
              <a:rPr lang="ru-RU" b="1" dirty="0"/>
              <a:t>обоснование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Изделие является экологически чистым, так как материалы, используемые для моего изделия совершенно безвредны для меня и окружающей среды.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994034"/>
              </p:ext>
            </p:extLst>
          </p:nvPr>
        </p:nvGraphicFramePr>
        <p:xfrm>
          <a:off x="1316935" y="3861048"/>
          <a:ext cx="6515100" cy="2426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515"/>
                <a:gridCol w="2473325"/>
                <a:gridCol w="2289810"/>
                <a:gridCol w="118745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№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материал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цена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09575" algn="l"/>
                          <a:tab pos="553720" algn="ctr"/>
                        </a:tabLs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Бисер зеленый бирюза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Проволока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Горшок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Нитки мулине белые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Декоративные камешки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Гипсовая смесь для заливки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 руб. х 10 шт.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 руб. за катушку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 руб.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 руб. х 2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 руб.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 руб.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100 руб.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35 руб.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 руб.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 руб.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 руб.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 руб.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Итого: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250 руб.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14450" y="26495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9575" algn="l"/>
                <a:tab pos="554038" algn="ctr"/>
              </a:tabLst>
            </a:pP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09575" algn="l"/>
                <a:tab pos="554038" algn="ctr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2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Самооценка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980728"/>
            <a:ext cx="7499176" cy="5145435"/>
          </a:xfrm>
        </p:spPr>
        <p:txBody>
          <a:bodyPr>
            <a:normAutofit fontScale="25000" lnSpcReduction="20000"/>
          </a:bodyPr>
          <a:lstStyle/>
          <a:p>
            <a:r>
              <a:rPr lang="ru-RU" sz="8000" dirty="0"/>
              <a:t>-Я считаю, что мы достигли поставленной цели.</a:t>
            </a:r>
          </a:p>
          <a:p>
            <a:r>
              <a:rPr lang="ru-RU" sz="8000" dirty="0"/>
              <a:t>Кроме того, наше изделие может украсить не только интерьер моего дома, но может служить дополнением к интерьеру классной комнаты.</a:t>
            </a:r>
          </a:p>
          <a:p>
            <a:r>
              <a:rPr lang="ru-RU" sz="8000" dirty="0"/>
              <a:t>-«Русская берёзка», выполненная в технике </a:t>
            </a:r>
            <a:r>
              <a:rPr lang="ru-RU" sz="8000" dirty="0" err="1"/>
              <a:t>бисероплетения</a:t>
            </a:r>
            <a:r>
              <a:rPr lang="ru-RU" sz="8000" dirty="0"/>
              <a:t> создаёт уютную обстановку в доме.</a:t>
            </a:r>
          </a:p>
          <a:p>
            <a:r>
              <a:rPr lang="ru-RU" sz="8000" dirty="0"/>
              <a:t>-Наше изделие произведено в единственном экземпляре, при желании её можно изменить: использовать бисер другого оттенка, увеличить количество веточек, изменить размер берёзки.</a:t>
            </a:r>
          </a:p>
          <a:p>
            <a:r>
              <a:rPr lang="ru-RU" sz="8000" dirty="0"/>
              <a:t>-Русская берёзка может быть прекрасным подарком для друзей и знакомых.</a:t>
            </a:r>
          </a:p>
          <a:p>
            <a:r>
              <a:rPr lang="ru-RU" sz="8000" dirty="0"/>
              <a:t>-Работа выполнялась нами  по схеме, которую вы можете увидеть в приложении нашего творческого проекта.</a:t>
            </a:r>
          </a:p>
          <a:p>
            <a:r>
              <a:rPr lang="ru-RU" sz="8000" dirty="0"/>
              <a:t>-Стоимость моего изделия 250 рублей</a:t>
            </a:r>
          </a:p>
          <a:p>
            <a:r>
              <a:rPr lang="ru-RU" sz="8000" dirty="0"/>
              <a:t>-Выполняя изделие из бисера, мы соблюдали технику безопасности при работе с кусачками и проволокой.</a:t>
            </a:r>
          </a:p>
          <a:p>
            <a:r>
              <a:rPr lang="ru-RU" sz="8000" dirty="0"/>
              <a:t>-Наша «Русская берёзка» является символом Родины моей. Она призывает нас любить и беречь природу.</a:t>
            </a:r>
          </a:p>
          <a:p>
            <a:pPr marL="0" indent="0">
              <a:buNone/>
            </a:pPr>
            <a:r>
              <a:rPr lang="ru-RU" sz="8000" dirty="0"/>
              <a:t> </a:t>
            </a:r>
          </a:p>
          <a:p>
            <a:pPr marL="0" indent="0">
              <a:buNone/>
            </a:pPr>
            <a:r>
              <a:rPr lang="ru-RU" sz="6200" dirty="0"/>
              <a:t> </a:t>
            </a:r>
          </a:p>
          <a:p>
            <a:pPr marL="0" indent="0">
              <a:buNone/>
            </a:pPr>
            <a:r>
              <a:rPr lang="ru-RU" sz="6200" dirty="0"/>
              <a:t> </a:t>
            </a:r>
          </a:p>
          <a:p>
            <a:pPr marL="0" indent="0">
              <a:buNone/>
            </a:pPr>
            <a:endParaRPr lang="ru-RU" sz="6200" dirty="0"/>
          </a:p>
          <a:p>
            <a:pPr marL="0" indent="0">
              <a:buNone/>
            </a:pPr>
            <a:r>
              <a:rPr lang="ru-RU" sz="62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29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Реклама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1600200"/>
            <a:ext cx="6131024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Вся в белое платье одета,</a:t>
            </a:r>
          </a:p>
          <a:p>
            <a:r>
              <a:rPr lang="ru-RU" dirty="0"/>
              <a:t>В сережках, в листве кружевной,</a:t>
            </a:r>
          </a:p>
          <a:p>
            <a:r>
              <a:rPr lang="ru-RU" dirty="0"/>
              <a:t>Встречает горячее лето</a:t>
            </a:r>
          </a:p>
          <a:p>
            <a:r>
              <a:rPr lang="ru-RU" dirty="0"/>
              <a:t>Она на опушке лесной.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Наряд её легкий чудесен,</a:t>
            </a:r>
          </a:p>
          <a:p>
            <a:r>
              <a:rPr lang="ru-RU" dirty="0"/>
              <a:t>Нет дерева сердцу милей</a:t>
            </a:r>
          </a:p>
          <a:p>
            <a:r>
              <a:rPr lang="ru-RU" dirty="0"/>
              <a:t>И сколько задумчивых песен</a:t>
            </a:r>
          </a:p>
          <a:p>
            <a:r>
              <a:rPr lang="ru-RU" dirty="0"/>
              <a:t>Поется в народе о ней.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189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556792"/>
            <a:ext cx="6336704" cy="452596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Информационные источники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u="sng" dirty="0">
                <a:hlinkClick r:id="rId2"/>
              </a:rPr>
              <a:t>http://yandex.ru</a:t>
            </a:r>
            <a:endParaRPr lang="ru-RU" dirty="0"/>
          </a:p>
          <a:p>
            <a:r>
              <a:rPr lang="ru-RU" u="sng" dirty="0">
                <a:hlinkClick r:id="rId3"/>
              </a:rPr>
              <a:t>http://chudobiser.narod.ru</a:t>
            </a:r>
            <a:endParaRPr lang="ru-RU" dirty="0"/>
          </a:p>
          <a:p>
            <a:r>
              <a:rPr lang="ru-RU" u="sng" dirty="0">
                <a:hlinkClick r:id="rId4"/>
              </a:rPr>
              <a:t>http://www.womanshobby.net/forum/index.php</a:t>
            </a:r>
            <a:endParaRPr lang="ru-RU" dirty="0"/>
          </a:p>
          <a:p>
            <a:r>
              <a:rPr lang="ru-RU" u="sng" dirty="0">
                <a:hlinkClick r:id="rId5"/>
              </a:rPr>
              <a:t>http://biserhipez.narod.ru/index.html</a:t>
            </a:r>
            <a:endParaRPr lang="ru-RU" dirty="0"/>
          </a:p>
          <a:p>
            <a:r>
              <a:rPr lang="en-US" u="sng" dirty="0"/>
              <a:t>&lt;a </a:t>
            </a:r>
            <a:r>
              <a:rPr lang="en-US" u="sng" dirty="0" err="1"/>
              <a:t>href</a:t>
            </a:r>
            <a:r>
              <a:rPr lang="en-US" u="sng" dirty="0"/>
              <a:t>="http://mirgif.com/</a:t>
            </a:r>
            <a:r>
              <a:rPr lang="en-US" u="sng" dirty="0" err="1"/>
              <a:t>prir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64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/>
              <a:t>Приложение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Варианты изделий из бисера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2047619" cy="28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230505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56992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Схема </a:t>
            </a:r>
            <a:r>
              <a:rPr lang="ru-RU" dirty="0"/>
              <a:t>плетения  «Русской  березки»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36" y="1600200"/>
            <a:ext cx="347152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39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Технологическая карта плетения берёзки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1. На проволоку 0,3 мм наденем 7 зеленых бисеринок и закрутим их в петельку, которая будет центральной. Используем разные оттенки бисера. Перемешаем их и плетем в произвольном порядке.</a:t>
            </a:r>
          </a:p>
          <a:p>
            <a:r>
              <a:rPr lang="ru-RU" dirty="0"/>
              <a:t>2. В 1см от центральной петли создадим еще одну такую же петельку на одном кончике проволочки. Такую же петлю создадим и с другого конца.</a:t>
            </a:r>
          </a:p>
          <a:p>
            <a:r>
              <a:rPr lang="ru-RU" dirty="0"/>
              <a:t>3. Создадим еще 6 таких  петель. Согнем проволочку, оставляя центровую петельку вверху. Перекрутим оба кончики проволоки между собой. Получается веточка. Сделаем 15 таких веточек с 9-ю петлями для верхушечки и 57 веточек с 11 петлями для остальных веточек.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78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Выбор и обоснование темы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764704"/>
            <a:ext cx="7139136" cy="536145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Берёзу милую, родную издавна считают символом России, символом нашей Родины. Россия и берёза неразделимы. </a:t>
            </a:r>
          </a:p>
          <a:p>
            <a:r>
              <a:rPr lang="ru-RU" dirty="0"/>
              <a:t>Зеленокудрая, она привлекает наш взор, вызывает восхищение, пробуждает искренние и нежные чувства. </a:t>
            </a:r>
          </a:p>
          <a:p>
            <a:r>
              <a:rPr lang="ru-RU" dirty="0"/>
              <a:t>Берёзку на Руси сравнивали с нежной и красивой девушкой, невестой. Ей посвящали поэмы, художники и музыканты свои лучшие произведения.</a:t>
            </a:r>
          </a:p>
          <a:p>
            <a:r>
              <a:rPr lang="ru-RU" dirty="0"/>
              <a:t> Вот и я решила посвятить этой белоствольной красавице свой творческий проект.</a:t>
            </a:r>
          </a:p>
          <a:p>
            <a:r>
              <a:rPr lang="ru-RU" dirty="0"/>
              <a:t>Свою берёзку я решила выполнить в технике </a:t>
            </a:r>
            <a:r>
              <a:rPr lang="ru-RU" dirty="0" err="1"/>
              <a:t>бисероплетения</a:t>
            </a:r>
            <a:r>
              <a:rPr lang="ru-RU" dirty="0"/>
              <a:t>. Так как мне захотелось, чтобы эта красавица украшала мою комнату  и смогла бы принести в мой дом частичку своего тепла. Кроме того изделие, сделанное своими руками, всегда мне доставляет радость.</a:t>
            </a:r>
          </a:p>
          <a:p>
            <a:r>
              <a:rPr lang="ru-RU" dirty="0"/>
              <a:t>На поляне, на пригорке,</a:t>
            </a:r>
          </a:p>
          <a:p>
            <a:pPr marL="0" indent="0">
              <a:buNone/>
            </a:pPr>
            <a:r>
              <a:rPr lang="ru-RU" dirty="0"/>
              <a:t>                                     Под окном среди полей</a:t>
            </a:r>
          </a:p>
          <a:p>
            <a:pPr marL="0" indent="0">
              <a:buNone/>
            </a:pPr>
            <a:r>
              <a:rPr lang="ru-RU" dirty="0"/>
              <a:t>                                     Белокурая берёзка-</a:t>
            </a:r>
          </a:p>
          <a:p>
            <a:pPr marL="0" indent="0">
              <a:buNone/>
            </a:pPr>
            <a:r>
              <a:rPr lang="ru-RU" dirty="0"/>
              <a:t>                                     Символ Родины моей.</a:t>
            </a:r>
          </a:p>
          <a:p>
            <a:pPr marL="0" indent="0">
              <a:buNone/>
            </a:pPr>
            <a:r>
              <a:rPr lang="ru-RU" dirty="0"/>
              <a:t>                                             (М. Ерохина)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68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1-3</a:t>
            </a: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451" y="3789040"/>
            <a:ext cx="3819048" cy="287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163638"/>
            <a:ext cx="3899355" cy="255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79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4. Сформируем листву. Свяжем веточки между собой. Веточки с 9-ю петельками скрутим между собой по три штучки. То же самое проделаем и с 11-петельными веточками. Получим 5 веточек для верхушечки и 19 веточек на листочки.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88840"/>
            <a:ext cx="5509924" cy="413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1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0"/>
            <a:ext cx="8229600" cy="4525963"/>
          </a:xfrm>
        </p:spPr>
        <p:txBody>
          <a:bodyPr/>
          <a:lstStyle/>
          <a:p>
            <a:r>
              <a:rPr lang="ru-RU" dirty="0"/>
              <a:t>5. К 19 веточкам примотаем ниточками проволочку  по 1мм к каждой.</a:t>
            </a:r>
          </a:p>
          <a:p>
            <a:r>
              <a:rPr lang="ru-RU" dirty="0"/>
              <a:t>6. На одну верхушечку сделаем три веточки, на другую – 2. Так создадим два ствола. Обмотаем ниточками. К верхушечке примотаем толстую проволочку на 3мм.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992"/>
            <a:ext cx="4176464" cy="313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81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7</a:t>
            </a:r>
            <a:r>
              <a:rPr lang="ru-RU" sz="2700" dirty="0"/>
              <a:t>. Затем начнем приматывать по одной веточке к толстенькой проволочке. Для основного ствола необходимо: верхушечка – 3 штучки, веточки – 12 штучек. Для бокового ствола – 2 шт. на верхушечку и 7 шт. веточек.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095" y="1715562"/>
            <a:ext cx="5723810" cy="429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476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8. </a:t>
            </a:r>
            <a:r>
              <a:rPr lang="ru-RU" dirty="0"/>
              <a:t>Объединим два ствола, делая основной ствол немножко выше. Ствол утолщаем при помощи строительного скотча, кончики загнем толстой проволочкой. Березка из бисера почти готова!</a:t>
            </a:r>
          </a:p>
          <a:p>
            <a:r>
              <a:rPr lang="ru-RU" b="1" dirty="0"/>
              <a:t>9. </a:t>
            </a:r>
            <a:r>
              <a:rPr lang="ru-RU" dirty="0"/>
              <a:t>Теперь заливаем форму для березки. В качестве формочки используем горшочек</a:t>
            </a:r>
          </a:p>
          <a:p>
            <a:r>
              <a:rPr lang="ru-RU" b="1" dirty="0"/>
              <a:t>10. </a:t>
            </a:r>
            <a:r>
              <a:rPr lang="ru-RU" dirty="0"/>
              <a:t>В формочку положим пакетик, установим березку.</a:t>
            </a:r>
          </a:p>
          <a:p>
            <a:r>
              <a:rPr lang="ru-RU" b="1" dirty="0"/>
              <a:t>11.</a:t>
            </a:r>
            <a:r>
              <a:rPr lang="ru-RU" dirty="0"/>
              <a:t> Гипсовую смесь разводим водой . Оставим высохнуть примерно на 10-12 часов.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85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Documents and Settings\каб7\Рабочий стол\проект озарение\Проект 8а\IMG_7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934" y="332656"/>
            <a:ext cx="4025421" cy="301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Documents and Settings\каб7\Рабочий стол\проект озарение\Проект 8а\IMG_70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4248472" cy="3186347"/>
          </a:xfrm>
          <a:prstGeom prst="rect">
            <a:avLst/>
          </a:prstGeom>
          <a:noFill/>
          <a:extLst/>
        </p:spPr>
      </p:pic>
      <p:pic>
        <p:nvPicPr>
          <p:cNvPr id="8" name="Рисунок 7" descr="C:\Documents and Settings\каб7\Рабочий стол\проект озарение\Проект 8а\IMG_70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96" y="3573016"/>
            <a:ext cx="5076056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2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7" name="Picture 7" descr="C:\Documents and Settings\каб7\Рабочий стол\проект озарение\Проект 8а\IMG_7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64" y="620688"/>
            <a:ext cx="3521364" cy="264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C:\Documents and Settings\каб7\Рабочий стол\проект озарение\Проект 8а\IMG_70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010" y="620688"/>
            <a:ext cx="3312368" cy="263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Documents and Settings\каб7\Рабочий стол\проект озарение\Проект 8а\IMG_70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50734"/>
            <a:ext cx="3985790" cy="3007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Documents and Settings\каб7\Рабочий стол\проект озарение\Проект 8а\IMG_70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851920" cy="2924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30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Documents and Settings\каб7\Рабочий стол\проект озарение\Проект 8а\IMG_703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912768" cy="42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nts and Settings\каб7\Рабочий стол\проект озарение\Проект 8а\IMG_70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27852"/>
            <a:ext cx="302196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каб7\Рабочий стол\проект озарение\Проект 8а\IMG_72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690330"/>
            <a:ext cx="3054791" cy="2167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8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Documents and Settings\каб7\Рабочий стол\проект озарение\Проект 8а\IMG_722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920880" cy="5445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36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Documents and Settings\каб7\Рабочий стол\проект озарение\Проект 8а\IMG_722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0688"/>
            <a:ext cx="6840760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53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714356"/>
            <a:ext cx="66762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Гипотеза исследования: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7356" y="2143116"/>
            <a:ext cx="692948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Segoe Script" pitchFamily="34" charset="0"/>
              </a:rPr>
              <a:t>Действительно ли берёзу можно считать символом </a:t>
            </a:r>
            <a:endParaRPr lang="ru-RU" sz="4400" b="1" dirty="0" smtClean="0">
              <a:solidFill>
                <a:srgbClr val="FF0000"/>
              </a:solidFill>
              <a:latin typeface="Segoe Script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Segoe Script" pitchFamily="34" charset="0"/>
              </a:rPr>
              <a:t>России </a:t>
            </a:r>
            <a:r>
              <a:rPr lang="ru-RU" sz="4400" b="1" dirty="0" smtClean="0">
                <a:solidFill>
                  <a:srgbClr val="FF0000"/>
                </a:solidFill>
                <a:latin typeface="Segoe Script" pitchFamily="34" charset="0"/>
              </a:rPr>
              <a:t>?</a:t>
            </a:r>
            <a:endParaRPr lang="ru-RU" sz="4400" b="1" dirty="0">
              <a:solidFill>
                <a:srgbClr val="FF000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6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Documents and Settings\каб7\Рабочий стол\проект озарение\Проект 8а\IMG_723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3672408" cy="248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 descr="C:\Documents and Settings\каб7\Рабочий стол\проект озарение\Проект 8а\IMG_7233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260648"/>
            <a:ext cx="3851920" cy="2625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каб7\Рабочий стол\проект озарение\Проект 8а\IMG_72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84984"/>
            <a:ext cx="3605530" cy="2704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каб7\Рабочий стол\проект озарение\Проект 8а\IMG_72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285806"/>
            <a:ext cx="3635897" cy="28924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30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C:\Documents and Settings\каб7\Рабочий стол\проект озарение\Проект 8а\IMG_724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76" y="0"/>
            <a:ext cx="3182540" cy="37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каб7\Рабочий стол\проект озарение\Проект 8а\IMG_72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2" y="-27235"/>
            <a:ext cx="3401896" cy="38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nts and Settings\каб7\Рабочий стол\проект озарение\Проект 8а\IMG_72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74" y="4065259"/>
            <a:ext cx="3095625" cy="232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2" y="4028395"/>
            <a:ext cx="3185872" cy="2395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9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Documents and Settings\каб7\Рабочий стол\проект озарение\Проект 8а\IMG_725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4025421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nts and Settings\каб7\Рабочий стол\проект озарение\Проект 8а\IMG_726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312368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каб7\Рабочий стол\проект озарение\Проект 8а\IMG_726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501008"/>
            <a:ext cx="4392488" cy="2880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4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C:\Documents and Settings\каб7\Рабочий стол\проект озарение\IMG_745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192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571480"/>
            <a:ext cx="592935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7499176" cy="2786082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Слово </a:t>
            </a:r>
            <a:r>
              <a:rPr lang="ru-RU" sz="3600" dirty="0" smtClean="0"/>
              <a:t>«берёза» очень древнее.</a:t>
            </a:r>
            <a:br>
              <a:rPr lang="ru-RU" sz="3600" dirty="0" smtClean="0"/>
            </a:br>
            <a:r>
              <a:rPr lang="ru-RU" sz="3600" dirty="0" smtClean="0"/>
              <a:t>       В праславянскую эпоху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( </a:t>
            </a:r>
            <a:r>
              <a:rPr lang="ru-RU" sz="3600" dirty="0" smtClean="0"/>
              <a:t>до </a:t>
            </a:r>
            <a:r>
              <a:rPr lang="en-US" sz="3600" dirty="0" err="1" smtClean="0"/>
              <a:t>Vlll</a:t>
            </a:r>
            <a:r>
              <a:rPr lang="en-US" sz="3600" dirty="0" smtClean="0"/>
              <a:t> </a:t>
            </a:r>
            <a:r>
              <a:rPr lang="ru-RU" sz="3600" dirty="0" smtClean="0"/>
              <a:t>века до нашей эры</a:t>
            </a:r>
            <a:r>
              <a:rPr lang="ru-RU" sz="3600" dirty="0" smtClean="0"/>
              <a:t>)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dirty="0" smtClean="0"/>
              <a:t>звучало как </a:t>
            </a:r>
            <a:r>
              <a:rPr lang="en-US" sz="3600" dirty="0" err="1" smtClean="0"/>
              <a:t>bersa</a:t>
            </a:r>
            <a:r>
              <a:rPr lang="ru-RU" sz="3600" dirty="0" smtClean="0"/>
              <a:t>.</a:t>
            </a:r>
            <a:br>
              <a:rPr lang="ru-RU" sz="3600" dirty="0" smtClean="0"/>
            </a:br>
            <a:r>
              <a:rPr lang="ru-RU" sz="3600" dirty="0" smtClean="0"/>
              <a:t>       В индоевропейских языках значило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</a:t>
            </a:r>
            <a:r>
              <a:rPr lang="ru-RU" sz="3600" dirty="0" smtClean="0"/>
              <a:t>светлая</a:t>
            </a:r>
            <a:r>
              <a:rPr lang="ru-RU" sz="3600" dirty="0" smtClean="0"/>
              <a:t>»,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dirty="0" smtClean="0"/>
              <a:t>«белая».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18" y="3501008"/>
            <a:ext cx="3240360" cy="32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8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6048672" cy="4108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2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6500826" y="857232"/>
            <a:ext cx="242889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Без берёзы не мыслю России, –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Так светла по-славянски она,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Что, быть может, в столетья иные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От берёзы – вся Русь рождена.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2500" y="581004"/>
            <a:ext cx="5276887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6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dirty="0" smtClean="0"/>
              <a:t>Цель </a:t>
            </a:r>
            <a:r>
              <a:rPr lang="ru-RU" sz="4000" b="1" dirty="0"/>
              <a:t>проекта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Сплести из бисера «Русскую берёзку».</a:t>
            </a:r>
            <a:br>
              <a:rPr lang="ru-RU" sz="4000" dirty="0"/>
            </a:br>
            <a:r>
              <a:rPr lang="ru-RU" sz="4000" dirty="0"/>
              <a:t> </a:t>
            </a:r>
            <a:br>
              <a:rPr lang="ru-RU" sz="4000" dirty="0"/>
            </a:br>
            <a:r>
              <a:rPr lang="ru-RU" sz="4000" b="1" dirty="0"/>
              <a:t>Задачи проекта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       1. Закрепить и пополнить знания в области рукоделия – </a:t>
            </a:r>
            <a:r>
              <a:rPr lang="ru-RU" sz="4000" dirty="0" err="1"/>
              <a:t>бисероплетения</a:t>
            </a: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/>
              <a:t>       2. Развивать познавательную активность</a:t>
            </a:r>
            <a:br>
              <a:rPr lang="ru-RU" sz="4000" dirty="0"/>
            </a:br>
            <a:r>
              <a:rPr lang="ru-RU" sz="4000" dirty="0"/>
              <a:t>       3. Расширить кругозор в области декоративно-прикладного искусства</a:t>
            </a:r>
            <a:br>
              <a:rPr lang="ru-RU" sz="4000" dirty="0"/>
            </a:br>
            <a:r>
              <a:rPr lang="ru-RU" sz="4000" dirty="0"/>
              <a:t> </a:t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25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692696"/>
            <a:ext cx="7283152" cy="5433467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Звёздочка обдумывания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/>
              <a:t>Собираясь работать над проектом, </a:t>
            </a:r>
            <a:r>
              <a:rPr lang="ru-RU" dirty="0" smtClean="0"/>
              <a:t>мы обдумывали, </a:t>
            </a:r>
            <a:r>
              <a:rPr lang="ru-RU" dirty="0"/>
              <a:t>что </a:t>
            </a:r>
            <a:r>
              <a:rPr lang="ru-RU" dirty="0" smtClean="0"/>
              <a:t>нам </a:t>
            </a:r>
            <a:r>
              <a:rPr lang="ru-RU" dirty="0"/>
              <a:t>надо учитывать, чтобы сплести русскую красавицу.</a:t>
            </a:r>
          </a:p>
          <a:p>
            <a:r>
              <a:rPr lang="ru-RU" dirty="0"/>
              <a:t>Прежде всего:</a:t>
            </a:r>
          </a:p>
          <a:p>
            <a:r>
              <a:rPr lang="ru-RU" dirty="0"/>
              <a:t>- изучить литературу по </a:t>
            </a:r>
            <a:r>
              <a:rPr lang="ru-RU" dirty="0" err="1"/>
              <a:t>бисероплетению</a:t>
            </a:r>
            <a:r>
              <a:rPr lang="ru-RU" dirty="0"/>
              <a:t>;</a:t>
            </a:r>
          </a:p>
          <a:p>
            <a:r>
              <a:rPr lang="ru-RU" dirty="0"/>
              <a:t>- подобрать инструменты и материалы;</a:t>
            </a:r>
          </a:p>
          <a:p>
            <a:r>
              <a:rPr lang="ru-RU" dirty="0"/>
              <a:t>- выбрать размер и схему плетения.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3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975</TotalTime>
  <Words>984</Words>
  <Application>Microsoft Office PowerPoint</Application>
  <PresentationFormat>Экран (4:3)</PresentationFormat>
  <Paragraphs>189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Этапы выполнения проекта </vt:lpstr>
      <vt:lpstr>Выбор и обоснование темы </vt:lpstr>
      <vt:lpstr>Презентация PowerPoint</vt:lpstr>
      <vt:lpstr>      Слово «берёза» очень древнее.        В праславянскую эпоху  ( до Vlll века до нашей эры)  звучало как bersa.        В индоевропейских языках значило  «светлая»,  «белая». </vt:lpstr>
      <vt:lpstr>Презентация PowerPoint</vt:lpstr>
      <vt:lpstr>Презентация PowerPoint</vt:lpstr>
      <vt:lpstr>             Цель проекта Сплести из бисера «Русскую берёзку».   Задачи проекта        1. Закрепить и пополнить знания в области рукоделия – бисероплетения        2. Развивать познавательную активность        3. Расширить кругозор в области декоративно-прикладного искусства   </vt:lpstr>
      <vt:lpstr>Презентация PowerPoint</vt:lpstr>
      <vt:lpstr>Историческая справка </vt:lpstr>
      <vt:lpstr>Опрос учащихся 8 «А» класса . Тема:«Берёза-символ России». </vt:lpstr>
      <vt:lpstr>Классификация.</vt:lpstr>
      <vt:lpstr>Презентация PowerPoint</vt:lpstr>
      <vt:lpstr>Презентация PowerPoint</vt:lpstr>
      <vt:lpstr>Презентация PowerPoint</vt:lpstr>
      <vt:lpstr>Презентация PowerPoint</vt:lpstr>
      <vt:lpstr>В грозные годы войны берёза была символом непобедимой Родины</vt:lpstr>
      <vt:lpstr>Презентация PowerPoint</vt:lpstr>
      <vt:lpstr>Презентация PowerPoint</vt:lpstr>
      <vt:lpstr>Инструменты и материалы </vt:lpstr>
      <vt:lpstr>Правила безопасности при работе с кусачками и проволокой. </vt:lpstr>
      <vt:lpstr>Технология изготовления </vt:lpstr>
      <vt:lpstr>  Эколого-экономическое обоснование   </vt:lpstr>
      <vt:lpstr>Самооценка </vt:lpstr>
      <vt:lpstr>Реклама </vt:lpstr>
      <vt:lpstr>Презентация PowerPoint</vt:lpstr>
      <vt:lpstr>Приложение Варианты изделий из бисера </vt:lpstr>
      <vt:lpstr>   Схема плетения  «Русской  березки»   </vt:lpstr>
      <vt:lpstr>Технологическая карта плетения берёзки </vt:lpstr>
      <vt:lpstr> 1-3    1</vt:lpstr>
      <vt:lpstr>4. Сформируем листву. Свяжем веточки между собой. Веточки с 9-ю петельками скрутим между собой по три штучки. То же самое проделаем и с 11-петельными веточками. Получим 5 веточек для верхушечки и 19 веточек на листочки.</vt:lpstr>
      <vt:lpstr>Презентация PowerPoint</vt:lpstr>
      <vt:lpstr>7. Затем начнем приматывать по одной веточке к толстенькой проволочке. Для основного ствола необходимо: верхушечка – 3 штучки, веточки – 12 штучек. Для бокового ствола – 2 шт. на верхушечку и 7 шт. веточек.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Маруся</dc:creator>
  <cp:lastModifiedBy>user</cp:lastModifiedBy>
  <cp:revision>84</cp:revision>
  <dcterms:created xsi:type="dcterms:W3CDTF">2012-04-16T14:00:22Z</dcterms:created>
  <dcterms:modified xsi:type="dcterms:W3CDTF">2017-02-15T11:56:43Z</dcterms:modified>
</cp:coreProperties>
</file>