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"/>
  </p:notesMasterIdLst>
  <p:sldIdLst>
    <p:sldId id="257" r:id="rId2"/>
    <p:sldId id="256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28" autoAdjust="0"/>
  </p:normalViewPr>
  <p:slideViewPr>
    <p:cSldViewPr>
      <p:cViewPr varScale="1">
        <p:scale>
          <a:sx n="87" d="100"/>
          <a:sy n="87" d="100"/>
        </p:scale>
        <p:origin x="-23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PowerPoint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277777777777782E-2"/>
          <c:y val="0.16408634060304053"/>
          <c:w val="0.81388888888889033"/>
          <c:h val="0.78187945857813757"/>
        </c:manualLayout>
      </c:layout>
      <c:pie3DChart>
        <c:varyColors val="1"/>
        <c:ser>
          <c:idx val="0"/>
          <c:order val="0"/>
          <c:tx>
            <c:strRef>
              <c:f>'[Диаграмма в Microsoft Office PowerPoint]Лист2'!$B$1</c:f>
              <c:strCache>
                <c:ptCount val="1"/>
                <c:pt idx="0">
                  <c:v>пайыз</c:v>
                </c:pt>
              </c:strCache>
            </c:strRef>
          </c:tx>
          <c:dLbls>
            <c:dLbl>
              <c:idx val="0"/>
              <c:layout>
                <c:manualLayout>
                  <c:x val="-0.2333819991251094"/>
                  <c:y val="-0.13656663987020448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1779866579177648"/>
                  <c:y val="8.951485070637388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'[Диаграмма в Microsoft Office PowerPoint]Лист2'!$A$2:$A$3</c:f>
              <c:strCache>
                <c:ptCount val="2"/>
                <c:pt idx="0">
                  <c:v>2009-10 жыл</c:v>
                </c:pt>
                <c:pt idx="1">
                  <c:v>2010-11 жыл</c:v>
                </c:pt>
              </c:strCache>
            </c:strRef>
          </c:cat>
          <c:val>
            <c:numRef>
              <c:f>'[Диаграмма в Microsoft Office PowerPoint]Лист2'!$B$2:$B$3</c:f>
              <c:numCache>
                <c:formatCode>0.00%</c:formatCode>
                <c:ptCount val="2"/>
                <c:pt idx="0">
                  <c:v>0.21600000000000041</c:v>
                </c:pt>
                <c:pt idx="1">
                  <c:v>0.20400000000000001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D9243-C3E3-42D2-B8B9-421870501DB9}" type="datetimeFigureOut">
              <a:rPr lang="ru-RU" smtClean="0"/>
              <a:t>09.11.2027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97AB3-CB1E-4B79-846E-A1C3BA79F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003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794591-FE2A-4089-B20B-F317ECB7ADEF}" type="slidenum">
              <a:rPr lang="ru-RU" smtClean="0"/>
              <a:pPr eaLnBrk="1" hangingPunct="1"/>
              <a:t>3</a:t>
            </a:fld>
            <a:endParaRPr lang="ru-R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8F6A37-C2DC-4A97-98A1-DEDCA1E8EE0D}" type="datetimeFigureOut">
              <a:rPr lang="ru-RU" smtClean="0"/>
              <a:t>09.11.2027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0705F0-0F48-44F9-8FB0-DB14A7DA9D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6A37-C2DC-4A97-98A1-DEDCA1E8EE0D}" type="datetimeFigureOut">
              <a:rPr lang="ru-RU" smtClean="0"/>
              <a:t>09.11.2027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05F0-0F48-44F9-8FB0-DB14A7DA9D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6A37-C2DC-4A97-98A1-DEDCA1E8EE0D}" type="datetimeFigureOut">
              <a:rPr lang="ru-RU" smtClean="0"/>
              <a:t>09.11.2027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05F0-0F48-44F9-8FB0-DB14A7DA9D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F6A37-C2DC-4A97-98A1-DEDCA1E8EE0D}" type="datetimeFigureOut">
              <a:rPr lang="ru-RU" smtClean="0"/>
              <a:t>09.11.2027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0705F0-0F48-44F9-8FB0-DB14A7DA9D6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8F6A37-C2DC-4A97-98A1-DEDCA1E8EE0D}" type="datetimeFigureOut">
              <a:rPr lang="ru-RU" smtClean="0"/>
              <a:t>09.11.2027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0705F0-0F48-44F9-8FB0-DB14A7DA9D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6A37-C2DC-4A97-98A1-DEDCA1E8EE0D}" type="datetimeFigureOut">
              <a:rPr lang="ru-RU" smtClean="0"/>
              <a:t>09.11.2027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05F0-0F48-44F9-8FB0-DB14A7DA9D6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6A37-C2DC-4A97-98A1-DEDCA1E8EE0D}" type="datetimeFigureOut">
              <a:rPr lang="ru-RU" smtClean="0"/>
              <a:t>09.11.2027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05F0-0F48-44F9-8FB0-DB14A7DA9D6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F6A37-C2DC-4A97-98A1-DEDCA1E8EE0D}" type="datetimeFigureOut">
              <a:rPr lang="ru-RU" smtClean="0"/>
              <a:t>09.11.2027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0705F0-0F48-44F9-8FB0-DB14A7DA9D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6A37-C2DC-4A97-98A1-DEDCA1E8EE0D}" type="datetimeFigureOut">
              <a:rPr lang="ru-RU" smtClean="0"/>
              <a:t>09.11.2027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05F0-0F48-44F9-8FB0-DB14A7DA9D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F6A37-C2DC-4A97-98A1-DEDCA1E8EE0D}" type="datetimeFigureOut">
              <a:rPr lang="ru-RU" smtClean="0"/>
              <a:t>09.11.2027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0705F0-0F48-44F9-8FB0-DB14A7DA9D6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F6A37-C2DC-4A97-98A1-DEDCA1E8EE0D}" type="datetimeFigureOut">
              <a:rPr lang="ru-RU" smtClean="0"/>
              <a:t>09.11.2027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0705F0-0F48-44F9-8FB0-DB14A7DA9D6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F6A37-C2DC-4A97-98A1-DEDCA1E8EE0D}" type="datetimeFigureOut">
              <a:rPr lang="ru-RU" smtClean="0"/>
              <a:t>09.11.2027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0705F0-0F48-44F9-8FB0-DB14A7DA9D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8640"/>
            <a:ext cx="7175351" cy="1793167"/>
          </a:xfrm>
          <a:noFill/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ҰБТ-ның теориялық және тәжірибелік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2986" y="2748811"/>
            <a:ext cx="2196244" cy="21456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81008" y="227687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/>
              <a:t>Мақсаты: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67150" y="3235509"/>
            <a:ext cx="2636051" cy="290300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152453" y="2664955"/>
            <a:ext cx="1980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/>
              <a:t>Міндеттері</a:t>
            </a:r>
            <a:r>
              <a:rPr lang="kk-KZ" dirty="0" smtClean="0"/>
              <a:t>: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13570" y="3598323"/>
            <a:ext cx="2376264" cy="25922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177566" y="312662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/>
              <a:t>Күтілетін нәтиже:</a:t>
            </a:r>
            <a:endParaRPr lang="ru-RU" sz="2000" b="1" dirty="0"/>
          </a:p>
        </p:txBody>
      </p:sp>
      <p:cxnSp>
        <p:nvCxnSpPr>
          <p:cNvPr id="17" name="Соединительная линия уступом 16"/>
          <p:cNvCxnSpPr/>
          <p:nvPr/>
        </p:nvCxnSpPr>
        <p:spPr>
          <a:xfrm flipV="1">
            <a:off x="2409200" y="5013176"/>
            <a:ext cx="540060" cy="216024"/>
          </a:xfrm>
          <a:prstGeom prst="bentConnector3">
            <a:avLst>
              <a:gd name="adj1" fmla="val 50000"/>
            </a:avLst>
          </a:prstGeom>
          <a:ln w="381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/>
          <p:nvPr/>
        </p:nvCxnSpPr>
        <p:spPr>
          <a:xfrm flipV="1">
            <a:off x="5603202" y="4406033"/>
            <a:ext cx="610368" cy="216024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6381328" y="4053643"/>
            <a:ext cx="222312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/>
              <a:t>- </a:t>
            </a:r>
            <a:r>
              <a:rPr lang="kk-KZ" sz="1400" dirty="0" smtClean="0"/>
              <a:t>Мұғалім   </a:t>
            </a:r>
            <a:r>
              <a:rPr lang="kk-KZ" sz="1400" dirty="0"/>
              <a:t>біліктілігін  </a:t>
            </a:r>
            <a:r>
              <a:rPr lang="kk-KZ" sz="1400" dirty="0" smtClean="0"/>
              <a:t>арттыру;</a:t>
            </a:r>
            <a:endParaRPr lang="ru-RU" sz="1400" dirty="0"/>
          </a:p>
          <a:p>
            <a:r>
              <a:rPr lang="kk-KZ" sz="1400" dirty="0"/>
              <a:t>    - оқушының </a:t>
            </a:r>
            <a:r>
              <a:rPr lang="kk-KZ" sz="1400" dirty="0" smtClean="0"/>
              <a:t> білімдегі </a:t>
            </a:r>
          </a:p>
          <a:p>
            <a:r>
              <a:rPr lang="kk-KZ" sz="1400" dirty="0"/>
              <a:t> </a:t>
            </a:r>
            <a:r>
              <a:rPr lang="kk-KZ" sz="1400" dirty="0" smtClean="0"/>
              <a:t>        сапа </a:t>
            </a:r>
            <a:r>
              <a:rPr lang="kk-KZ" sz="1400" dirty="0"/>
              <a:t>көрсеткішін </a:t>
            </a:r>
            <a:endParaRPr lang="kk-KZ" sz="1400" dirty="0" smtClean="0"/>
          </a:p>
          <a:p>
            <a:r>
              <a:rPr lang="kk-KZ" sz="1400" dirty="0" smtClean="0"/>
              <a:t>                            көтеру;</a:t>
            </a:r>
            <a:endParaRPr lang="ru-RU" sz="1400" dirty="0"/>
          </a:p>
          <a:p>
            <a:r>
              <a:rPr lang="kk-KZ" sz="1400" dirty="0"/>
              <a:t>    - ҰБТ бойынша жоғары пайызға жету .</a:t>
            </a:r>
            <a:r>
              <a:rPr lang="kk-KZ" sz="1400" dirty="0" smtClean="0"/>
              <a:t> 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7828" y="3091080"/>
            <a:ext cx="1925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Білім сапасының жақсаруына жағдай </a:t>
            </a:r>
            <a:r>
              <a:rPr lang="kk-KZ" dirty="0" smtClean="0"/>
              <a:t>жасау.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7886" y="3299010"/>
            <a:ext cx="24300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 smtClean="0"/>
              <a:t>-Әдістемелік </a:t>
            </a:r>
            <a:r>
              <a:rPr lang="kk-KZ" sz="1400" dirty="0"/>
              <a:t>бағдар беру және әзірлемелерді іске асыруда тәжірибе </a:t>
            </a:r>
            <a:r>
              <a:rPr lang="kk-KZ" sz="1400" dirty="0" smtClean="0"/>
              <a:t>алмасу;</a:t>
            </a:r>
          </a:p>
          <a:p>
            <a:endParaRPr lang="ru-RU" sz="1400" dirty="0"/>
          </a:p>
          <a:p>
            <a:r>
              <a:rPr lang="kk-KZ" sz="1400" dirty="0"/>
              <a:t>-мектептің обьективті даму бағытына  іс жүзінде салыстыра </a:t>
            </a:r>
            <a:r>
              <a:rPr lang="kk-KZ" sz="1400" dirty="0" smtClean="0"/>
              <a:t>баға беру;</a:t>
            </a:r>
          </a:p>
          <a:p>
            <a:endParaRPr lang="ru-RU" sz="1400" dirty="0"/>
          </a:p>
          <a:p>
            <a:r>
              <a:rPr lang="kk-KZ" sz="1400" dirty="0"/>
              <a:t>-ҰБТ-ның жалпы ұпай санын бағалай отырып, ұжымдық түрде міндеттер </a:t>
            </a:r>
            <a:r>
              <a:rPr lang="kk-KZ" sz="1400" dirty="0" smtClean="0"/>
              <a:t>жүктеу.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5999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4752" y="188640"/>
            <a:ext cx="7272808" cy="720080"/>
          </a:xfrm>
        </p:spPr>
        <p:txBody>
          <a:bodyPr>
            <a:normAutofit fontScale="62500" lnSpcReduction="20000"/>
          </a:bodyPr>
          <a:lstStyle/>
          <a:p>
            <a:r>
              <a:rPr lang="kk-KZ" sz="4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Ақылдың алты қалпағы </a:t>
            </a:r>
          </a:p>
          <a:p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Эдвард де Боно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83" y="785961"/>
            <a:ext cx="1425479" cy="8776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57" y="1510436"/>
            <a:ext cx="1229443" cy="9104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1" y="4172418"/>
            <a:ext cx="1205381" cy="9466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37" y="3315524"/>
            <a:ext cx="1224135" cy="85689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46" y="5100665"/>
            <a:ext cx="1585984" cy="100086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46" y="2348414"/>
            <a:ext cx="1467167" cy="10772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58472" y="1000052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Белгілі немесе қажетті ақпаратқа назар аударады.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1745301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Жетістіктер мен жақсылықтарын айту.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7493" y="2564904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Жағымсыз жақтарын сипаттайды.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084" y="3498068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Сезімді, болжамды ж/е ішкі түйсікті  білдіреді.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8369" y="4394248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Балама және жаңа идеялар айтады.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63688" y="5247154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Барлық алты қалпақтың талаптары дұрыс орындалып жатқандығына кепілдік береді.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3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545244081"/>
              </p:ext>
            </p:extLst>
          </p:nvPr>
        </p:nvGraphicFramePr>
        <p:xfrm>
          <a:off x="1763688" y="2086412"/>
          <a:ext cx="5529019" cy="1905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Box 9"/>
          <p:cNvSpPr txBox="1">
            <a:spLocks noChangeArrowheads="1"/>
          </p:cNvSpPr>
          <p:nvPr/>
        </p:nvSpPr>
        <p:spPr bwMode="auto">
          <a:xfrm>
            <a:off x="424277" y="4064000"/>
            <a:ext cx="803627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b="1" dirty="0"/>
              <a:t>2</a:t>
            </a:r>
            <a:r>
              <a:rPr lang="kk-KZ" b="1" dirty="0"/>
              <a:t>009 – 2010 оқу жылы                      2010 – 2011 оқу жылы</a:t>
            </a:r>
          </a:p>
          <a:p>
            <a:pPr algn="l" eaLnBrk="1" hangingPunct="1"/>
            <a:endParaRPr lang="kk-KZ" dirty="0"/>
          </a:p>
          <a:p>
            <a:pPr algn="l" eaLnBrk="1" hangingPunct="1"/>
            <a:r>
              <a:rPr lang="kk-KZ" dirty="0"/>
              <a:t>Барлығы – 5 оқушы                       Барлығы - 14</a:t>
            </a:r>
          </a:p>
          <a:p>
            <a:pPr algn="l" eaLnBrk="1" hangingPunct="1"/>
            <a:r>
              <a:rPr lang="kk-KZ" dirty="0"/>
              <a:t>           “5” – 3 оқушы		         “5” – 6 оқушы</a:t>
            </a:r>
          </a:p>
          <a:p>
            <a:pPr algn="l" eaLnBrk="1" hangingPunct="1"/>
            <a:r>
              <a:rPr lang="kk-KZ" dirty="0"/>
              <a:t>           “4” – 2 оқушы                                 “4” – 8 оқушы</a:t>
            </a:r>
          </a:p>
          <a:p>
            <a:pPr algn="l" eaLnBrk="1" hangingPunct="1"/>
            <a:r>
              <a:rPr lang="kk-KZ" dirty="0"/>
              <a:t>Үлгерім – 100 </a:t>
            </a:r>
            <a:r>
              <a:rPr lang="ru-RU" dirty="0"/>
              <a:t>%                            </a:t>
            </a:r>
            <a:r>
              <a:rPr lang="ru-RU" dirty="0" err="1"/>
              <a:t>Үлгерім</a:t>
            </a:r>
            <a:r>
              <a:rPr lang="ru-RU" dirty="0"/>
              <a:t> – 100 %</a:t>
            </a:r>
          </a:p>
          <a:p>
            <a:pPr algn="l" eaLnBrk="1" hangingPunct="1"/>
            <a:r>
              <a:rPr lang="ru-RU" dirty="0"/>
              <a:t>Сапа  - 100 %                                Сапа – 100 %</a:t>
            </a:r>
          </a:p>
          <a:p>
            <a:pPr algn="l" eaLnBrk="1" hangingPunct="1"/>
            <a:r>
              <a:rPr lang="ru-RU" dirty="0" err="1"/>
              <a:t>Орташа</a:t>
            </a:r>
            <a:r>
              <a:rPr lang="ru-RU" dirty="0"/>
              <a:t> </a:t>
            </a:r>
            <a:r>
              <a:rPr lang="ru-RU" dirty="0" err="1"/>
              <a:t>көрсеткіш</a:t>
            </a:r>
            <a:r>
              <a:rPr lang="ru-RU" dirty="0"/>
              <a:t>   -  21,6           </a:t>
            </a:r>
            <a:r>
              <a:rPr lang="ru-RU" dirty="0" err="1"/>
              <a:t>Орташа</a:t>
            </a:r>
            <a:r>
              <a:rPr lang="ru-RU" dirty="0"/>
              <a:t> </a:t>
            </a:r>
            <a:r>
              <a:rPr lang="ru-RU" dirty="0" err="1"/>
              <a:t>көрсеткіш</a:t>
            </a:r>
            <a:r>
              <a:rPr lang="ru-RU" dirty="0"/>
              <a:t> – 20,4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4277" y="548680"/>
            <a:ext cx="746009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ҰБТ көрсеткіші</a:t>
            </a: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170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46594" y="692696"/>
            <a:ext cx="2225206" cy="4818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Оқушының тез қабылдауына қиындық </a:t>
            </a: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келтіретін тақырыптар-ды </a:t>
            </a:r>
            <a:r>
              <a:rPr lang="kk-K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қалай меңгертем?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783342"/>
            <a:ext cx="2808312" cy="474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2344182"/>
            <a:ext cx="2160240" cy="151529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kk-KZ" dirty="0" smtClean="0"/>
          </a:p>
          <a:p>
            <a:pPr algn="ctr"/>
            <a:r>
              <a:rPr lang="kk-KZ" b="1" dirty="0" smtClean="0">
                <a:solidFill>
                  <a:schemeClr val="tx1"/>
                </a:solidFill>
              </a:rPr>
              <a:t>Интернет</a:t>
            </a:r>
          </a:p>
          <a:p>
            <a:pPr algn="ctr"/>
            <a:endParaRPr lang="kk-KZ" b="1" dirty="0" smtClean="0">
              <a:solidFill>
                <a:schemeClr val="tx1"/>
              </a:solidFill>
            </a:endParaRPr>
          </a:p>
          <a:p>
            <a:pPr algn="ctr"/>
            <a:r>
              <a:rPr lang="kk-KZ" b="1" dirty="0" smtClean="0">
                <a:solidFill>
                  <a:schemeClr val="tx1"/>
                </a:solidFill>
              </a:rPr>
              <a:t>Қосымша әдебиеттер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771800" y="105273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771800" y="1628800"/>
            <a:ext cx="5401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786187" y="3949382"/>
          <a:ext cx="809625" cy="163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9625"/>
              </a:tblGrid>
              <a:tr h="63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00">
                          <a:effectLst/>
                        </a:rPr>
                        <a:t>Жаттығу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832269"/>
              </p:ext>
            </p:extLst>
          </p:nvPr>
        </p:nvGraphicFramePr>
        <p:xfrm>
          <a:off x="3419872" y="764704"/>
          <a:ext cx="2520280" cy="47708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/>
              </a:tblGrid>
              <a:tr h="38185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dirty="0">
                          <a:effectLst/>
                        </a:rPr>
                        <a:t> </a:t>
                      </a:r>
                      <a:r>
                        <a:rPr lang="kk-KZ" sz="2400" b="1" dirty="0" smtClean="0">
                          <a:effectLst/>
                        </a:rPr>
                        <a:t>Түсіндіру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effectLst/>
                        </a:rPr>
                        <a:t>Жаттығу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effectLst/>
                        </a:rPr>
                        <a:t>Талдау</a:t>
                      </a:r>
                      <a:endParaRPr lang="kk-KZ" sz="1100" b="1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2400" b="1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effectLst/>
                        </a:rPr>
                        <a:t>Іздендіру</a:t>
                      </a:r>
                      <a:endParaRPr lang="kk-KZ" sz="1100" b="1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2400" b="1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>
                          <a:effectLst/>
                        </a:rPr>
                        <a:t>Қорытындылау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0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>
            <a:off x="2771800" y="2060848"/>
            <a:ext cx="5401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807703" y="3101832"/>
            <a:ext cx="5401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767743" y="4293096"/>
            <a:ext cx="5401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156176" y="28529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142416" y="3429000"/>
            <a:ext cx="4595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92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2" descr="Рисунок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0"/>
            <a:ext cx="9772650" cy="734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3" descr="Рисунок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2422524"/>
            <a:ext cx="2952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16" descr="Рисунок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36912"/>
            <a:ext cx="2987675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WordArt 10"/>
          <p:cNvSpPr>
            <a:spLocks noChangeArrowheads="1" noChangeShapeType="1" noTextEdit="1"/>
          </p:cNvSpPr>
          <p:nvPr/>
        </p:nvSpPr>
        <p:spPr bwMode="auto">
          <a:xfrm>
            <a:off x="1259631" y="990600"/>
            <a:ext cx="7273181" cy="18621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Назарларыңызға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рахмет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481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7|1.4|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</TotalTime>
  <Words>176</Words>
  <Application>Microsoft Office PowerPoint</Application>
  <PresentationFormat>Экран (4:3)</PresentationFormat>
  <Paragraphs>50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ҰБТ-ның теориялық және тәжірибелік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Ерназар</dc:creator>
  <cp:lastModifiedBy>Ерназар</cp:lastModifiedBy>
  <cp:revision>11</cp:revision>
  <dcterms:created xsi:type="dcterms:W3CDTF">2027-11-09T07:24:53Z</dcterms:created>
  <dcterms:modified xsi:type="dcterms:W3CDTF">2027-11-09T13:03:37Z</dcterms:modified>
</cp:coreProperties>
</file>