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D8C3BD-2558-49AC-98F9-8F9FB642D1B9}" type="datetimeFigureOut">
              <a:rPr lang="ru-RU" smtClean="0"/>
              <a:pPr/>
              <a:t>12.12.2016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03EC83-CF47-47B2-BBC6-8B95B568205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8" y="332655"/>
          <a:ext cx="8496942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157"/>
                <a:gridCol w="1416157"/>
                <a:gridCol w="1416157"/>
                <a:gridCol w="1416157"/>
                <a:gridCol w="1416157"/>
                <a:gridCol w="1416157"/>
              </a:tblGrid>
              <a:tr h="1224136">
                <a:tc>
                  <a:txBody>
                    <a:bodyPr/>
                    <a:lstStyle/>
                    <a:p>
                      <a:r>
                        <a:rPr lang="kk-KZ" dirty="0" smtClean="0"/>
                        <a:t>2 млн.-нан астам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1 196 0164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700 мыңнан астам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42 мыңнан астам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11600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97</a:t>
                      </a:r>
                      <a:endParaRPr lang="ru-RU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kk-KZ" dirty="0" smtClean="0"/>
                        <a:t>14 және 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53</a:t>
                      </a:r>
                      <a:endParaRPr lang="ru-RU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kk-KZ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12 есе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 есе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85</a:t>
                      </a:r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1/8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60</a:t>
                      </a:r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ru-RU" dirty="0" smtClean="0"/>
                        <a:t>2,5 </a:t>
                      </a:r>
                      <a:r>
                        <a:rPr lang="kk-KZ" dirty="0" smtClean="0"/>
                        <a:t>есе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 </a:t>
                      </a:r>
                      <a:r>
                        <a:rPr lang="kk-KZ" noProof="0" dirty="0" smtClean="0"/>
                        <a:t>мыңнан</a:t>
                      </a:r>
                      <a:r>
                        <a:rPr lang="kk-KZ" baseline="0" noProof="0" dirty="0" smtClean="0"/>
                        <a:t> </a:t>
                      </a:r>
                      <a:r>
                        <a:rPr lang="ru-RU" baseline="0" dirty="0" err="1" smtClean="0"/>
                        <a:t>астам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37</a:t>
                      </a:r>
                      <a:r>
                        <a:rPr lang="en-US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76 мың</a:t>
                      </a:r>
                      <a:endParaRPr lang="ru-RU" dirty="0"/>
                    </a:p>
                  </a:txBody>
                  <a:tcPr/>
                </a:tc>
              </a:tr>
              <a:tr h="1224136">
                <a:tc>
                  <a:txBody>
                    <a:bodyPr/>
                    <a:lstStyle/>
                    <a:p>
                      <a:r>
                        <a:rPr lang="kk-KZ" dirty="0" smtClean="0"/>
                        <a:t>55 мыңнан астам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10 мыңнан астам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260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52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497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052737"/>
          <a:ext cx="8712970" cy="102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1584176"/>
                <a:gridCol w="1368152"/>
                <a:gridCol w="1800200"/>
                <a:gridCol w="1368152"/>
                <a:gridCol w="1440162"/>
              </a:tblGrid>
              <a:tr h="504056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Е.П.Рыков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К.А.Семенченко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Б. Бейсекбаев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Л.А.Владимирский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И.В.Панфилов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Р.Амангелдиев</a:t>
                      </a:r>
                      <a:endParaRPr lang="ru-RU" sz="140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П.Б.Вихрев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И.В.Карпов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Б.Момышұлы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Т.Тоқтаров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М.Ғабдуллин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87624" y="116632"/>
            <a:ext cx="7272808" cy="797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solidFill>
                  <a:schemeClr val="bg1"/>
                </a:solidFill>
              </a:rPr>
              <a:t>Мәскеу шайқасы</a:t>
            </a:r>
          </a:p>
          <a:p>
            <a:pPr algn="ctr"/>
            <a:r>
              <a:rPr lang="kk-KZ" dirty="0" smtClean="0">
                <a:solidFill>
                  <a:schemeClr val="bg1"/>
                </a:solidFill>
              </a:rPr>
              <a:t>1941 ж. 30 қыркүйек-1941 ж. желтоқсан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99592" y="4869160"/>
          <a:ext cx="7632848" cy="1732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</a:tblGrid>
              <a:tr h="421977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Мәскеу шайқасының тарихи маңызы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06215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kk-K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“Блицкриг” сәтсіздікке</a:t>
                      </a:r>
                      <a:r>
                        <a:rPr lang="kk-K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ұшырады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kk-K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Гитлерлік армияның жеңілмейтіні туралы аңыз күйреді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kk-K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Кеңес армиясы стратегиялық бастаманы қолға алып, түбегейлі бетбұрыс басталды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 descr="C:\Users\1\Downloads\ир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76872"/>
            <a:ext cx="3672408" cy="2448272"/>
          </a:xfrm>
          <a:prstGeom prst="rect">
            <a:avLst/>
          </a:prstGeom>
          <a:noFill/>
        </p:spPr>
      </p:pic>
      <p:pic>
        <p:nvPicPr>
          <p:cNvPr id="5123" name="Picture 3" descr="C:\Users\1\Downloads\лг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276872"/>
            <a:ext cx="3672408" cy="24438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0"/>
            <a:ext cx="75608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bg1"/>
                </a:solidFill>
              </a:rPr>
              <a:t>Ленинград шайқасы</a:t>
            </a:r>
          </a:p>
          <a:p>
            <a:pPr algn="ctr"/>
            <a:r>
              <a:rPr lang="kk-KZ" dirty="0" smtClean="0">
                <a:solidFill>
                  <a:schemeClr val="bg1"/>
                </a:solidFill>
              </a:rPr>
              <a:t>1941 ж.-1943 жыл қаңтар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1" y="1397000"/>
          <a:ext cx="8712970" cy="879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3"/>
                <a:gridCol w="1468965"/>
                <a:gridCol w="1555371"/>
                <a:gridCol w="1929817"/>
                <a:gridCol w="1742594"/>
              </a:tblGrid>
              <a:tr h="879872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С.Баймағамбетов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Қойбағаров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Г.П.Зубков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С.Жылқышев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Д.Шыныбеков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4509120"/>
          <a:ext cx="7848872" cy="1753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48872"/>
              </a:tblGrid>
              <a:tr h="268282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Ленинград шайқасының тарихи маңызы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8790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kk-KZ" sz="2800" dirty="0" smtClean="0"/>
                        <a:t>Гитлершіл Германияның ірі жеңілісі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kk-KZ" sz="2800" dirty="0" smtClean="0"/>
                        <a:t>Халықтар достығы мен ерлігінің көрінісі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C:\Users\1\Downloads\л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430817"/>
            <a:ext cx="2952328" cy="1810487"/>
          </a:xfrm>
          <a:prstGeom prst="rect">
            <a:avLst/>
          </a:prstGeom>
          <a:noFill/>
        </p:spPr>
      </p:pic>
      <p:pic>
        <p:nvPicPr>
          <p:cNvPr id="4100" name="Picture 4" descr="C:\Users\1\Downloads\опп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1" y="2420888"/>
            <a:ext cx="2891025" cy="18585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88640"/>
            <a:ext cx="7848872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bg1"/>
                </a:solidFill>
              </a:rPr>
              <a:t>Сталинград шайқасы</a:t>
            </a:r>
          </a:p>
          <a:p>
            <a:pPr algn="ctr"/>
            <a:r>
              <a:rPr lang="kk-KZ" dirty="0" smtClean="0">
                <a:solidFill>
                  <a:schemeClr val="bg1"/>
                </a:solidFill>
              </a:rPr>
              <a:t>1942 ж. шілде-1943 ж.ақпан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1196752"/>
          <a:ext cx="8784975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679954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М.А.Баскаков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Н.Әбдіров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Алғадай Жабаев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Ғ.Сафиуллин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Т.Мырзаев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616190">
                <a:tc>
                  <a:txBody>
                    <a:bodyPr/>
                    <a:lstStyle/>
                    <a:p>
                      <a:r>
                        <a:rPr lang="kk-KZ" dirty="0" smtClean="0"/>
                        <a:t>Қ.Аманжолов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Қ.Спатаев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А.А.Бельгин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Т.С.Позолотин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І.Айтықов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4653136"/>
          <a:ext cx="8136904" cy="1944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6904"/>
              </a:tblGrid>
              <a:tr h="486054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Сталинград шайқасының тарихи маңызы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458162">
                <a:tc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kk-KZ" sz="2000" dirty="0" smtClean="0"/>
                        <a:t>Екінші дүниежүзілік соғыстағы түбегейлі бетбұрысқа елеулі үлес қосты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kk-KZ" sz="2000" dirty="0" smtClean="0"/>
                        <a:t>Қызыл Армия стратегиялық инициативаны қолға алды</a:t>
                      </a:r>
                    </a:p>
                    <a:p>
                      <a:pPr algn="ctr">
                        <a:buFont typeface="Wingdings" pitchFamily="2" charset="2"/>
                        <a:buChar char="ü"/>
                      </a:pPr>
                      <a:r>
                        <a:rPr lang="kk-KZ" sz="2000" dirty="0" smtClean="0"/>
                        <a:t>Гитлерлік Германияның жеңілісі</a:t>
                      </a:r>
                      <a:r>
                        <a:rPr lang="kk-KZ" sz="2000" baseline="0" dirty="0" smtClean="0"/>
                        <a:t> айқындалды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Users\1\Downloads\с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2561811"/>
            <a:ext cx="3318006" cy="2019317"/>
          </a:xfrm>
          <a:prstGeom prst="rect">
            <a:avLst/>
          </a:prstGeom>
          <a:noFill/>
        </p:spPr>
      </p:pic>
      <p:pic>
        <p:nvPicPr>
          <p:cNvPr id="3075" name="Picture 3" descr="C:\Users\1\Downloads\ор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559364"/>
            <a:ext cx="2952328" cy="1964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412775"/>
          <a:ext cx="8496944" cy="1881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7234"/>
                <a:gridCol w="3759710"/>
              </a:tblGrid>
              <a:tr h="345479"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chemeClr val="bg1"/>
                          </a:solidFill>
                        </a:rPr>
                        <a:t>Қазақстандық партизандардың саны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r>
                        <a:rPr lang="kk-KZ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kk-KZ" sz="1800" dirty="0" smtClean="0">
                          <a:solidFill>
                            <a:schemeClr val="bg1"/>
                          </a:solidFill>
                        </a:rPr>
                        <a:t>500</a:t>
                      </a:r>
                      <a:endParaRPr lang="ru-RU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45479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Ленинград облысында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220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479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Смоленск жерінде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270-тен астам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5479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Украина мен Белорусь жерінде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3000-мыңдай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8284">
                <a:tc>
                  <a:txBody>
                    <a:bodyPr/>
                    <a:lstStyle/>
                    <a:p>
                      <a:r>
                        <a:rPr lang="kk-KZ" sz="16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Шетелдегі қарсыласу қозғалысына қатысқандар</a:t>
                      </a:r>
                      <a:endParaRPr lang="ru-RU" sz="16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lang="ru-RU" sz="18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260648"/>
            <a:ext cx="66247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solidFill>
                  <a:schemeClr val="bg1"/>
                </a:solidFill>
              </a:rPr>
              <a:t>Партизандар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301208"/>
            <a:ext cx="842493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Қ.Қайсенов, Ж.Ақәділова, Е.Воробьева, П.Семенова, Н.В.Зебницкий, Ф.Ф.Озмитель, Д.Әбдірайымов, Г.Ахмедияров, Ә.Шәріпов, У.Оразбаев, В.Шаруди, Ж.Саин, Ж.Нәметов, Т.Жұмабаев, Ж.Савельев, Ж.Сұраншиев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1\Downloads\пар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429000"/>
            <a:ext cx="3240360" cy="1848991"/>
          </a:xfrm>
          <a:prstGeom prst="rect">
            <a:avLst/>
          </a:prstGeom>
          <a:noFill/>
        </p:spPr>
      </p:pic>
      <p:pic>
        <p:nvPicPr>
          <p:cNvPr id="2051" name="Picture 3" descr="C:\Users\1\Downloads\ро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284984"/>
            <a:ext cx="3312368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32656"/>
            <a:ext cx="78488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chemeClr val="bg1"/>
                </a:solidFill>
              </a:rPr>
              <a:t>Шетелдердегі қарсыласу қозғалысына қатысуы</a:t>
            </a:r>
            <a:endParaRPr lang="ru-RU" sz="2400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124744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А.С.Егоров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Р.Қошқарбаев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З.У.Хусаинов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Г.Булатов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437112"/>
          <a:ext cx="84969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Қ.Мәденов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Есжанов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И.Я.Сьянов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Х.Көбеков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Р.Қараманов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Х.Қайдауов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З.Тұрарбеков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/>
                        <a:t>Т.Бигелдинов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67744" y="5445224"/>
          <a:ext cx="453650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1546"/>
                <a:gridCol w="2324958"/>
              </a:tblGrid>
              <a:tr h="370840"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А.Еремеев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>
                          <a:solidFill>
                            <a:schemeClr val="bg1"/>
                          </a:solidFill>
                        </a:rPr>
                        <a:t>М.Янко</a:t>
                      </a:r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kk-KZ" dirty="0" smtClean="0"/>
                        <a:t>Н.Щелихов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800" dirty="0" smtClean="0"/>
                        <a:t>С.Нұрмағамбетов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1\Downloads\т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16832"/>
            <a:ext cx="3584970" cy="2448272"/>
          </a:xfrm>
          <a:prstGeom prst="rect">
            <a:avLst/>
          </a:prstGeom>
          <a:noFill/>
        </p:spPr>
      </p:pic>
      <p:pic>
        <p:nvPicPr>
          <p:cNvPr id="1027" name="Picture 3" descr="C:\Users\1\Downloads\про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8704" y="1916832"/>
            <a:ext cx="3487272" cy="24462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1\Downloads\бигелдин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56992"/>
            <a:ext cx="2088232" cy="249240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1" name="Picture 3" descr="C:\Users\1\Downloads\леони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04664"/>
            <a:ext cx="1872208" cy="259228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1043608" y="6021288"/>
            <a:ext cx="237626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Талғат  Бигелдинов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55576" y="2852936"/>
            <a:ext cx="1800200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Леонид Беда </a:t>
            </a:r>
          </a:p>
        </p:txBody>
      </p:sp>
      <p:pic>
        <p:nvPicPr>
          <p:cNvPr id="2052" name="Picture 4" descr="C:\Users\1\Downloads\луганский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32656"/>
            <a:ext cx="1944216" cy="25922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Прямоугольник 10"/>
          <p:cNvSpPr/>
          <p:nvPr/>
        </p:nvSpPr>
        <p:spPr>
          <a:xfrm>
            <a:off x="6444208" y="2924944"/>
            <a:ext cx="165618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Иван  Павлов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2852936"/>
            <a:ext cx="1728192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Сергей  Луганский</a:t>
            </a:r>
          </a:p>
        </p:txBody>
      </p:sp>
      <p:pic>
        <p:nvPicPr>
          <p:cNvPr id="2053" name="Picture 5" descr="C:\Users\1\Downloads\иван павлов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260648"/>
            <a:ext cx="1872208" cy="26395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Picture 2" descr="C:\Users\1\Downloads\кож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3429000"/>
            <a:ext cx="2160240" cy="25907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7" name="Прямоугольник 16"/>
          <p:cNvSpPr/>
          <p:nvPr/>
        </p:nvSpPr>
        <p:spPr>
          <a:xfrm>
            <a:off x="5868144" y="6021288"/>
            <a:ext cx="2232248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Иван Кожедуб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gray">
          <a:xfrm>
            <a:off x="2267744" y="1556792"/>
            <a:ext cx="4492278" cy="989013"/>
          </a:xfrm>
          <a:prstGeom prst="roundRect">
            <a:avLst>
              <a:gd name="adj" fmla="val 1272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r>
              <a:rPr lang="kk-K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Адамзат тарихындағы ең қайғылы қасірет</a:t>
            </a:r>
            <a:endParaRPr lang="kk-K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683568" y="1268760"/>
            <a:ext cx="1731020" cy="1339503"/>
            <a:chOff x="802" y="845"/>
            <a:chExt cx="827" cy="826"/>
          </a:xfrm>
        </p:grpSpPr>
        <p:sp>
          <p:nvSpPr>
            <p:cNvPr id="5" name="Oval 6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1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Oval 8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1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8" name="Text Box 9"/>
          <p:cNvSpPr txBox="1">
            <a:spLocks noChangeArrowheads="1"/>
          </p:cNvSpPr>
          <p:nvPr/>
        </p:nvSpPr>
        <p:spPr bwMode="gray">
          <a:xfrm>
            <a:off x="971600" y="1700808"/>
            <a:ext cx="1082675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оғыс</a:t>
            </a:r>
            <a:endParaRPr lang="en-US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gray">
          <a:xfrm>
            <a:off x="2195736" y="3717032"/>
            <a:ext cx="4818063" cy="989013"/>
          </a:xfrm>
          <a:prstGeom prst="roundRect">
            <a:avLst>
              <a:gd name="adj" fmla="val 1272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kk-KZ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Адамзаттың асыл құндылықтарының бірі</a:t>
            </a:r>
            <a:endParaRPr lang="kk-KZ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611560" y="3429000"/>
            <a:ext cx="1670298" cy="1452687"/>
            <a:chOff x="802" y="845"/>
            <a:chExt cx="827" cy="826"/>
          </a:xfrm>
        </p:grpSpPr>
        <p:sp>
          <p:nvSpPr>
            <p:cNvPr id="12" name="Oval 13"/>
            <p:cNvSpPr>
              <a:spLocks noChangeArrowheads="1"/>
            </p:cNvSpPr>
            <p:nvPr/>
          </p:nvSpPr>
          <p:spPr bwMode="gray">
            <a:xfrm>
              <a:off x="802" y="845"/>
              <a:ext cx="827" cy="826"/>
            </a:xfrm>
            <a:prstGeom prst="ellipse">
              <a:avLst/>
            </a:prstGeom>
            <a:solidFill>
              <a:srgbClr val="F8F8F8"/>
            </a:solidFill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" name="Oval 14"/>
            <p:cNvSpPr>
              <a:spLocks noChangeArrowheads="1"/>
            </p:cNvSpPr>
            <p:nvPr/>
          </p:nvSpPr>
          <p:spPr bwMode="gray">
            <a:xfrm>
              <a:off x="836" y="879"/>
              <a:ext cx="758" cy="758"/>
            </a:xfrm>
            <a:prstGeom prst="ellipse">
              <a:avLst/>
            </a:prstGeom>
            <a:noFill/>
            <a:ln w="38100">
              <a:solidFill>
                <a:schemeClr val="accent2">
                  <a:alpha val="70195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gray">
            <a:xfrm>
              <a:off x="870" y="915"/>
              <a:ext cx="690" cy="690"/>
            </a:xfrm>
            <a:prstGeom prst="ellipse">
              <a:avLst/>
            </a:prstGeom>
            <a:noFill/>
            <a:ln w="38100">
              <a:solidFill>
                <a:schemeClr val="accent2">
                  <a:alpha val="30196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5" name="Text Box 16"/>
          <p:cNvSpPr txBox="1">
            <a:spLocks noChangeArrowheads="1"/>
          </p:cNvSpPr>
          <p:nvPr/>
        </p:nvSpPr>
        <p:spPr bwMode="gray">
          <a:xfrm>
            <a:off x="6829425" y="2840038"/>
            <a:ext cx="1081088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kk-KZ" b="1" dirty="0" smtClean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бейбітшілік</a:t>
            </a:r>
            <a:endParaRPr lang="en-US" b="1" dirty="0">
              <a:solidFill>
                <a:schemeClr val="bg2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gray">
          <a:xfrm>
            <a:off x="611560" y="3933056"/>
            <a:ext cx="1584176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kk-KZ" b="1" dirty="0" smtClean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Б</a:t>
            </a:r>
            <a:r>
              <a:rPr lang="kk-KZ" b="1" dirty="0" smtClean="0">
                <a:solidFill>
                  <a:schemeClr val="bg2"/>
                </a:solidFill>
                <a:latin typeface="Calibri" pitchFamily="34" charset="0"/>
                <a:cs typeface="Arial" charset="0"/>
              </a:rPr>
              <a:t>ейбітшілік</a:t>
            </a:r>
            <a:endParaRPr lang="en-US" b="1" dirty="0">
              <a:solidFill>
                <a:schemeClr val="bg2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1026" name="Picture 2" descr="C:\Users\1\Downloads\б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36912"/>
            <a:ext cx="1457398" cy="1001266"/>
          </a:xfrm>
          <a:prstGeom prst="rect">
            <a:avLst/>
          </a:prstGeom>
          <a:noFill/>
        </p:spPr>
      </p:pic>
      <p:pic>
        <p:nvPicPr>
          <p:cNvPr id="1028" name="Picture 4" descr="C:\Users\1\Downloads\лш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614456"/>
            <a:ext cx="1637458" cy="1030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211</TotalTime>
  <Words>265</Words>
  <Application>Microsoft Office PowerPoint</Application>
  <PresentationFormat>Экран (4:3)</PresentationFormat>
  <Paragraphs>112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20</cp:revision>
  <dcterms:created xsi:type="dcterms:W3CDTF">2016-02-08T16:02:03Z</dcterms:created>
  <dcterms:modified xsi:type="dcterms:W3CDTF">2016-12-12T15:50:11Z</dcterms:modified>
</cp:coreProperties>
</file>