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9" r:id="rId2"/>
  </p:sldMasterIdLst>
  <p:notesMasterIdLst>
    <p:notesMasterId r:id="rId27"/>
  </p:notesMasterIdLst>
  <p:sldIdLst>
    <p:sldId id="257" r:id="rId3"/>
    <p:sldId id="258" r:id="rId4"/>
    <p:sldId id="263" r:id="rId5"/>
    <p:sldId id="264" r:id="rId6"/>
    <p:sldId id="259" r:id="rId7"/>
    <p:sldId id="265" r:id="rId8"/>
    <p:sldId id="266" r:id="rId9"/>
    <p:sldId id="267" r:id="rId10"/>
    <p:sldId id="260" r:id="rId11"/>
    <p:sldId id="268" r:id="rId12"/>
    <p:sldId id="269" r:id="rId13"/>
    <p:sldId id="270" r:id="rId14"/>
    <p:sldId id="261" r:id="rId15"/>
    <p:sldId id="273" r:id="rId16"/>
    <p:sldId id="271" r:id="rId17"/>
    <p:sldId id="272" r:id="rId18"/>
    <p:sldId id="274" r:id="rId19"/>
    <p:sldId id="275" r:id="rId20"/>
    <p:sldId id="276" r:id="rId21"/>
    <p:sldId id="277" r:id="rId22"/>
    <p:sldId id="281" r:id="rId23"/>
    <p:sldId id="282" r:id="rId24"/>
    <p:sldId id="284" r:id="rId25"/>
    <p:sldId id="286" r:id="rId2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EDA3"/>
    <a:srgbClr val="FFDC4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88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909A0-DABF-47B2-8EFD-18456E3ED4BF}" type="datetimeFigureOut">
              <a:rPr lang="uk-UA" smtClean="0"/>
              <a:t>13.02.2017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09966-0B9D-464E-B0FC-39B27C32A2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226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315913"/>
            <a:ext cx="65659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7" descr="61670745_g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613150"/>
            <a:ext cx="324485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8" descr="64134703_02274522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988" y="-65088"/>
            <a:ext cx="2081213" cy="193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9" descr="64134703_02274522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3" y="-171450"/>
            <a:ext cx="1933575" cy="208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0" descr="64134703_02274522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4951413"/>
            <a:ext cx="2081213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1" descr="64134703_02274522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016500"/>
            <a:ext cx="20812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2" descr="85340483_large_02398295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141663"/>
            <a:ext cx="20161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0C3EA-0F68-4357-9E0B-2C832344DF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5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1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7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http://img1.liveinternet.ru/images/attach/c/5/85/340/85340481_large_02398295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100" y="3860800"/>
            <a:ext cx="2663825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1453-E9EB-43C9-BD12-8B59C56838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8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7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8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9" descr="64134703_02274522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http://img0.liveinternet.ru/images/attach/c/5/85/340/85340482_large_0239829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3971925"/>
            <a:ext cx="2557463" cy="340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57899-303B-4388-BD1B-9F20823C30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85340475_large_0239829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88" y="3681413"/>
            <a:ext cx="2932112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7" name="Рисунок 8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9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0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9C46F-E27C-487B-9401-57F98B606D4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85340479_large_0239829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13188"/>
            <a:ext cx="25384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7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5" name="Рисунок 8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Рисунок 9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10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8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08E94-FD82-42C9-9292-A77754F2AD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9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 descr="85340486_large_0239829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533775"/>
            <a:ext cx="30480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-115888" y="-171450"/>
            <a:ext cx="9324976" cy="7054850"/>
            <a:chOff x="-115911" y="-171400"/>
            <a:chExt cx="9324306" cy="7055158"/>
          </a:xfrm>
        </p:grpSpPr>
        <p:pic>
          <p:nvPicPr>
            <p:cNvPr id="7" name="Рисунок 8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5911" y="-6439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9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201163" y="-96801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10" descr="64134703_0227452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-103254" y="4951125"/>
              <a:ext cx="2081831" cy="1932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9944-59D8-4EF7-AE50-1F9DD0E715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227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38AAA-82B4-477F-8799-02AF0D8815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39999">
              <a:schemeClr val="bg2"/>
            </a:gs>
            <a:gs pos="70000">
              <a:schemeClr val="bg1"/>
            </a:gs>
            <a:gs pos="100000">
              <a:schemeClr val="accent6">
                <a:lumMod val="20000"/>
                <a:lumOff val="80000"/>
              </a:schemeClr>
            </a:gs>
            <a:gs pos="98000">
              <a:srgbClr val="CCFF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B42AAF-9C62-4F96-A70F-9D6F7C3CCB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8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uk-UA" smtClean="0">
                <a:solidFill>
                  <a:prstClr val="black">
                    <a:tint val="75000"/>
                  </a:prstClr>
                </a:solidFill>
              </a:rPr>
              <a:t>09.02.2017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05B42AAF-9C62-4F96-A70F-9D6F7C3CCBB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microsoft.com/office/2007/relationships/hdphoto" Target="../media/hdphoto1.wdp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6056" y="51732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Бутівська ЗОШ І-ІІІ ст. 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764" y="1490881"/>
            <a:ext cx="382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</a:rPr>
              <a:t>Навчальний проект з фізики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233771"/>
            <a:ext cx="30963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uk-UA" sz="2400" b="1" cap="all" spc="0" dirty="0" smtClean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Теплові</a:t>
            </a:r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явища</a:t>
            </a:r>
          </a:p>
          <a:p>
            <a:pPr algn="ctr"/>
            <a:r>
              <a:rPr lang="uk-UA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на кухні»</a:t>
            </a:r>
            <a:endParaRPr lang="uk-UA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3788" y="3501008"/>
            <a:ext cx="28443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chemeClr val="tx1"/>
                </a:solidFill>
                <a:latin typeface="Times New Roman" pitchFamily="18" charset="0"/>
              </a:rPr>
              <a:t>Автор: Ротозій Ілля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chemeClr val="tx1"/>
                </a:solidFill>
                <a:latin typeface="Times New Roman" pitchFamily="18" charset="0"/>
              </a:rPr>
              <a:t>учень 8 класу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latin typeface="Times New Roman" pitchFamily="18" charset="0"/>
              </a:rPr>
              <a:t>Ке</a:t>
            </a:r>
            <a:r>
              <a:rPr lang="uk-UA" altLang="ru-RU" dirty="0" smtClean="0">
                <a:solidFill>
                  <a:schemeClr val="tx1"/>
                </a:solidFill>
                <a:latin typeface="Times New Roman" pitchFamily="18" charset="0"/>
              </a:rPr>
              <a:t>рівник: вчитель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RU" dirty="0" smtClean="0">
                <a:solidFill>
                  <a:schemeClr val="tx1"/>
                </a:solidFill>
                <a:latin typeface="Times New Roman" pitchFamily="18" charset="0"/>
              </a:rPr>
              <a:t>фізики Кожем’яченко С.О.  </a:t>
            </a:r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6021288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Monotype Corsiva" panose="03010101010201010101" pitchFamily="66" charset="0"/>
              </a:rPr>
              <a:t>с. Бутівка</a:t>
            </a:r>
          </a:p>
          <a:p>
            <a:pPr algn="ctr"/>
            <a:r>
              <a:rPr lang="uk-UA" sz="2000" b="1" dirty="0" smtClean="0">
                <a:latin typeface="Monotype Corsiva" panose="03010101010201010101" pitchFamily="66" charset="0"/>
              </a:rPr>
              <a:t>2016-2017 н.р.</a:t>
            </a:r>
            <a:endParaRPr lang="uk-UA" sz="2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2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88640"/>
            <a:ext cx="1517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Задачі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1864" y="908720"/>
            <a:ext cx="3044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i="1" dirty="0" smtClean="0">
                <a:solidFill>
                  <a:srgbClr val="000099"/>
                </a:solidFill>
              </a:rPr>
              <a:t>Чому каструлю з рідиною ми поміщаємо над полум'ям, а не збоку від нього?</a:t>
            </a:r>
            <a:endParaRPr lang="uk-UA" b="1" i="1" dirty="0">
              <a:solidFill>
                <a:srgbClr val="000099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50305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54" y="2302104"/>
            <a:ext cx="1052513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60" y="3838866"/>
            <a:ext cx="2419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64" y="5267616"/>
            <a:ext cx="1507205" cy="11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47664" y="2353221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Прийшов купець до іншого купця в гості. Той гостю зрадів, і самовар розтоплювати заходився. Наклав трісок в самоварну трубу, підпалив їх зверху. Вода в самоварі закипіла - пар з самовара повалив. Сіли за стіл чай пити. У чашки чайні наливають з самовара воду, а вона холодна. </a:t>
            </a:r>
            <a:r>
              <a:rPr lang="uk-UA" b="1" i="1" dirty="0" smtClean="0">
                <a:solidFill>
                  <a:srgbClr val="000099"/>
                </a:solidFill>
              </a:rPr>
              <a:t>Чому купцям не вдалося чаю попити?</a:t>
            </a:r>
            <a:endParaRPr lang="uk-UA" b="1" i="1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7405" y="4494123"/>
            <a:ext cx="3313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0099"/>
                </a:solidFill>
              </a:rPr>
              <a:t>Чому дме від закритого вікна?</a:t>
            </a:r>
            <a:endParaRPr lang="uk-UA" b="1" i="1" dirty="0">
              <a:solidFill>
                <a:srgbClr val="000099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4081" y="5457895"/>
            <a:ext cx="3915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Щоб охолодити глечик з молоком </a:t>
            </a:r>
          </a:p>
          <a:p>
            <a:r>
              <a:rPr lang="uk-UA" dirty="0" smtClean="0"/>
              <a:t>багато хто поміщає його над льодом.</a:t>
            </a:r>
          </a:p>
          <a:p>
            <a:r>
              <a:rPr lang="uk-UA" b="1" i="1" dirty="0" smtClean="0">
                <a:solidFill>
                  <a:srgbClr val="000099"/>
                </a:solidFill>
              </a:rPr>
              <a:t>Чи правильно це?</a:t>
            </a:r>
            <a:endParaRPr lang="uk-UA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260648"/>
            <a:ext cx="3694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Випромінювання</a:t>
            </a:r>
            <a:endParaRPr lang="uk-UA" sz="2400" dirty="0">
              <a:solidFill>
                <a:srgbClr val="0000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12776"/>
            <a:ext cx="2143125" cy="204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59632" y="174067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dirty="0"/>
              <a:t>Випромінюють енергію </a:t>
            </a:r>
            <a:r>
              <a:rPr lang="uk-UA" dirty="0" smtClean="0"/>
              <a:t>всі </a:t>
            </a:r>
            <a:r>
              <a:rPr lang="uk-UA" dirty="0"/>
              <a:t>тіла: і сильно і слабо нагріті. Тіла з темною поверхнею краще поглинають і випромінюють енергію, ніж тіла, що мають світлу </a:t>
            </a:r>
            <a:r>
              <a:rPr lang="uk-UA" dirty="0" smtClean="0"/>
              <a:t>поверхню</a:t>
            </a:r>
            <a:r>
              <a:rPr lang="uk-UA" dirty="0"/>
              <a:t>. Так, в світлому чайнику гаряча вода довше зберігає високу температуру, ніж в темному.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2722562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88640"/>
            <a:ext cx="1638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Термос</a:t>
            </a:r>
            <a:endParaRPr lang="uk-UA" sz="2400" dirty="0">
              <a:solidFill>
                <a:srgbClr val="000099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7" t="9184" r="20267" b="6728"/>
          <a:stretch>
            <a:fillRect/>
          </a:stretch>
        </p:blipFill>
        <p:spPr bwMode="auto">
          <a:xfrm>
            <a:off x="971600" y="679649"/>
            <a:ext cx="2554610" cy="505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707904" y="64333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dirty="0">
                <a:solidFill>
                  <a:srgbClr val="000099"/>
                </a:solidFill>
              </a:rPr>
              <a:t>Термос</a:t>
            </a:r>
            <a:r>
              <a:rPr lang="uk-UA" dirty="0"/>
              <a:t> - вид побутової </a:t>
            </a:r>
            <a:r>
              <a:rPr lang="uk-UA" dirty="0" smtClean="0"/>
              <a:t>теплоізоляційного </a:t>
            </a:r>
            <a:r>
              <a:rPr lang="uk-UA" dirty="0"/>
              <a:t>посуду для тривалого </a:t>
            </a:r>
            <a:r>
              <a:rPr lang="uk-UA" dirty="0" smtClean="0"/>
              <a:t>зберігання </a:t>
            </a:r>
            <a:r>
              <a:rPr lang="uk-UA" dirty="0"/>
              <a:t>продуктів </a:t>
            </a:r>
            <a:r>
              <a:rPr lang="uk-UA" dirty="0" smtClean="0"/>
              <a:t>харчування з </a:t>
            </a:r>
            <a:r>
              <a:rPr lang="uk-UA" dirty="0"/>
              <a:t>вищою або нижчою </a:t>
            </a:r>
            <a:r>
              <a:rPr lang="uk-UA" dirty="0" smtClean="0"/>
              <a:t>температурою, </a:t>
            </a:r>
            <a:r>
              <a:rPr lang="uk-UA" dirty="0"/>
              <a:t>в порівнянні з температурою навколишнього середовища.</a:t>
            </a:r>
          </a:p>
          <a:p>
            <a:pPr algn="ctr"/>
            <a:r>
              <a:rPr lang="uk-UA" dirty="0"/>
              <a:t>Термос може використовуватися не тільки для зберігання готових напоїв та їжі, але і для їх приготування, наприклад - різних настоїв і каш. Позбавлене повітря простір між стінками термоса майже не проводить тепло. </a:t>
            </a:r>
            <a:r>
              <a:rPr lang="uk-UA" dirty="0" smtClean="0"/>
              <a:t>Металева поверхня, </a:t>
            </a:r>
            <a:r>
              <a:rPr lang="uk-UA" dirty="0"/>
              <a:t>відображаючи, перешкоджає передачі енергії </a:t>
            </a:r>
            <a:r>
              <a:rPr lang="uk-UA" dirty="0" smtClean="0"/>
              <a:t>випромінюванням.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8761" y="4437112"/>
            <a:ext cx="3369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6</a:t>
            </a:r>
            <a:r>
              <a:rPr lang="ru-RU" altLang="ru-RU" i="1" dirty="0" smtClean="0">
                <a:latin typeface="Arial" charset="0"/>
              </a:rPr>
              <a:t>. </a:t>
            </a:r>
            <a:r>
              <a:rPr lang="uk-UA" altLang="ru-RU" i="1" dirty="0" smtClean="0">
                <a:latin typeface="Arial" charset="0"/>
              </a:rPr>
              <a:t>Чому  гаряча вода, залишена в термосі, з часом охолоджується</a:t>
            </a:r>
            <a:r>
              <a:rPr lang="ru-RU" altLang="ru-RU" i="1" dirty="0" smtClean="0">
                <a:latin typeface="Arial" charset="0"/>
              </a:rPr>
              <a:t>? </a:t>
            </a:r>
            <a:r>
              <a:rPr lang="uk-UA" altLang="ru-RU" i="1" dirty="0" smtClean="0">
                <a:latin typeface="Arial" charset="0"/>
              </a:rPr>
              <a:t>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87824" y="5360442"/>
            <a:ext cx="3510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7. </a:t>
            </a:r>
            <a:r>
              <a:rPr lang="uk-UA" altLang="ru-RU" i="1" dirty="0" smtClean="0">
                <a:latin typeface="Arial" charset="0"/>
              </a:rPr>
              <a:t>Чи можна  термос тимчасово використовувати для зберігання морозива?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148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36240"/>
            <a:ext cx="3179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Види термосів</a:t>
            </a:r>
            <a:endParaRPr lang="uk-UA" sz="2400" dirty="0">
              <a:solidFill>
                <a:srgbClr val="000099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772816"/>
            <a:ext cx="1174750" cy="142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" y="2237641"/>
            <a:ext cx="1178669" cy="17002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20099993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469" y="5217011"/>
            <a:ext cx="1114425" cy="147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692696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>
                <a:solidFill>
                  <a:srgbClr val="000099"/>
                </a:solidFill>
              </a:rPr>
              <a:t>Термоси для напоїв </a:t>
            </a:r>
            <a:r>
              <a:rPr lang="uk-UA" dirty="0">
                <a:solidFill>
                  <a:srgbClr val="000099"/>
                </a:solidFill>
              </a:rPr>
              <a:t>- мають вузьку </a:t>
            </a:r>
            <a:r>
              <a:rPr lang="uk-UA" dirty="0" smtClean="0">
                <a:solidFill>
                  <a:srgbClr val="000099"/>
                </a:solidFill>
              </a:rPr>
              <a:t>горловину</a:t>
            </a:r>
            <a:r>
              <a:rPr lang="uk-UA" dirty="0">
                <a:solidFill>
                  <a:srgbClr val="000099"/>
                </a:solidFill>
              </a:rPr>
              <a:t> діаметром 25-55 мм.</a:t>
            </a:r>
          </a:p>
          <a:p>
            <a:pPr algn="ctr"/>
            <a:r>
              <a:rPr lang="uk-UA" i="1" dirty="0">
                <a:solidFill>
                  <a:srgbClr val="000099"/>
                </a:solidFill>
              </a:rPr>
              <a:t>Термоси з </a:t>
            </a:r>
            <a:r>
              <a:rPr lang="uk-UA" i="1" dirty="0" smtClean="0">
                <a:solidFill>
                  <a:srgbClr val="000099"/>
                </a:solidFill>
              </a:rPr>
              <a:t>пневмонасосом</a:t>
            </a:r>
            <a:r>
              <a:rPr lang="uk-UA" dirty="0" smtClean="0">
                <a:solidFill>
                  <a:srgbClr val="000099"/>
                </a:solidFill>
              </a:rPr>
              <a:t> </a:t>
            </a:r>
            <a:r>
              <a:rPr lang="uk-UA" dirty="0">
                <a:solidFill>
                  <a:srgbClr val="000099"/>
                </a:solidFill>
              </a:rPr>
              <a:t>- в конструкції кришки такого термоса є насос для вилучення рідин шляхом натискання на кнопку, і вивідний отвір збоку для наливання. Призначені для настільного використання.</a:t>
            </a:r>
          </a:p>
          <a:p>
            <a:pPr algn="ctr"/>
            <a:r>
              <a:rPr lang="uk-UA" i="1" dirty="0"/>
              <a:t>Харчові термоси </a:t>
            </a:r>
            <a:r>
              <a:rPr lang="uk-UA" dirty="0"/>
              <a:t>- мають широку горловину, </a:t>
            </a:r>
            <a:r>
              <a:rPr lang="uk-UA" dirty="0" smtClean="0"/>
              <a:t> діаметр </a:t>
            </a:r>
            <a:r>
              <a:rPr lang="uk-UA" dirty="0"/>
              <a:t>якої практично дорівнює діаметру корпусу (від 65-80 мм). Призначені для зберігання перших і других страв, морозива та інших видів харчових продуктів.</a:t>
            </a:r>
          </a:p>
          <a:p>
            <a:pPr algn="ctr"/>
            <a:r>
              <a:rPr lang="uk-UA" i="1" dirty="0">
                <a:solidFill>
                  <a:srgbClr val="000099"/>
                </a:solidFill>
              </a:rPr>
              <a:t>Універсальні термоси </a:t>
            </a:r>
            <a:r>
              <a:rPr lang="uk-UA" dirty="0">
                <a:solidFill>
                  <a:srgbClr val="000099"/>
                </a:solidFill>
              </a:rPr>
              <a:t>- відрізняються від харчових термосів тільки конструкцією пробки, яка має додаткове, більш вузьке, отвір для наливання напоїв</a:t>
            </a:r>
            <a:r>
              <a:rPr lang="uk-UA" dirty="0" smtClean="0">
                <a:solidFill>
                  <a:srgbClr val="000099"/>
                </a:solidFill>
              </a:rPr>
              <a:t>.</a:t>
            </a:r>
            <a:endParaRPr lang="uk-UA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905529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i="1" dirty="0"/>
              <a:t>Харчові термоси з судками </a:t>
            </a:r>
            <a:r>
              <a:rPr lang="uk-UA" dirty="0"/>
              <a:t>- термоси, в які стопкою, один на одного, вкладається 2-3 пластикові або металеві ємності (контейнери), що дозволяють одночасно роздільно зберігати різні види страв - наприклад для обіду: холодну закуску з першим і другим блюдом.</a:t>
            </a:r>
          </a:p>
        </p:txBody>
      </p:sp>
    </p:spTree>
    <p:extLst>
      <p:ext uri="{BB962C8B-B14F-4D97-AF65-F5344CB8AC3E}">
        <p14:creationId xmlns:p14="http://schemas.microsoft.com/office/powerpoint/2010/main" val="40216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116632"/>
            <a:ext cx="4645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Питома теплоємність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348015"/>
            <a:ext cx="4320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У кожного сорту меду своя питома теплоємність. Цей показник залежить від агрегатного стану, вологості і температури меду. Так питома теплоємність багатьох </a:t>
            </a:r>
            <a:r>
              <a:rPr lang="uk-UA" dirty="0" err="1" smtClean="0"/>
              <a:t>монофлорних</a:t>
            </a:r>
            <a:r>
              <a:rPr lang="uk-UA" dirty="0" smtClean="0"/>
              <a:t> </a:t>
            </a:r>
            <a:r>
              <a:rPr lang="uk-UA" dirty="0" err="1" smtClean="0"/>
              <a:t>медів</a:t>
            </a:r>
            <a:r>
              <a:rPr lang="uk-UA" dirty="0" smtClean="0"/>
              <a:t>, що знаходяться в закристалізованому стані, зменшується з підвищенням температури, а для </a:t>
            </a:r>
            <a:r>
              <a:rPr lang="uk-UA" dirty="0" err="1" smtClean="0"/>
              <a:t>медів</a:t>
            </a:r>
            <a:r>
              <a:rPr lang="uk-UA" dirty="0" smtClean="0"/>
              <a:t>, що знаходяться в рідкому стані, збільшується.</a:t>
            </a:r>
            <a:endParaRPr lang="uk-UA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432" y="764704"/>
            <a:ext cx="309575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6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68144" y="323364"/>
            <a:ext cx="1343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Таблиця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1</a:t>
            </a:r>
            <a:endParaRPr lang="uk-UA" b="1" dirty="0">
              <a:solidFill>
                <a:srgbClr val="000099"/>
              </a:solidFill>
            </a:endParaRPr>
          </a:p>
        </p:txBody>
      </p:sp>
      <p:graphicFrame>
        <p:nvGraphicFramePr>
          <p:cNvPr id="4" name="Group 4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297439"/>
              </p:ext>
            </p:extLst>
          </p:nvPr>
        </p:nvGraphicFramePr>
        <p:xfrm>
          <a:off x="467544" y="836712"/>
          <a:ext cx="8424862" cy="5980138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727423"/>
                <a:gridCol w="1296144"/>
                <a:gridCol w="1513508"/>
                <a:gridCol w="1152525"/>
                <a:gridCol w="1366837"/>
                <a:gridCol w="1368425"/>
              </a:tblGrid>
              <a:tr h="266336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Теплофізичні  властивості продуктів</a:t>
                      </a:r>
                      <a:endParaRPr kumimoji="0" lang="uk-UA" sz="2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97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продукту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Температура замерзання, °С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Питома теплоємність, кДж/кг*К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Прихована теплота заморожування,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 кДж/кг</a:t>
                      </a: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Температура  заморожування, </a:t>
                      </a:r>
                      <a:endParaRPr kumimoji="0" lang="en-US" sz="16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°С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822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eaLnBrk="1" fontAlgn="base" latinLnBrk="0" hangingPunct="1"/>
                      <a:r>
                        <a:rPr lang="uk-UA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uk-UA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заморожуван-ня</a:t>
                      </a:r>
                      <a:endParaRPr lang="uk-UA" sz="1600" dirty="0">
                        <a:effectLst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Після </a:t>
                      </a:r>
                      <a:r>
                        <a:rPr lang="uk-UA" sz="16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заморожу-вання</a:t>
                      </a:r>
                      <a:endParaRPr lang="uk-UA" sz="1600" dirty="0" smtClean="0"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Маргарин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1,97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1,26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126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449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Мед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1,46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1,09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663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Олія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1,97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1,26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126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79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Яйця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3,18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1,67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226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-25…-30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568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Шоколад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-29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3,18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1,26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126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79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Дріжджі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-1,4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3,22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1.72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237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3793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Хліб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-1,2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2,93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1.42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123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—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Пельмені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-2.2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3,0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1,67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</a:rPr>
                        <a:t>230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-30…35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14" marB="45714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76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483768" y="6309320"/>
            <a:ext cx="3500027" cy="3651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188640"/>
            <a:ext cx="1517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Задачі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764704"/>
            <a:ext cx="68407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8. </a:t>
            </a:r>
            <a:r>
              <a:rPr lang="uk-UA" dirty="0" smtClean="0"/>
              <a:t>Які </a:t>
            </a:r>
            <a:r>
              <a:rPr lang="uk-UA" dirty="0"/>
              <a:t>дрова - березові, соснові або </a:t>
            </a:r>
            <a:r>
              <a:rPr lang="uk-UA" dirty="0" smtClean="0"/>
              <a:t>осикові  при повному </a:t>
            </a:r>
            <a:r>
              <a:rPr lang="uk-UA" dirty="0"/>
              <a:t>згорянні виділяють більше теплоти, якщо всі </a:t>
            </a:r>
            <a:r>
              <a:rPr lang="uk-UA" dirty="0" smtClean="0"/>
              <a:t>вони  однаково висушені </a:t>
            </a:r>
            <a:r>
              <a:rPr lang="uk-UA" dirty="0"/>
              <a:t>і маси їх рівні? (Питома теплота </a:t>
            </a:r>
            <a:r>
              <a:rPr lang="uk-UA" dirty="0" smtClean="0"/>
              <a:t>згоряння </a:t>
            </a:r>
            <a:r>
              <a:rPr lang="uk-UA" dirty="0"/>
              <a:t>осики близько 1,3 · 107 Дж / кг.)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87623" y="1965033"/>
            <a:ext cx="676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i="1" dirty="0" smtClean="0">
                <a:latin typeface="Arial" charset="0"/>
              </a:rPr>
              <a:t>Задача 9. </a:t>
            </a:r>
            <a:r>
              <a:rPr lang="uk-UA" dirty="0" smtClean="0"/>
              <a:t>Скільки спирту треба спалити, щоб змінити температуру води масою 2 кг від 14 до 50 ° С, якщо вся теплота, виділена при згорянні спирту, піде на нагрівання води?</a:t>
            </a:r>
            <a:endParaRPr lang="uk-UA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74" y="2996952"/>
            <a:ext cx="25431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342" y="3036413"/>
            <a:ext cx="12763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0654" y="4458385"/>
            <a:ext cx="3932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/>
              <a:t>Мультипаливний</a:t>
            </a:r>
            <a:r>
              <a:rPr lang="uk-UA" dirty="0" smtClean="0"/>
              <a:t> пальник зі шлангом</a:t>
            </a:r>
            <a:endParaRPr lang="uk-UA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20159" y="4444093"/>
            <a:ext cx="2004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Пальник на спирті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77514" y="51508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i="1" dirty="0" smtClean="0">
                <a:solidFill>
                  <a:srgbClr val="000099"/>
                </a:solidFill>
              </a:rPr>
              <a:t>Чому бензин вигідніше використовувати для розігріву їжі, ніж спирт?</a:t>
            </a:r>
            <a:endParaRPr lang="uk-UA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Ротозій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Ілля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(8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кл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.)   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Керівник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: Кожем'яченко С.О.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88639"/>
            <a:ext cx="40130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Зміна агрегатного</a:t>
            </a:r>
          </a:p>
          <a:p>
            <a:pPr algn="ctr"/>
            <a:r>
              <a:rPr lang="uk-UA" sz="2400" b="1" spc="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стану речовини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8616" y="1213008"/>
            <a:ext cx="5325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Вода на кухні присутня у всіх трьох станах</a:t>
            </a:r>
            <a:r>
              <a:rPr lang="uk-UA" dirty="0" smtClean="0"/>
              <a:t>:</a:t>
            </a:r>
          </a:p>
          <a:p>
            <a:pPr algn="just"/>
            <a:r>
              <a:rPr lang="uk-UA" dirty="0" smtClean="0"/>
              <a:t> </a:t>
            </a:r>
            <a:r>
              <a:rPr lang="uk-UA" i="1" dirty="0">
                <a:solidFill>
                  <a:srgbClr val="000099"/>
                </a:solidFill>
              </a:rPr>
              <a:t>в газоподібному </a:t>
            </a:r>
            <a:r>
              <a:rPr lang="uk-UA" dirty="0"/>
              <a:t>- коли вода кипить, </a:t>
            </a:r>
            <a:endParaRPr lang="uk-UA" dirty="0" smtClean="0"/>
          </a:p>
          <a:p>
            <a:pPr algn="just"/>
            <a:r>
              <a:rPr lang="uk-UA" i="1" dirty="0" smtClean="0">
                <a:solidFill>
                  <a:srgbClr val="000099"/>
                </a:solidFill>
              </a:rPr>
              <a:t>в </a:t>
            </a:r>
            <a:r>
              <a:rPr lang="uk-UA" i="1" dirty="0">
                <a:solidFill>
                  <a:srgbClr val="000099"/>
                </a:solidFill>
              </a:rPr>
              <a:t>рідкому </a:t>
            </a:r>
            <a:r>
              <a:rPr lang="uk-UA" dirty="0"/>
              <a:t>- коли в ній готують продукти або подають в фужері на стіл, </a:t>
            </a:r>
            <a:endParaRPr lang="uk-UA" dirty="0" smtClean="0"/>
          </a:p>
          <a:p>
            <a:pPr algn="just"/>
            <a:r>
              <a:rPr lang="uk-UA" i="1" dirty="0" smtClean="0">
                <a:solidFill>
                  <a:srgbClr val="000099"/>
                </a:solidFill>
              </a:rPr>
              <a:t>в </a:t>
            </a:r>
            <a:r>
              <a:rPr lang="uk-UA" i="1" dirty="0">
                <a:solidFill>
                  <a:srgbClr val="000099"/>
                </a:solidFill>
              </a:rPr>
              <a:t>твердому </a:t>
            </a:r>
            <a:r>
              <a:rPr lang="uk-UA" dirty="0"/>
              <a:t>- у вигляді кубиків льоду для напоїв.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0" y="2742648"/>
            <a:ext cx="1852836" cy="246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14350"/>
            <a:ext cx="2052807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42648"/>
            <a:ext cx="2150144" cy="261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947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95620" y="188639"/>
            <a:ext cx="66407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Плавлення і кристалізація тіл</a:t>
            </a:r>
            <a:endParaRPr lang="uk-UA" sz="2400" dirty="0">
              <a:solidFill>
                <a:srgbClr val="000099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09086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8" y="3879822"/>
            <a:ext cx="1868487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052736"/>
            <a:ext cx="3456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/>
              <a:t>Справжній шоколад тане в роті - температура плавлення какао масла близька до </a:t>
            </a:r>
            <a:r>
              <a:rPr lang="uk-UA" dirty="0" smtClean="0"/>
              <a:t>температури </a:t>
            </a:r>
            <a:r>
              <a:rPr lang="uk-UA" dirty="0"/>
              <a:t>людського тіла.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5076" y="3212976"/>
            <a:ext cx="56312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10.  </a:t>
            </a:r>
            <a:r>
              <a:rPr lang="uk-UA" dirty="0" smtClean="0"/>
              <a:t>Об'єм </a:t>
            </a:r>
            <a:r>
              <a:rPr lang="uk-UA" dirty="0"/>
              <a:t>форми для харчового льоду </a:t>
            </a:r>
            <a:r>
              <a:rPr lang="uk-UA" dirty="0" smtClean="0"/>
              <a:t>дорівнює 750 см ³. </a:t>
            </a:r>
            <a:r>
              <a:rPr lang="uk-UA" dirty="0"/>
              <a:t>Скільки енергії віддають вода і лід формі і навколишньому </a:t>
            </a:r>
            <a:r>
              <a:rPr lang="uk-UA" dirty="0" smtClean="0"/>
              <a:t>повітрю </a:t>
            </a:r>
            <a:r>
              <a:rPr lang="uk-UA" dirty="0"/>
              <a:t>в холодильнику, якщо у води початкова температура </a:t>
            </a:r>
            <a:r>
              <a:rPr lang="uk-UA" dirty="0" smtClean="0"/>
              <a:t>12°С</a:t>
            </a:r>
            <a:r>
              <a:rPr lang="uk-UA" dirty="0"/>
              <a:t>, а температура утвореного льоду дорівнює </a:t>
            </a:r>
            <a:r>
              <a:rPr lang="uk-UA" dirty="0" smtClean="0"/>
              <a:t> - 5°С</a:t>
            </a:r>
            <a:r>
              <a:rPr lang="uk-UA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3891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88640"/>
            <a:ext cx="3370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Випаровування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5" y="764704"/>
            <a:ext cx="58911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Властивість оцту - випаровуючись, знищувати різкі, неприємні запахи, - зручно використовувати на кухні. Якщо налити на сковороду трохи оцту і поставити її на слабкий вогонь, то чад, запах жиру, риби, часнику скоро зникне. Щоб позбутися неприємного запаху при варінні капусти, потрібно накрити каструлю ганчіркою, змоченою оцтом, а зверху - кришкою. У хлібниці, в столі, в підвісній шафці таким же чином можна позбутися від неприємного запаху залежаного хліба.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12"/>
          <a:stretch/>
        </p:blipFill>
        <p:spPr bwMode="auto">
          <a:xfrm>
            <a:off x="6830291" y="764704"/>
            <a:ext cx="229076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751" y="3350027"/>
            <a:ext cx="2232025" cy="167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024839"/>
            <a:ext cx="237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Запіканка з картоплі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2490" y="3350027"/>
            <a:ext cx="43977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Явище випаровування застосовується при зберігання картоплі на кухні. Для того щоб картопля не висихала, посередині тари поміщають пластикову пляшку без шийки з отворами по поверхні. У пляшці знаходиться волога ганчірочка.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055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483768" y="908720"/>
            <a:ext cx="172372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Зміст</a:t>
            </a:r>
            <a:endParaRPr lang="uk-UA" sz="24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0882" y="1700808"/>
            <a:ext cx="32808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1. </a:t>
            </a:r>
            <a:r>
              <a:rPr lang="uk-UA" sz="2800" cap="none" spc="3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Теплові явища</a:t>
            </a:r>
            <a:endParaRPr lang="uk-UA" sz="2800" cap="none" spc="3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230823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(слайди  №№  </a:t>
            </a:r>
            <a:r>
              <a:rPr lang="ru-RU" dirty="0"/>
              <a:t>№№ 4 - 9, 11 – 15, 17 – 21</a:t>
            </a:r>
            <a:r>
              <a:rPr lang="uk-UA" dirty="0" smtClean="0"/>
              <a:t>  ) 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66335" y="2852936"/>
            <a:ext cx="17204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2. </a:t>
            </a:r>
            <a:r>
              <a:rPr lang="uk-UA" sz="2800" cap="none" spc="30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Задачі</a:t>
            </a:r>
            <a:endParaRPr lang="uk-UA" sz="2800" cap="none" spc="30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357301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(слайди  №№  </a:t>
            </a:r>
            <a:r>
              <a:rPr lang="ru-RU" dirty="0"/>
              <a:t>№ 6 – 10, </a:t>
            </a:r>
            <a:r>
              <a:rPr lang="ru-RU" dirty="0" smtClean="0"/>
              <a:t>12, 16, 18, 20</a:t>
            </a:r>
            <a:r>
              <a:rPr lang="uk-UA" dirty="0" smtClean="0"/>
              <a:t>  ) </a:t>
            </a:r>
            <a:endParaRPr lang="uk-UA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068216" y="638132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13" y="2282787"/>
            <a:ext cx="2359232" cy="176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4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88640"/>
            <a:ext cx="1517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Задачі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1864" y="650305"/>
            <a:ext cx="6966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11. </a:t>
            </a:r>
            <a:r>
              <a:rPr lang="uk-UA" dirty="0" smtClean="0"/>
              <a:t>Чому молоко в глиняному посуді без глазурі довше зберігає свіжість?</a:t>
            </a:r>
            <a:endParaRPr lang="uk-UA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19" y="1323479"/>
            <a:ext cx="1655762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938" y="1332024"/>
            <a:ext cx="163512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63" y="1340768"/>
            <a:ext cx="1397000" cy="130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175" y="1338337"/>
            <a:ext cx="173355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16281" y="2660761"/>
            <a:ext cx="2912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latin typeface="+mj-lt"/>
              </a:rPr>
              <a:t>Жирний та пісний борщ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7105650" y="2660761"/>
            <a:ext cx="1020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charset="0"/>
              </a:rPr>
              <a:t>Фрукти</a:t>
            </a:r>
            <a:endParaRPr lang="uk-UA" altLang="ru-RU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17388" y="2628495"/>
            <a:ext cx="10497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uk-UA" altLang="ru-RU" sz="1800" b="1" dirty="0" smtClean="0">
                <a:solidFill>
                  <a:schemeClr val="tx1"/>
                </a:solidFill>
                <a:latin typeface="Arial" charset="0"/>
              </a:rPr>
              <a:t>Молоко</a:t>
            </a:r>
            <a:endParaRPr lang="uk-UA" altLang="ru-RU" sz="1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2967335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12.</a:t>
            </a:r>
            <a:r>
              <a:rPr lang="ru-RU" dirty="0" smtClean="0"/>
              <a:t> </a:t>
            </a:r>
            <a:r>
              <a:rPr lang="uk-UA" dirty="0" smtClean="0"/>
              <a:t>У двох однакових тарілках порівну налиті жирний та пісний борщ. Який борщ швидше охолоне?  Чому?</a:t>
            </a:r>
            <a:endParaRPr lang="uk-UA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43966" y="3613666"/>
            <a:ext cx="69485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 </a:t>
            </a:r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13. </a:t>
            </a:r>
            <a:r>
              <a:rPr lang="uk-UA" dirty="0" smtClean="0"/>
              <a:t>Чому запотівають фрукти, вийняті з холодильника?</a:t>
            </a:r>
            <a:endParaRPr lang="uk-UA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55576" y="4149080"/>
            <a:ext cx="60603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14. </a:t>
            </a:r>
            <a:r>
              <a:rPr lang="uk-UA" dirty="0" smtClean="0"/>
              <a:t>Людина </a:t>
            </a:r>
            <a:r>
              <a:rPr lang="uk-UA" dirty="0"/>
              <a:t>відчуває себе комфортно </a:t>
            </a:r>
            <a:r>
              <a:rPr lang="uk-UA" dirty="0" smtClean="0"/>
              <a:t>при відносній вологості повітря</a:t>
            </a:r>
            <a:r>
              <a:rPr lang="uk-UA" dirty="0"/>
              <a:t>. Рівній 40 - 60%. Чому може виникнути </a:t>
            </a:r>
            <a:r>
              <a:rPr lang="uk-UA" dirty="0" smtClean="0"/>
              <a:t>відчуття виснажливої </a:t>
            </a:r>
            <a:r>
              <a:rPr lang="uk-UA" dirty="0"/>
              <a:t>спеки при температурі повітря 25 ° С й </a:t>
            </a:r>
            <a:r>
              <a:rPr lang="uk-UA" dirty="0" smtClean="0"/>
              <a:t>відносній</a:t>
            </a:r>
            <a:r>
              <a:rPr lang="uk-UA" dirty="0"/>
              <a:t>  вологості повітря 80 - 90%, в той час як при температурі 30 ° </a:t>
            </a:r>
            <a:r>
              <a:rPr lang="uk-UA" dirty="0" smtClean="0"/>
              <a:t>С і </a:t>
            </a:r>
            <a:r>
              <a:rPr lang="uk-UA" dirty="0"/>
              <a:t>вологості 30% самопочуття може бути хорошим?</a:t>
            </a:r>
          </a:p>
        </p:txBody>
      </p:sp>
    </p:spTree>
    <p:extLst>
      <p:ext uri="{BB962C8B-B14F-4D97-AF65-F5344CB8AC3E}">
        <p14:creationId xmlns:p14="http://schemas.microsoft.com/office/powerpoint/2010/main" val="216622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504" y="4765528"/>
            <a:ext cx="2134243" cy="198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4054" y="96245"/>
            <a:ext cx="2173669" cy="223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965"/>
            <a:ext cx="2304256" cy="213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img1.liveinternet.ru/images/attach/c/5/85/340/85340483_large_0239829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1687"/>
            <a:ext cx="2705804" cy="270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835696" y="6366402"/>
            <a:ext cx="3682753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Ротозій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Ілля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(8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кл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.)   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Керівник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: Кожем'яченко С.О.</a:t>
            </a: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47864" y="188640"/>
            <a:ext cx="1915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Кипіння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81926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Пароварка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електричний прилад, призначений для приготування їжі на пару. Цей процес полягає в тому, що продукти обробляються парою. Він утворюється при кипінні води всередині пароварки. Страви готуються без додавання жиру й масел. Завдяки цьому вони не містять холестерину, а також зберігають в собі вітаміни й корисні речовини.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1177925"/>
            <a:ext cx="2087562" cy="276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89" y="3453551"/>
            <a:ext cx="136683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076427" y="390968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1" i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Мультиваркою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прилад побутової техніки, призначений для автоматичного приготування різних видів страв. Вона здатна варити, смажити, тушкувати, випікати, готувати на пару та розігрівати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03" y="4844527"/>
            <a:ext cx="2134243" cy="198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0533" y="204254"/>
            <a:ext cx="2173669" cy="201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798"/>
            <a:ext cx="2304256" cy="213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img1.liveinternet.ru/images/attach/c/5/85/340/85340483_large_0239829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1687"/>
            <a:ext cx="2705804" cy="270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691680" y="6385874"/>
            <a:ext cx="3826769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Ротозій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Ілля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 (8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кл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.)   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Керівник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: Кожем'яченко С.О.</a:t>
            </a: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332656"/>
            <a:ext cx="1343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Таблиця</a:t>
            </a:r>
            <a:r>
              <a:rPr lang="ru-RU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2</a:t>
            </a:r>
            <a:endParaRPr lang="uk-UA" b="1" dirty="0">
              <a:solidFill>
                <a:srgbClr val="000099"/>
              </a:solidFill>
            </a:endParaRPr>
          </a:p>
        </p:txBody>
      </p:sp>
      <p:graphicFrame>
        <p:nvGraphicFramePr>
          <p:cNvPr id="8" name="Group 5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762028"/>
              </p:ext>
            </p:extLst>
          </p:nvPr>
        </p:nvGraphicFramePr>
        <p:xfrm>
          <a:off x="539552" y="848365"/>
          <a:ext cx="8426920" cy="5484198"/>
        </p:xfrm>
        <a:graphic>
          <a:graphicData uri="http://schemas.openxmlformats.org/drawingml/2006/table">
            <a:tbl>
              <a:tblPr/>
              <a:tblGrid>
                <a:gridCol w="2952328"/>
                <a:gridCol w="1924362"/>
                <a:gridCol w="1646695"/>
                <a:gridCol w="1903535"/>
              </a:tblGrid>
              <a:tr h="4111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Зберігання продуктів харчування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89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Продукти 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Температура зберігання, °С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Відносна вологість,%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Вимоги до освітлення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</a:tr>
              <a:tr h="338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Апельсини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0—7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85—90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</a:tr>
              <a:tr h="328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Вишня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Біля 0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</a:tr>
              <a:tr h="328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Какао-порошок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15—20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вище 75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</a:tr>
              <a:tr h="328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Карамель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 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вище 75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</a:tr>
              <a:tr h="7129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Картопля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4—5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4—5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 затемнених умовах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</a:tr>
              <a:tr h="822280">
                <a:tc>
                  <a:txBody>
                    <a:bodyPr/>
                    <a:lstStyle/>
                    <a:p>
                      <a:pPr rtl="0" eaLnBrk="1" fontAlgn="base" latinLnBrk="0" hangingPunct="1"/>
                      <a:r>
                        <a:rPr lang="uk-UA" sz="1800" b="1" i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Ковбаса варено-копчена та сирокопчена</a:t>
                      </a:r>
                      <a:endParaRPr lang="uk-UA" dirty="0">
                        <a:effectLst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Приблизно 12—15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75—78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</a:tr>
              <a:tr h="328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Цукерки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15—20 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вище 75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</a:tr>
              <a:tr h="5755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Кава натуральна смажена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 вище 75</a:t>
                      </a: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anchor="ctr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47" marR="91447" marT="45717" marB="45717" horzOverflow="overflow">
                    <a:lnL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A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400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03" y="4844527"/>
            <a:ext cx="2134243" cy="198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70533" y="204254"/>
            <a:ext cx="2173669" cy="201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798"/>
            <a:ext cx="2304256" cy="213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img1.liveinternet.ru/images/attach/c/5/85/340/85340483_large_0239829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41687"/>
            <a:ext cx="2705804" cy="270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393701" y="6382390"/>
            <a:ext cx="3906491" cy="365125"/>
          </a:xfrm>
        </p:spPr>
        <p:txBody>
          <a:bodyPr/>
          <a:lstStyle/>
          <a:p>
            <a:r>
              <a:rPr lang="uk-UA" dirty="0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88640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Література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03648" y="1235526"/>
            <a:ext cx="61206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http://ru.wikipedia.org/wiki/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chintaka.u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Бар’яхтар В.Г.,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Довгий С.О.,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Божинова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Ф.Я., Горобець .І., Ненашев І.Ю.,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Кірюхіна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О.О.; за редакцією Бар’яхтара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В.Г., Довгого С.О. Фізіка.8 кл .: Підручник для загальноосвітніх закладів –Х. Вид-во «Ранок», 2016-240 с.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http://images.yandex.ru/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Я. І. Перельман  Цікава фізика. - М .: Наука, 1979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Засєкіна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Т.М.,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Засєкін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Д.О. Фізика 8 кл. (підручник) Вид-во «Оріон»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Мацюк В.М.,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Струж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Н.І.,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Сенишин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О.Я. Фізика. Збірник задач.  8 клас Вид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«Підручники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посібники»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3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0764" y="4861180"/>
            <a:ext cx="2134243" cy="198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84573" y="36917"/>
            <a:ext cx="2173669" cy="201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 (600x557, 579Kb)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304256" cy="213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http://img1.liveinternet.ru/images/attach/c/5/85/340/85340483_large_02398295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96" y="4161569"/>
            <a:ext cx="2705804" cy="270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051720" y="6385874"/>
            <a:ext cx="3672408" cy="365125"/>
          </a:xfrm>
        </p:spPr>
        <p:txBody>
          <a:bodyPr/>
          <a:lstStyle/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Ротозій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Ілля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(8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кл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.)   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Керівник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: Кожем'яченко С.О.</a:t>
            </a: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70405" y="123552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«</a:t>
            </a:r>
            <a:r>
              <a:rPr lang="uk-UA" dirty="0" err="1" smtClean="0"/>
              <a:t>Монофлорним</a:t>
            </a:r>
            <a:r>
              <a:rPr lang="uk-UA" dirty="0" smtClean="0"/>
              <a:t>» </a:t>
            </a:r>
            <a:r>
              <a:rPr lang="uk-UA" dirty="0"/>
              <a:t>називають мед, зібраний бджолами переважно з квіток однієї рослини - липи або акації, гречки або </a:t>
            </a:r>
            <a:r>
              <a:rPr lang="uk-UA" dirty="0" smtClean="0"/>
              <a:t>каштану, </a:t>
            </a:r>
            <a:r>
              <a:rPr lang="uk-UA" dirty="0"/>
              <a:t>малини або еспарцету. У кожного сорту особливий смак, колір, аромат і корисні властивості.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87053" y="32849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 smtClean="0"/>
              <a:t>Найбільша питома теплота згоряння - у бензину, мінімальна - у спирту, тому вигідніше використовувати бензин взимку для розігріву їжі.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419471"/>
            <a:ext cx="1909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Довідка</a:t>
            </a:r>
          </a:p>
        </p:txBody>
      </p:sp>
    </p:spTree>
    <p:extLst>
      <p:ext uri="{BB962C8B-B14F-4D97-AF65-F5344CB8AC3E}">
        <p14:creationId xmlns:p14="http://schemas.microsoft.com/office/powerpoint/2010/main" val="211705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068216" y="638132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Заголовок 6"/>
          <p:cNvSpPr>
            <a:spLocks noGrp="1"/>
          </p:cNvSpPr>
          <p:nvPr>
            <p:ph type="ctrTitle"/>
          </p:nvPr>
        </p:nvSpPr>
        <p:spPr>
          <a:xfrm>
            <a:off x="1691680" y="548680"/>
            <a:ext cx="4824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Кухар – чарівник,</a:t>
            </a:r>
            <a:endParaRPr lang="uk-UA" sz="24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66190" y="1196752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який може з самих звичайних продуктів </a:t>
            </a:r>
            <a:r>
              <a:rPr lang="uk-UA" dirty="0" smtClean="0"/>
              <a:t>приготувати </a:t>
            </a:r>
            <a:r>
              <a:rPr lang="uk-UA" dirty="0"/>
              <a:t>блюдо, ім'я якому - шедевр смаку. Будь-яка кухня </a:t>
            </a:r>
            <a:r>
              <a:rPr lang="uk-UA" dirty="0" smtClean="0"/>
              <a:t>схожа до  </a:t>
            </a:r>
            <a:r>
              <a:rPr lang="uk-UA" dirty="0"/>
              <a:t>фізичної </a:t>
            </a:r>
            <a:r>
              <a:rPr lang="uk-UA" dirty="0" smtClean="0"/>
              <a:t>лабораторії</a:t>
            </a:r>
            <a:r>
              <a:rPr lang="uk-UA" dirty="0"/>
              <a:t>, </a:t>
            </a:r>
            <a:r>
              <a:rPr lang="uk-UA" dirty="0" smtClean="0"/>
              <a:t>так як  в </a:t>
            </a:r>
            <a:r>
              <a:rPr lang="uk-UA" dirty="0"/>
              <a:t>ній можна спостерігати всі теплові явища.</a:t>
            </a:r>
          </a:p>
        </p:txBody>
      </p:sp>
      <p:pic>
        <p:nvPicPr>
          <p:cNvPr id="1026" name="Picture 2" descr="http://xn--80aa2aabvchf5fe5f.xn--p1ai/image/data/japan-tas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99" y="2636912"/>
            <a:ext cx="553021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90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00400" cy="3651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uk-UA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2339752" y="463146"/>
            <a:ext cx="39604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Теплові   явища</a:t>
            </a:r>
            <a:endParaRPr lang="uk-UA" sz="2400" b="1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2" y="126876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Нагрівання і охолодження, випаровування, кипіння і конденсація, плавлення і кристалізація, - все це приклади теплових явищ, які можна спостерігати на кухні.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24" y="2708920"/>
            <a:ext cx="45370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9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4258816" cy="1612776"/>
          </a:xfrm>
        </p:spPr>
        <p:txBody>
          <a:bodyPr/>
          <a:lstStyle/>
          <a:p>
            <a:r>
              <a:rPr lang="uk-UA" sz="1800" dirty="0"/>
              <a:t>Практично у всіх технологічних процесах приготування їжі відбувається теплопередача від одного продукту до іншого, від плити до каструлі або сковороди. У процесі нагрівання братимуть участь всі три види теплопередачі: від вогню до посудини – випромінювання, крізь стінки судини до води – теплопровідність, а сама вода прогрівається шляхом конвекції.</a:t>
            </a:r>
            <a:endParaRPr lang="uk-UA" altLang="uk-UA" sz="1800" dirty="0" smtClean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1043608" y="476672"/>
            <a:ext cx="63470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Теплопередача</a:t>
            </a:r>
            <a:endParaRPr lang="uk-UA" sz="2400" b="1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175" y="1700213"/>
            <a:ext cx="37814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581128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/>
              <a:t>Рецепт «гарячого шоколаду»: в кожну чашку гарячого молока покласти по 25 грамів хорошого гіркого шоколаду, перемішати паличкою кориці, поки він не розчинився, додати корицю і посипати какао. Які фізичні явища тут спостерігаються?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42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6"/>
          <p:cNvSpPr txBox="1">
            <a:spLocks noGrp="1"/>
          </p:cNvSpPr>
          <p:nvPr>
            <p:ph type="title"/>
          </p:nvPr>
        </p:nvSpPr>
        <p:spPr bwMode="auto">
          <a:xfrm>
            <a:off x="1547664" y="260648"/>
            <a:ext cx="540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Способи зміни внутрішньої енергії</a:t>
            </a:r>
            <a:endParaRPr lang="uk-UA" sz="2400" b="1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5" r="14964"/>
          <a:stretch>
            <a:fillRect/>
          </a:stretch>
        </p:blipFill>
        <p:spPr bwMode="auto">
          <a:xfrm>
            <a:off x="6372225" y="1700213"/>
            <a:ext cx="1655763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5675"/>
            <a:ext cx="20193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194644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 smtClean="0">
                <a:solidFill>
                  <a:schemeClr val="tx1"/>
                </a:solidFill>
                <a:latin typeface="Arial" charset="0"/>
              </a:rPr>
              <a:t>Задача 1.</a:t>
            </a:r>
            <a:r>
              <a:rPr lang="uk-UA" altLang="ru-RU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altLang="ru-RU" dirty="0" smtClean="0">
                <a:solidFill>
                  <a:schemeClr val="tx1"/>
                </a:solidFill>
                <a:latin typeface="Arial" charset="0"/>
              </a:rPr>
              <a:t>При терті головки сірника об  коробку </a:t>
            </a:r>
            <a:r>
              <a:rPr lang="uk-UA" altLang="ru-RU" dirty="0">
                <a:latin typeface="Arial" charset="0"/>
              </a:rPr>
              <a:t>сірник загорається.</a:t>
            </a:r>
            <a:endParaRPr lang="uk-UA" altLang="ru-RU" dirty="0" smtClean="0">
              <a:solidFill>
                <a:schemeClr val="tx1"/>
              </a:solidFill>
              <a:latin typeface="Arial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ru-RU" i="1" dirty="0" smtClean="0">
                <a:solidFill>
                  <a:srgbClr val="000099"/>
                </a:solidFill>
                <a:latin typeface="Arial" charset="0"/>
              </a:rPr>
              <a:t>Поясніть явище.</a:t>
            </a:r>
            <a:endParaRPr lang="uk-UA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35956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 smtClean="0">
                <a:latin typeface="Arial" charset="0"/>
              </a:rPr>
              <a:t>Задача 2.</a:t>
            </a:r>
            <a:r>
              <a:rPr lang="uk-UA" altLang="ru-RU" i="1" dirty="0" smtClean="0">
                <a:latin typeface="Arial" charset="0"/>
              </a:rPr>
              <a:t> </a:t>
            </a:r>
            <a:r>
              <a:rPr lang="uk-UA" altLang="ru-RU" dirty="0" smtClean="0">
                <a:solidFill>
                  <a:schemeClr val="tx1"/>
                </a:solidFill>
                <a:latin typeface="Arial" charset="0"/>
              </a:rPr>
              <a:t>Сірник</a:t>
            </a:r>
            <a:r>
              <a:rPr lang="uk-UA" altLang="ru-RU" dirty="0" smtClean="0">
                <a:latin typeface="Arial" charset="0"/>
              </a:rPr>
              <a:t> загорається </a:t>
            </a:r>
            <a:r>
              <a:rPr lang="uk-UA" altLang="ru-RU" dirty="0" smtClean="0">
                <a:solidFill>
                  <a:schemeClr val="tx1"/>
                </a:solidFill>
                <a:latin typeface="Arial" charset="0"/>
              </a:rPr>
              <a:t>при терті його об коробку. Він спалахує  і  при  внесенні  його в полум'я запаленого сірника.</a:t>
            </a:r>
            <a:r>
              <a:rPr lang="uk-UA" altLang="ru-RU" i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altLang="ru-RU" i="1" dirty="0" smtClean="0">
                <a:solidFill>
                  <a:srgbClr val="000099"/>
                </a:solidFill>
                <a:latin typeface="Arial" charset="0"/>
              </a:rPr>
              <a:t>У чому схожість  і відмінність причин, що привели до спалаху сірника в обох випадках?</a:t>
            </a:r>
            <a:endParaRPr lang="uk-UA" altLang="ru-RU" i="1" dirty="0">
              <a:solidFill>
                <a:srgbClr val="000099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1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332656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Застосування речовин з малою теплопровідністю</a:t>
            </a:r>
            <a:endParaRPr lang="uk-UA" sz="2400" dirty="0">
              <a:solidFill>
                <a:srgbClr val="000099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392362" cy="130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22" y="4293096"/>
            <a:ext cx="2535887" cy="183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231234" y="14127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Я</a:t>
            </a:r>
            <a:r>
              <a:rPr lang="uk-UA" dirty="0" smtClean="0"/>
              <a:t>кщо </a:t>
            </a:r>
            <a:r>
              <a:rPr lang="uk-UA" dirty="0"/>
              <a:t>виникає необхідність захистити тіло від охолодження або нагрівання, то застосовують речовини з малою теплопровідністю. Так, для каструль, сковорідок ручки виготовляють з пластмаси.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56143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dirty="0"/>
              <a:t>У товстих, масивних чавунних сковорідок і каструль дно прогрівається більш рівномірно, ніж у зроблених з тонкої сталі. Ті ділянки дна сталевих сковорідок, які розміщуються безпосередньо над вогнем, прогріваються особливо сильно, і на них їжа часто пригорає.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2008" y="5085183"/>
            <a:ext cx="33919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i="1" dirty="0">
                <a:solidFill>
                  <a:srgbClr val="000099"/>
                </a:solidFill>
              </a:rPr>
              <a:t>Яким видом теплопередачі керується кухар при виборі чавунної </a:t>
            </a:r>
            <a:r>
              <a:rPr lang="uk-UA" sz="1600" i="1" dirty="0" smtClean="0">
                <a:solidFill>
                  <a:srgbClr val="000099"/>
                </a:solidFill>
              </a:rPr>
              <a:t>сковорідки </a:t>
            </a:r>
            <a:r>
              <a:rPr lang="uk-UA" sz="1600" i="1" dirty="0">
                <a:solidFill>
                  <a:srgbClr val="000099"/>
                </a:solidFill>
              </a:rPr>
              <a:t>для випічки млинців?</a:t>
            </a:r>
          </a:p>
        </p:txBody>
      </p:sp>
    </p:spTree>
    <p:extLst>
      <p:ext uri="{BB962C8B-B14F-4D97-AF65-F5344CB8AC3E}">
        <p14:creationId xmlns:p14="http://schemas.microsoft.com/office/powerpoint/2010/main" val="33947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332656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Задачі на види теплопередачі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81708" y="980728"/>
            <a:ext cx="668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8" indent="257175">
              <a:buFont typeface="Arial" panose="020B0604020202020204" pitchFamily="34" charset="0"/>
              <a:buChar char="•"/>
            </a:pPr>
            <a:r>
              <a:rPr lang="uk-UA" dirty="0" smtClean="0"/>
              <a:t>Перш ніж розлити чай по склянках, досвідчена господиня, піклуючись про їх цілості, не забуває покласти в них ложки, особливо якщо вони срібні. Життєвий досвід виробив цілком правильний прийом.  </a:t>
            </a:r>
            <a:r>
              <a:rPr lang="uk-UA" i="1" dirty="0" smtClean="0">
                <a:solidFill>
                  <a:srgbClr val="000099"/>
                </a:solidFill>
              </a:rPr>
              <a:t>На чому він заснований?</a:t>
            </a:r>
            <a:endParaRPr lang="uk-UA" i="1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21810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3.</a:t>
            </a:r>
            <a:r>
              <a:rPr lang="uk-UA" dirty="0" smtClean="0"/>
              <a:t> </a:t>
            </a:r>
            <a:r>
              <a:rPr lang="uk-UA" dirty="0"/>
              <a:t>Чому ви </a:t>
            </a:r>
            <a:r>
              <a:rPr lang="uk-UA" dirty="0" smtClean="0"/>
              <a:t>обпікаєте </a:t>
            </a:r>
            <a:r>
              <a:rPr lang="uk-UA" dirty="0"/>
              <a:t>губи, коли п'єте чай з металевої кружки, і не </a:t>
            </a:r>
            <a:r>
              <a:rPr lang="uk-UA" dirty="0" smtClean="0"/>
              <a:t>обпікаєте, </a:t>
            </a:r>
            <a:r>
              <a:rPr lang="uk-UA" dirty="0"/>
              <a:t>коли п'єте чай з порцелянової чашки?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893" y="2181057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5679" r="11581" b="4967"/>
          <a:stretch>
            <a:fillRect/>
          </a:stretch>
        </p:blipFill>
        <p:spPr bwMode="auto">
          <a:xfrm>
            <a:off x="7415829" y="1005001"/>
            <a:ext cx="1325563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6" b="5862"/>
          <a:stretch>
            <a:fillRect/>
          </a:stretch>
        </p:blipFill>
        <p:spPr bwMode="auto">
          <a:xfrm>
            <a:off x="0" y="4005064"/>
            <a:ext cx="14827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6093" y="3104387"/>
            <a:ext cx="4204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buFont typeface="Arial" panose="020B0604020202020204" pitchFamily="34" charset="0"/>
              <a:buChar char="•"/>
            </a:pPr>
            <a:r>
              <a:rPr lang="uk-UA" i="1" dirty="0" smtClean="0">
                <a:solidFill>
                  <a:srgbClr val="000099"/>
                </a:solidFill>
              </a:rPr>
              <a:t>З якого матеріалу може бути виготовлений ідеальний посуд, який би зовсім не розширювався при нагріванні?</a:t>
            </a:r>
            <a:endParaRPr lang="uk-UA" i="1" dirty="0">
              <a:solidFill>
                <a:srgbClr val="000099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40825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8775">
              <a:buFont typeface="Arial" panose="020B0604020202020204" pitchFamily="34" charset="0"/>
              <a:buChar char="•"/>
            </a:pPr>
            <a:r>
              <a:rPr lang="uk-UA" dirty="0" smtClean="0"/>
              <a:t>Склянки лопаються не тільки при швидкому нагріванні, але і при різкому охолодженні.   </a:t>
            </a:r>
            <a:r>
              <a:rPr lang="uk-UA" i="1" dirty="0" smtClean="0">
                <a:solidFill>
                  <a:srgbClr val="000099"/>
                </a:solidFill>
              </a:rPr>
              <a:t>Яка причина?</a:t>
            </a:r>
            <a:endParaRPr lang="uk-UA" i="1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50245" y="5157192"/>
            <a:ext cx="4627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i="1" dirty="0" smtClean="0">
                <a:solidFill>
                  <a:srgbClr val="000099"/>
                </a:solidFill>
              </a:rPr>
              <a:t>Чому не можна нагрівати самовар без води?</a:t>
            </a:r>
            <a:endParaRPr lang="uk-UA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Ротозій Ілля (8 кл.)    Керівник: Кожем'яченко С.О.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260648"/>
            <a:ext cx="23269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Конвенція</a:t>
            </a:r>
            <a:endParaRPr lang="uk-UA" sz="24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8367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Їжу готують на плитах. Тепле повітря від плит, від приготованих страв піднімається вгору, а </a:t>
            </a:r>
            <a:r>
              <a:rPr lang="uk-UA" dirty="0" smtClean="0"/>
              <a:t>холодне </a:t>
            </a:r>
            <a:r>
              <a:rPr lang="uk-UA" dirty="0"/>
              <a:t>опускається вниз. При роботі вентилятора спостерігається і вимушена конвекція.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9832" y="2314040"/>
            <a:ext cx="241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</a:rPr>
              <a:t>Задачі</a:t>
            </a:r>
            <a:endParaRPr lang="uk-UA" b="1" dirty="0">
              <a:solidFill>
                <a:srgbClr val="000099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683372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>
                <a:latin typeface="+mj-lt"/>
              </a:rPr>
              <a:t>Задача 4</a:t>
            </a:r>
            <a:r>
              <a:rPr lang="ru-RU" altLang="ru-RU" i="1" dirty="0">
                <a:latin typeface="+mj-lt"/>
              </a:rPr>
              <a:t>. </a:t>
            </a:r>
            <a:r>
              <a:rPr lang="uk-UA" altLang="ru-RU" dirty="0" smtClean="0"/>
              <a:t>У промислових холодильниках повітря охолоджується за допомогою труб, по яких тече охолоджена рідина.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 smtClean="0">
                <a:solidFill>
                  <a:srgbClr val="000099"/>
                </a:solidFill>
              </a:rPr>
              <a:t>Де потрібно розташовувати ці труби: угорі чи внизу приміщення?</a:t>
            </a:r>
            <a:endParaRPr lang="uk-UA" altLang="ru-RU" b="1" i="1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548" y="3717032"/>
            <a:ext cx="61206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uk-UA" altLang="ru-RU" b="1" i="1" dirty="0">
                <a:latin typeface="Arial" charset="0"/>
              </a:rPr>
              <a:t>Задача </a:t>
            </a:r>
            <a:r>
              <a:rPr lang="uk-UA" altLang="ru-RU" b="1" i="1" dirty="0" smtClean="0">
                <a:latin typeface="Arial" charset="0"/>
              </a:rPr>
              <a:t>5</a:t>
            </a:r>
            <a:r>
              <a:rPr lang="ru-RU" altLang="ru-RU" i="1" dirty="0" smtClean="0">
                <a:latin typeface="Arial" charset="0"/>
              </a:rPr>
              <a:t>. </a:t>
            </a:r>
            <a:r>
              <a:rPr lang="uk-UA" altLang="ru-RU" dirty="0" smtClean="0"/>
              <a:t>Чи можна за допомогою вентилятора зберегти морозиво в твердому вигляді?</a:t>
            </a:r>
            <a:endParaRPr lang="uk-UA" altLang="ru-RU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28" y="886132"/>
            <a:ext cx="2305050" cy="187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26" y="4472245"/>
            <a:ext cx="2087563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23069"/>
            <a:ext cx="2728912" cy="18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30" y="4472245"/>
            <a:ext cx="563563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323529" y="2683372"/>
            <a:ext cx="41601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723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МОВА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1988</Words>
  <Application>Microsoft Office PowerPoint</Application>
  <PresentationFormat>Экран (4:3)</PresentationFormat>
  <Paragraphs>216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САМОВАР</vt:lpstr>
      <vt:lpstr>Воздушный поток</vt:lpstr>
      <vt:lpstr>Презентация PowerPoint</vt:lpstr>
      <vt:lpstr>Зміст</vt:lpstr>
      <vt:lpstr>Кухар – чарівник,</vt:lpstr>
      <vt:lpstr>Презентация PowerPoint</vt:lpstr>
      <vt:lpstr>Теплопередача</vt:lpstr>
      <vt:lpstr>Способи зміни внутрішньої енергії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sergk</dc:creator>
  <cp:lastModifiedBy>sergk</cp:lastModifiedBy>
  <cp:revision>85</cp:revision>
  <dcterms:created xsi:type="dcterms:W3CDTF">2017-02-09T19:40:01Z</dcterms:created>
  <dcterms:modified xsi:type="dcterms:W3CDTF">2017-02-13T02:26:22Z</dcterms:modified>
</cp:coreProperties>
</file>