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294" r:id="rId3"/>
    <p:sldId id="286" r:id="rId4"/>
    <p:sldId id="259" r:id="rId5"/>
    <p:sldId id="260" r:id="rId6"/>
    <p:sldId id="258" r:id="rId7"/>
    <p:sldId id="261" r:id="rId8"/>
    <p:sldId id="262" r:id="rId9"/>
    <p:sldId id="263" r:id="rId10"/>
    <p:sldId id="269" r:id="rId11"/>
    <p:sldId id="288" r:id="rId12"/>
    <p:sldId id="283" r:id="rId13"/>
    <p:sldId id="284" r:id="rId14"/>
    <p:sldId id="290" r:id="rId15"/>
    <p:sldId id="296" r:id="rId16"/>
    <p:sldId id="298" r:id="rId17"/>
    <p:sldId id="297" r:id="rId18"/>
    <p:sldId id="29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6600"/>
    <a:srgbClr val="008000"/>
    <a:srgbClr val="69A12B"/>
    <a:srgbClr val="669900"/>
    <a:srgbClr val="CC9900"/>
    <a:srgbClr val="FFDF8A"/>
    <a:srgbClr val="FF9999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433C-B3C5-45FA-9BF5-15F7C1C65745}" type="datetimeFigureOut">
              <a:rPr lang="ru-RU" smtClean="0"/>
              <a:pPr/>
              <a:t>01.04.2022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F3E2D-F22B-4DB2-BAA9-AD3495B7CA7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zhzh.info/blog/2009-12-09-298" TargetMode="External"/><Relationship Id="rId2" Type="http://schemas.openxmlformats.org/officeDocument/2006/relationships/hyperlink" Target="http://moesoznanye.ru/fotopodborky/176-neob-doma-mir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p3ostrov.com/" TargetMode="External"/><Relationship Id="rId4" Type="http://schemas.openxmlformats.org/officeDocument/2006/relationships/hyperlink" Target="http://www.turizm.ru/ratings/articles/samye_neobychnye_doma_mira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92D050">
                <a:alpha val="70000"/>
              </a:srgbClr>
            </a:gs>
            <a:gs pos="24000">
              <a:srgbClr val="CC9900">
                <a:alpha val="49000"/>
              </a:srgbClr>
            </a:gs>
            <a:gs pos="50000">
              <a:srgbClr val="669900">
                <a:alpha val="48627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17000">
              <a:srgbClr val="CC9900">
                <a:alpha val="48000"/>
              </a:srgbClr>
            </a:gs>
            <a:gs pos="87000">
              <a:srgbClr val="9CB86E"/>
            </a:gs>
            <a:gs pos="100000">
              <a:srgbClr val="156B13">
                <a:alpha val="73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6394722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latin typeface="Comic Sans MS" panose="030F0702030302020204" pitchFamily="66" charset="0"/>
              </a:rPr>
              <a:t>Выполнила</a:t>
            </a:r>
            <a:r>
              <a:rPr lang="ru-RU" sz="3200" dirty="0" smtClean="0">
                <a:latin typeface="Comic Sans MS" panose="030F0702030302020204" pitchFamily="66" charset="0"/>
              </a:rPr>
              <a:t>: Бухалова Лилия Геннадьевна, учитель начальных классов, МБОУ «СОШ № 118», 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r>
              <a:rPr lang="ru-RU" sz="3200" dirty="0" smtClean="0">
                <a:latin typeface="Comic Sans MS" panose="030F0702030302020204" pitchFamily="66" charset="0"/>
              </a:rPr>
              <a:t>г. Барнаула, Алтайского края.</a:t>
            </a:r>
            <a:br>
              <a:rPr lang="ru-RU" sz="3200" dirty="0" smtClean="0">
                <a:latin typeface="Comic Sans MS" panose="030F0702030302020204" pitchFamily="66" charset="0"/>
              </a:rPr>
            </a:b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5517232"/>
            <a:ext cx="345638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73004"/>
      </p:ext>
    </p:extLst>
  </p:cSld>
  <p:clrMapOvr>
    <a:masterClrMapping/>
  </p:clrMapOvr>
  <p:transition spd="med" advClick="0" advTm="6000"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Дом-улитка в Мексике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367338"/>
            <a:ext cx="7632848" cy="130202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Комнаты не имеют прямых углов. В оформлении дома использовалось множество морских ракушек. Дом предлагается как самое подходящее место для проведения праздников.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653136"/>
            <a:ext cx="5486400" cy="5667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Дом-башмак в Америке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229200"/>
            <a:ext cx="7776864" cy="144016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Comic Sans MS" pitchFamily="66" charset="0"/>
              </a:rPr>
              <a:t>Владелец гигантской обувной фабрики задумал это необычное творение, чтобы привлечь внимание покупателей и отметить собственные успехи в области изготовления обуви. </a:t>
            </a:r>
            <a:br>
              <a:rPr lang="ru-RU" sz="1800" dirty="0" smtClean="0">
                <a:latin typeface="Comic Sans MS" pitchFamily="66" charset="0"/>
              </a:rPr>
            </a:br>
            <a:r>
              <a:rPr lang="ru-RU" sz="1800" dirty="0" smtClean="0">
                <a:latin typeface="Comic Sans MS" pitchFamily="66" charset="0"/>
              </a:rPr>
              <a:t>Подобные строения так же  можно  увидеть в Индии и в ЮАР.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00" r="1200"/>
          <a:stretch>
            <a:fillRect/>
          </a:stretch>
        </p:blipFill>
        <p:spPr bwMode="auto">
          <a:xfrm>
            <a:off x="1792288" y="612775"/>
            <a:ext cx="5011960" cy="37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133" r="4133"/>
          <a:stretch>
            <a:fillRect/>
          </a:stretch>
        </p:blipFill>
        <p:spPr bwMode="auto">
          <a:xfrm>
            <a:off x="1763688" y="548680"/>
            <a:ext cx="5256584" cy="394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Дом-раковина в Мексике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5367338"/>
            <a:ext cx="7776864" cy="130202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В этих комнатах углы почти незаметны, а мебель словно вырастает из стен.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Создаётся  впечатление,  как  будто ты находишься на дне океана. 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444" r="244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20688"/>
            <a:ext cx="568863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620688"/>
            <a:ext cx="5688632" cy="420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634674"/>
            <a:ext cx="5688632" cy="41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607010"/>
            <a:ext cx="5688632" cy="420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620689"/>
            <a:ext cx="5688632" cy="420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" presetID="21" presetClass="entr" presetSubtype="3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" presetID="21" presetClass="entr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581128"/>
            <a:ext cx="6812160" cy="56673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«Пузырчатый дом» Пьера </a:t>
            </a:r>
            <a:r>
              <a:rPr lang="ru-RU" sz="2400" dirty="0" err="1" smtClean="0">
                <a:latin typeface="Comic Sans MS" pitchFamily="66" charset="0"/>
              </a:rPr>
              <a:t>Кардена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947" y="5101952"/>
            <a:ext cx="7776864" cy="1639416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На Лазурном берегу Франции, расположен этот интересный дом.  А его хозяином  является знаменитый дизайнер одежды Пьер Карден. Внешний фасад дома и окна напоминают мыльные пузыри.  В доме все комнаты  круглые. 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6286" r="6286"/>
          <a:stretch>
            <a:fillRect/>
          </a:stretch>
        </p:blipFill>
        <p:spPr bwMode="auto">
          <a:xfrm>
            <a:off x="1835696" y="404664"/>
            <a:ext cx="5184551" cy="388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32656"/>
            <a:ext cx="522724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2645" y="332655"/>
            <a:ext cx="5240298" cy="401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9516" y="332656"/>
            <a:ext cx="5253427" cy="406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ркестр_Поля_Мориа_-_Поль_Мориа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38937">
            <a:off x="4543585" y="3605532"/>
            <a:ext cx="5001383" cy="332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59947">
            <a:off x="5528948" y="780781"/>
            <a:ext cx="3997458" cy="299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33631">
            <a:off x="-686284" y="595166"/>
            <a:ext cx="3962911" cy="3528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6815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Незаурядные  архитекторы по всему миру «раскидали»  свои дома с  яркими характерами.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46779">
            <a:off x="-400101" y="3573454"/>
            <a:ext cx="5013902" cy="322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2699792" y="1628800"/>
            <a:ext cx="3888432" cy="383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208823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990000"/>
                </a:solidFill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rgbClr val="990000"/>
                </a:solidFill>
                <a:latin typeface="Monotype Corsiva" pitchFamily="66" charset="0"/>
              </a:rPr>
            </a:br>
            <a:r>
              <a:rPr lang="ru-RU" sz="4800" b="1" dirty="0">
                <a:solidFill>
                  <a:srgbClr val="990000"/>
                </a:solidFill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990000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990000"/>
                </a:solidFill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rgbClr val="990000"/>
                </a:solidFill>
                <a:latin typeface="Monotype Corsiva" pitchFamily="66" charset="0"/>
              </a:rPr>
            </a:br>
            <a:r>
              <a:rPr lang="ru-RU" sz="4800" b="1" dirty="0">
                <a:solidFill>
                  <a:srgbClr val="990000"/>
                </a:solidFill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990000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990000"/>
                </a:solidFill>
                <a:latin typeface="Monotype Corsiva" pitchFamily="66" charset="0"/>
              </a:rPr>
              <a:t>Пусть  у  каждого  будет  дом и  пусть каждому  дом  будет  другом.</a:t>
            </a:r>
            <a:r>
              <a:rPr lang="ru-RU" sz="4800" b="1" dirty="0" smtClean="0">
                <a:latin typeface="Monotype Corsiva" pitchFamily="66" charset="0"/>
              </a:rPr>
              <a:t/>
            </a:r>
            <a:br>
              <a:rPr lang="ru-RU" sz="4800" b="1" dirty="0" smtClean="0">
                <a:latin typeface="Monotype Corsiva" pitchFamily="66" charset="0"/>
              </a:rPr>
            </a:br>
            <a:endParaRPr lang="ru-RU" sz="4800" dirty="0"/>
          </a:p>
        </p:txBody>
      </p:sp>
      <p:pic>
        <p:nvPicPr>
          <p:cNvPr id="4" name="Picture 2" descr="C:\Documents and Settings\User\Рабочий стол\дом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5000"/>
          </a:blip>
          <a:srcRect/>
          <a:stretch>
            <a:fillRect/>
          </a:stretch>
        </p:blipFill>
        <p:spPr bwMode="auto">
          <a:xfrm>
            <a:off x="5076056" y="3789040"/>
            <a:ext cx="3815794" cy="2668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41368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Понравились ли вам дома? 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Что привлекло ваше внимание?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Что необычного вы увидели в них?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Какой дом запомнился больше всего? Почему?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В каком доме вы бы хотели жить?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Интересна ли профессия архитектора? Чем?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Какими качествами должен обладать человек, работающий архитектором?</a:t>
            </a: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599519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57018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Творческое задание для групп</a:t>
            </a:r>
            <a:r>
              <a:rPr lang="ru-RU" b="1" dirty="0" smtClean="0">
                <a:latin typeface="Comic Sans MS" panose="030F0702030302020204" pitchFamily="66" charset="0"/>
              </a:rPr>
              <a:t>.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4000" dirty="0" smtClean="0">
                <a:latin typeface="Comic Sans MS" panose="030F0702030302020204" pitchFamily="66" charset="0"/>
              </a:rPr>
              <a:t>Представить себя архитекторами, придумать и нарисовать необычный дом. Рассказать о нём. </a:t>
            </a:r>
            <a:endParaRPr lang="ru-RU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563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Comic Sans MS" pitchFamily="66" charset="0"/>
              </a:rPr>
              <a:t>Источники: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496944" cy="5472608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Comic Sans MS" pitchFamily="66" charset="0"/>
              </a:rPr>
              <a:t>МоеСознание</a:t>
            </a:r>
            <a:r>
              <a:rPr lang="ru-RU" sz="2000" dirty="0" smtClean="0">
                <a:latin typeface="Comic Sans MS" pitchFamily="66" charset="0"/>
              </a:rPr>
              <a:t>. Энциклопедия интересных фактов, 2019.</a:t>
            </a: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  <a:hlinkClick r:id="rId2"/>
              </a:rPr>
              <a:t>http://</a:t>
            </a:r>
            <a:r>
              <a:rPr lang="en-US" sz="2000" dirty="0" smtClean="0">
                <a:latin typeface="Comic Sans MS" pitchFamily="66" charset="0"/>
                <a:hlinkClick r:id="rId2"/>
              </a:rPr>
              <a:t>moesoznanye.ru/fotopodborky/176-neob-doma-mira.html</a:t>
            </a:r>
            <a:endParaRPr lang="ru-RU" sz="2000" dirty="0">
              <a:latin typeface="Comic Sans MS" pitchFamily="66" charset="0"/>
            </a:endParaRPr>
          </a:p>
          <a:p>
            <a:endParaRPr lang="ru-RU" sz="2000" dirty="0" smtClean="0">
              <a:latin typeface="Comic Sans MS" pitchFamily="66" charset="0"/>
            </a:endParaRPr>
          </a:p>
          <a:p>
            <a:r>
              <a:rPr lang="ru-RU" sz="2000" dirty="0" smtClean="0">
                <a:latin typeface="Comic Sans MS" pitchFamily="66" charset="0"/>
              </a:rPr>
              <a:t>Журнал Житомира, 2019. </a:t>
            </a:r>
          </a:p>
          <a:p>
            <a:pPr>
              <a:buNone/>
            </a:pPr>
            <a:r>
              <a:rPr lang="en-US" sz="2000" dirty="0" smtClean="0">
                <a:latin typeface="Comic Sans MS" pitchFamily="66" charset="0"/>
                <a:hlinkClick r:id="rId3"/>
              </a:rPr>
              <a:t>http://zhzh.info/blog/2009-12-09-298</a:t>
            </a:r>
            <a:endParaRPr lang="ru-RU" sz="2000" dirty="0" smtClean="0">
              <a:latin typeface="Comic Sans MS" pitchFamily="66" charset="0"/>
            </a:endParaRPr>
          </a:p>
          <a:p>
            <a:endParaRPr lang="ru-RU" sz="2000" dirty="0" smtClean="0">
              <a:latin typeface="Comic Sans MS" pitchFamily="66" charset="0"/>
            </a:endParaRPr>
          </a:p>
          <a:p>
            <a:r>
              <a:rPr lang="en-US" sz="2000" dirty="0" err="1" smtClean="0">
                <a:latin typeface="Comic Sans MS" pitchFamily="66" charset="0"/>
              </a:rPr>
              <a:t>Turizm.Ru</a:t>
            </a:r>
            <a:r>
              <a:rPr lang="ru-RU" sz="2000" dirty="0" smtClean="0">
                <a:latin typeface="Comic Sans MS" pitchFamily="66" charset="0"/>
              </a:rPr>
              <a:t>. Каталог путешествий, </a:t>
            </a:r>
            <a:r>
              <a:rPr lang="en-US" sz="2000" dirty="0" smtClean="0">
                <a:latin typeface="Comic Sans MS" pitchFamily="66" charset="0"/>
              </a:rPr>
              <a:t>201</a:t>
            </a:r>
            <a:r>
              <a:rPr lang="ru-RU" sz="2000" dirty="0">
                <a:latin typeface="Comic Sans MS" pitchFamily="66" charset="0"/>
              </a:rPr>
              <a:t>9</a:t>
            </a:r>
            <a:r>
              <a:rPr lang="en-US" sz="2000" dirty="0" smtClean="0">
                <a:latin typeface="Comic Sans MS" pitchFamily="66" charset="0"/>
              </a:rPr>
              <a:t>.</a:t>
            </a:r>
            <a:endParaRPr lang="ru-RU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Comic Sans MS" pitchFamily="66" charset="0"/>
                <a:hlinkClick r:id="rId4"/>
              </a:rPr>
              <a:t>http://</a:t>
            </a:r>
            <a:r>
              <a:rPr lang="en-US" sz="2000" dirty="0" smtClean="0">
                <a:latin typeface="Comic Sans MS" pitchFamily="66" charset="0"/>
                <a:hlinkClick r:id="rId4"/>
              </a:rPr>
              <a:t>www.turizm.ru/ratings/articles/samye_neobychnye_doma_mira.html</a:t>
            </a:r>
            <a:endParaRPr lang="ru-RU" sz="2000" dirty="0">
              <a:latin typeface="Comic Sans MS" pitchFamily="66" charset="0"/>
            </a:endParaRPr>
          </a:p>
          <a:p>
            <a:endParaRPr lang="ru-RU" sz="2000" dirty="0" smtClean="0">
              <a:latin typeface="Comic Sans MS" pitchFamily="66" charset="0"/>
            </a:endParaRPr>
          </a:p>
          <a:p>
            <a:r>
              <a:rPr lang="ru-RU" sz="2000" dirty="0" smtClean="0">
                <a:latin typeface="Comic Sans MS" pitchFamily="66" charset="0"/>
              </a:rPr>
              <a:t>Музыкальное оформление (</a:t>
            </a:r>
            <a:r>
              <a:rPr lang="ru-RU" sz="2000" dirty="0">
                <a:latin typeface="Comic Sans MS" panose="030F0702030302020204" pitchFamily="66" charset="0"/>
                <a:cs typeface="Times New Roman"/>
              </a:rPr>
              <a:t>м</a:t>
            </a:r>
            <a:r>
              <a:rPr lang="ru-RU" sz="2000" dirty="0" smtClean="0">
                <a:latin typeface="Comic Sans MS" panose="030F0702030302020204" pitchFamily="66" charset="0"/>
                <a:ea typeface="Calibri"/>
                <a:cs typeface="Times New Roman"/>
              </a:rPr>
              <a:t>елодия </a:t>
            </a:r>
            <a:r>
              <a:rPr lang="ru-RU" sz="2000" dirty="0">
                <a:latin typeface="Comic Sans MS" panose="030F0702030302020204" pitchFamily="66" charset="0"/>
                <a:ea typeface="Calibri"/>
                <a:cs typeface="Times New Roman"/>
              </a:rPr>
              <a:t>«Дорожная» в исполнении оркестра Поля </a:t>
            </a:r>
            <a:r>
              <a:rPr lang="ru-RU" sz="2000" dirty="0" smtClean="0">
                <a:latin typeface="Comic Sans MS" panose="030F0702030302020204" pitchFamily="66" charset="0"/>
                <a:ea typeface="Calibri"/>
                <a:cs typeface="Times New Roman"/>
              </a:rPr>
              <a:t>Мориа). </a:t>
            </a:r>
            <a:endParaRPr lang="ru-RU" sz="20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sz="2000" dirty="0" smtClean="0">
                <a:latin typeface="Comic Sans MS" pitchFamily="66" charset="0"/>
                <a:hlinkClick r:id="rId5"/>
              </a:rPr>
              <a:t>http://mp3ostrov.com</a:t>
            </a:r>
            <a:endParaRPr lang="ru-RU" sz="2000" dirty="0" smtClean="0">
              <a:latin typeface="Comic Sans MS" pitchFamily="66" charset="0"/>
            </a:endParaRPr>
          </a:p>
          <a:p>
            <a:pPr>
              <a:buNone/>
            </a:pPr>
            <a:endParaRPr lang="ru-RU" sz="2000" dirty="0" smtClean="0">
              <a:latin typeface="Comic Sans MS" pitchFamily="66" charset="0"/>
            </a:endParaRPr>
          </a:p>
          <a:p>
            <a:endParaRPr lang="ru-RU" sz="2600" dirty="0" smtClean="0">
              <a:hlinkClick r:id="rId5"/>
            </a:endParaRP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92D050">
                <a:alpha val="70000"/>
              </a:srgbClr>
            </a:gs>
            <a:gs pos="24000">
              <a:srgbClr val="CC9900">
                <a:alpha val="49000"/>
              </a:srgbClr>
            </a:gs>
            <a:gs pos="50000">
              <a:srgbClr val="669900">
                <a:alpha val="48627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17000">
              <a:srgbClr val="CC9900">
                <a:alpha val="48000"/>
              </a:srgbClr>
            </a:gs>
            <a:gs pos="87000">
              <a:srgbClr val="9CB86E"/>
            </a:gs>
            <a:gs pos="100000">
              <a:srgbClr val="156B13">
                <a:alpha val="7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7907" y="1196752"/>
            <a:ext cx="8962710" cy="258532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6699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6699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rPr>
              <a:t>«Удивительные дома мира»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6699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пия дом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lum bright="62000" contrast="22000"/>
          </a:blip>
          <a:stretch>
            <a:fillRect/>
          </a:stretch>
        </p:blipFill>
        <p:spPr>
          <a:xfrm>
            <a:off x="-136920" y="1"/>
            <a:ext cx="8957392" cy="630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80393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ru-RU" sz="3600" b="1" dirty="0" smtClean="0">
                <a:latin typeface="Monotype Corsiva" pitchFamily="66" charset="0"/>
              </a:rPr>
              <a:t>Как  много  в  жизни  значит  Дом! 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 Как  много  жизненности  в  нём! </a:t>
            </a:r>
            <a:br>
              <a:rPr lang="ru-RU" sz="3600" b="1" dirty="0" smtClean="0">
                <a:latin typeface="Monotype Corsiva" pitchFamily="66" charset="0"/>
              </a:rPr>
            </a:br>
            <a:r>
              <a:rPr lang="ru-RU" sz="3600" b="1" dirty="0" smtClean="0">
                <a:latin typeface="Monotype Corsiva" pitchFamily="66" charset="0"/>
              </a:rPr>
              <a:t> Начало,  цель,  причал  и  завершенье….</a:t>
            </a:r>
          </a:p>
          <a:p>
            <a:pPr>
              <a:buNone/>
            </a:pPr>
            <a:r>
              <a:rPr lang="ru-RU" sz="3600" b="1" dirty="0">
                <a:latin typeface="Monotype Corsiva" pitchFamily="66" charset="0"/>
              </a:rPr>
              <a:t> </a:t>
            </a:r>
            <a:r>
              <a:rPr lang="ru-RU" sz="3600" b="1" dirty="0" smtClean="0">
                <a:latin typeface="Monotype Corsiva" pitchFamily="66" charset="0"/>
              </a:rPr>
              <a:t>                                                             </a:t>
            </a:r>
            <a:r>
              <a:rPr lang="ru-RU" sz="2400" b="1" dirty="0" smtClean="0">
                <a:latin typeface="Monotype Corsiva" pitchFamily="66" charset="0"/>
              </a:rPr>
              <a:t>М. Янковский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831" y="2189042"/>
            <a:ext cx="8352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 smtClean="0">
              <a:latin typeface="Monotype Corsiva" pitchFamily="66" charset="0"/>
            </a:endParaRPr>
          </a:p>
          <a:p>
            <a:r>
              <a:rPr lang="ru-RU" sz="3600" b="1" dirty="0" smtClean="0">
                <a:latin typeface="Monotype Corsiva" pitchFamily="66" charset="0"/>
              </a:rPr>
              <a:t>Многие  люди  хотят  построить  дом  своей  </a:t>
            </a:r>
          </a:p>
          <a:p>
            <a:r>
              <a:rPr lang="ru-RU" sz="3600" b="1" dirty="0" smtClean="0">
                <a:latin typeface="Monotype Corsiva" pitchFamily="66" charset="0"/>
              </a:rPr>
              <a:t>мечты. В  этом  можно  позавидовать   архитекторам, у  них  есть  большое  преимущество  перед  остальными:  они могут  действительно  построить  дом  своей  мечты, отвечающий  желаниям  своего  владельца  как внутри,  так  и  снаружи.</a:t>
            </a:r>
          </a:p>
          <a:p>
            <a:endParaRPr lang="ru-RU" sz="2000" dirty="0"/>
          </a:p>
        </p:txBody>
      </p:sp>
    </p:spTree>
  </p:cSld>
  <p:clrMapOvr>
    <a:masterClrMapping/>
  </p:clrMapOvr>
  <p:transition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Дом-перевёртыш в Польше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367338"/>
            <a:ext cx="8352928" cy="130202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Главная необычность этого дома в том, что он полностью перевернут, вплоть до "травки" и "земли" под  каменным основанием. При этом дом вполне устойчив и полностью приспособлен для жизни.</a:t>
            </a:r>
            <a:endParaRPr lang="ru-RU" sz="1800" dirty="0" smtClean="0">
              <a:latin typeface="Comic Sans MS" pitchFamily="66" charset="0"/>
            </a:endParaRPr>
          </a:p>
          <a:p>
            <a:endParaRPr lang="ru-RU" sz="18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7867" r="7867"/>
          <a:stretch>
            <a:fillRect/>
          </a:stretch>
        </p:blipFill>
        <p:spPr bwMode="auto">
          <a:xfrm>
            <a:off x="1403648" y="188640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ркестр_Поля_Мориа_-__Поль_Мориа_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44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Кривой дом в Польше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67338"/>
            <a:ext cx="8064896" cy="149066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Необычный "расплывающийся" дом был построен в польском городе </a:t>
            </a:r>
            <a:r>
              <a:rPr lang="ru-RU" sz="2000" dirty="0" err="1" smtClean="0">
                <a:latin typeface="Comic Sans MS" pitchFamily="66" charset="0"/>
              </a:rPr>
              <a:t>Сопоте</a:t>
            </a:r>
            <a:r>
              <a:rPr lang="ru-RU" sz="2000" dirty="0" smtClean="0">
                <a:latin typeface="Comic Sans MS" pitchFamily="66" charset="0"/>
              </a:rPr>
              <a:t>. Строительство  этого здания началось в январе 2003 года, а в декабре оно  уже  радовало и удивляло взор жителей польского городка и туристов.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33" r="133"/>
          <a:stretch>
            <a:fillRect/>
          </a:stretch>
        </p:blipFill>
        <p:spPr bwMode="auto">
          <a:xfrm>
            <a:off x="1187624" y="116632"/>
            <a:ext cx="659494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Дом-рояль со скрипкой в Китае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373216"/>
            <a:ext cx="8064896" cy="137403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Огромная скрипка служит входом в здание.  В ней находится эскалатор для подъема в "рояль".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Выполнено строение из прозрачного и черного стекла.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В здании находится выставочный комплекс.</a:t>
            </a:r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4400" r="4400"/>
          <a:stretch>
            <a:fillRect/>
          </a:stretch>
        </p:blipFill>
        <p:spPr bwMode="auto">
          <a:xfrm>
            <a:off x="1547664" y="188639"/>
            <a:ext cx="5976664" cy="46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25144"/>
            <a:ext cx="5486400" cy="5667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Дом-слон в Таиланде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229200"/>
            <a:ext cx="8208912" cy="16288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Тайский архитектор, благодаря любви к слонам, спроектировал роскошное офисное здание.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Ноги - высокие башни, глаза –  круглые окна, бивни-балконы.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Здание выделяется  на фоне других сооружений мегаполиса.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125" b="3125"/>
          <a:stretch>
            <a:fillRect/>
          </a:stretch>
        </p:blipFill>
        <p:spPr bwMode="auto">
          <a:xfrm>
            <a:off x="1403648" y="116632"/>
            <a:ext cx="60486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Дом-кактус в Голландии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5367338"/>
            <a:ext cx="7560840" cy="123001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Необычный проект дома-кактуса был создан для улучшения уличного пространства.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Выступающие части - это большие террасы для разведения цветов и карликовых деревьев.</a:t>
            </a:r>
          </a:p>
          <a:p>
            <a:endParaRPr lang="ru-RU" sz="1800" dirty="0">
              <a:latin typeface="Comic Sans MS" pitchFamily="66" charset="0"/>
            </a:endParaRPr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/>
          <a:srcRect l="17615" t="3242" r="17462" b="3242"/>
          <a:stretch/>
        </p:blipFill>
        <p:spPr bwMode="auto">
          <a:xfrm>
            <a:off x="2658140" y="260648"/>
            <a:ext cx="378606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92D050">
                <a:alpha val="66000"/>
              </a:srgbClr>
            </a:gs>
            <a:gs pos="16000">
              <a:srgbClr val="CC9900">
                <a:alpha val="49000"/>
              </a:srgbClr>
            </a:gs>
            <a:gs pos="41000">
              <a:schemeClr val="accent3">
                <a:lumMod val="40000"/>
                <a:lumOff val="60000"/>
              </a:scheme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0">
              <a:srgbClr val="CC9900">
                <a:alpha val="48000"/>
              </a:srgbClr>
            </a:gs>
            <a:gs pos="80000">
              <a:srgbClr val="9CB86E"/>
            </a:gs>
            <a:gs pos="100000">
              <a:srgbClr val="156B13">
                <a:alpha val="66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Дом-корзина в Америке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367338"/>
            <a:ext cx="7776864" cy="149066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Фабрика по производству плетёных корзин  построила свой офис в точной копии своих изделий. </a:t>
            </a:r>
            <a:br>
              <a:rPr lang="ru-RU" sz="2000" dirty="0" smtClean="0">
                <a:latin typeface="Comic Sans MS" pitchFamily="66" charset="0"/>
              </a:rPr>
            </a:br>
            <a:r>
              <a:rPr lang="ru-RU" sz="2000" dirty="0" smtClean="0">
                <a:latin typeface="Comic Sans MS" pitchFamily="66" charset="0"/>
              </a:rPr>
              <a:t>Строительство этого  необычного дома заняло 2 года и стоило очень больших денег.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867" r="5867"/>
          <a:stretch>
            <a:fillRect/>
          </a:stretch>
        </p:blipFill>
        <p:spPr bwMode="auto">
          <a:xfrm>
            <a:off x="1547664" y="188640"/>
            <a:ext cx="595266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</TotalTime>
  <Words>456</Words>
  <Application>Microsoft Office PowerPoint</Application>
  <PresentationFormat>Экран (4:3)</PresentationFormat>
  <Paragraphs>56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Monotype Corsiva</vt:lpstr>
      <vt:lpstr>Times New Roman</vt:lpstr>
      <vt:lpstr>Тема Office</vt:lpstr>
      <vt:lpstr>Выполнила: Бухалова Лилия Геннадьевна, учитель начальных классов, МБОУ «СОШ № 118»,  г. Барнаула, Алтайского края. </vt:lpstr>
      <vt:lpstr>Презентация PowerPoint</vt:lpstr>
      <vt:lpstr>Презентация PowerPoint</vt:lpstr>
      <vt:lpstr>Дом-перевёртыш в Польше</vt:lpstr>
      <vt:lpstr>Кривой дом в Польше</vt:lpstr>
      <vt:lpstr>Дом-рояль со скрипкой в Китае</vt:lpstr>
      <vt:lpstr>Дом-слон в Таиланде</vt:lpstr>
      <vt:lpstr>Дом-кактус в Голландии</vt:lpstr>
      <vt:lpstr>Дом-корзина в Америке</vt:lpstr>
      <vt:lpstr>Дом-улитка в Мексике</vt:lpstr>
      <vt:lpstr>Дом-башмак в Америке</vt:lpstr>
      <vt:lpstr>Дом-раковина в Мексике</vt:lpstr>
      <vt:lpstr>«Пузырчатый дом» Пьера Кардена</vt:lpstr>
      <vt:lpstr>Незаурядные  архитекторы по всему миру «раскидали»  свои дома с  яркими характерами. </vt:lpstr>
      <vt:lpstr>    Пусть  у  каждого  будет  дом и  пусть каждому  дом  будет  другом. </vt:lpstr>
      <vt:lpstr>Презентация PowerPoint</vt:lpstr>
      <vt:lpstr>Творческое задание для групп.</vt:lpstr>
      <vt:lpstr>Источники: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RePack by Diakov</cp:lastModifiedBy>
  <cp:revision>128</cp:revision>
  <dcterms:created xsi:type="dcterms:W3CDTF">2007-08-30T15:03:46Z</dcterms:created>
  <dcterms:modified xsi:type="dcterms:W3CDTF">2022-04-01T03:50:13Z</dcterms:modified>
</cp:coreProperties>
</file>