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7" r:id="rId2"/>
    <p:sldId id="261" r:id="rId3"/>
    <p:sldId id="260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8" r:id="rId18"/>
    <p:sldId id="275" r:id="rId19"/>
    <p:sldId id="276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006699"/>
    <a:srgbClr val="AD7339"/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9E5CD-CD41-43FD-942D-A060648EF9C5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AF7E3-938B-44DB-800C-22718C639B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15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43ACC-30EB-467C-8B5C-4106D72007BC}" type="slidenum">
              <a:rPr lang="ru-RU" smtClean="0">
                <a:latin typeface="Arial" pitchFamily="34" charset="0"/>
              </a:rPr>
              <a:pPr/>
              <a:t>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ru-RU" smtClean="0">
                <a:latin typeface="Arial" pitchFamily="34" charset="0"/>
              </a:rPr>
              <a:t>В режиме слайдов ответ появляется после кликанья мышкой</a:t>
            </a:r>
          </a:p>
          <a:p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24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AA519-447F-42B9-BCE7-688E29029D08}" type="slidenum">
              <a:rPr lang="ru-RU" smtClean="0">
                <a:latin typeface="Arial" pitchFamily="34" charset="0"/>
              </a:rPr>
              <a:pPr/>
              <a:t>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</a:rPr>
              <a:t>В режиме слайдов ответ появляется после </a:t>
            </a:r>
            <a:r>
              <a:rPr lang="ru-RU" sz="2400" dirty="0" err="1" smtClean="0">
                <a:solidFill>
                  <a:schemeClr val="accent1"/>
                </a:solidFill>
                <a:latin typeface="Arial" pitchFamily="34" charset="0"/>
              </a:rPr>
              <a:t>кликанья</a:t>
            </a: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</a:rPr>
              <a:t> мышкой.</a:t>
            </a:r>
          </a:p>
          <a:p>
            <a:pPr eaLnBrk="1" hangingPunct="1"/>
            <a:endParaRPr lang="ru-RU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724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FC7DEE-E293-4E1E-A50D-D57DCC20B79A}" type="slidenum">
              <a:rPr lang="ru-RU" smtClean="0">
                <a:latin typeface="Arial" pitchFamily="34" charset="0"/>
              </a:rPr>
              <a:pPr/>
              <a:t>10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sz="2400" smtClean="0">
                <a:solidFill>
                  <a:schemeClr val="accent1"/>
                </a:solidFill>
                <a:latin typeface="Arial" pitchFamily="34" charset="0"/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343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7B0-C92D-4DC8-B80B-76F3438AC265}" type="slidenum">
              <a:rPr lang="ru-RU" smtClean="0">
                <a:latin typeface="Arial" pitchFamily="34" charset="0"/>
              </a:rPr>
              <a:pPr/>
              <a:t>11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sz="2400" smtClean="0">
                <a:solidFill>
                  <a:schemeClr val="accent1"/>
                </a:solidFill>
                <a:latin typeface="Arial" pitchFamily="34" charset="0"/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100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1346D-D988-4141-902A-2610AB4F2D1B}" type="slidenum">
              <a:rPr lang="ru-RU" smtClean="0">
                <a:latin typeface="Arial" pitchFamily="34" charset="0"/>
              </a:rPr>
              <a:pPr/>
              <a:t>12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sz="2400" smtClean="0">
                <a:solidFill>
                  <a:schemeClr val="accent1"/>
                </a:solidFill>
                <a:latin typeface="Arial" pitchFamily="34" charset="0"/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561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3D9BDD-693E-4359-BD7E-1CD86E05AE9E}" type="slidenum">
              <a:rPr lang="ru-RU" smtClean="0">
                <a:latin typeface="Arial" pitchFamily="34" charset="0"/>
              </a:rPr>
              <a:pPr/>
              <a:t>13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sz="2400" smtClean="0">
                <a:solidFill>
                  <a:schemeClr val="accent1"/>
                </a:solidFill>
                <a:latin typeface="Arial" pitchFamily="34" charset="0"/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66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3A95D-C0BE-48E9-83E8-AB3FB435CD66}" type="slidenum">
              <a:rPr lang="ru-RU" smtClean="0">
                <a:latin typeface="Arial" pitchFamily="34" charset="0"/>
              </a:rPr>
              <a:pPr/>
              <a:t>14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sz="2400" smtClean="0">
                <a:solidFill>
                  <a:schemeClr val="accent1"/>
                </a:solidFill>
                <a:latin typeface="Arial" pitchFamily="34" charset="0"/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07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CEEDD-EB0A-49CE-B7B7-0CCA72163775}" type="slidenum">
              <a:rPr lang="ru-RU" smtClean="0">
                <a:latin typeface="Arial" pitchFamily="34" charset="0"/>
              </a:rPr>
              <a:pPr/>
              <a:t>15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sz="2400" smtClean="0">
                <a:solidFill>
                  <a:schemeClr val="accent1"/>
                </a:solidFill>
                <a:latin typeface="Arial" pitchFamily="34" charset="0"/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908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887FD2-41A9-4AB3-82DB-CEA539487882}" type="slidenum">
              <a:rPr lang="ru-RU" smtClean="0">
                <a:latin typeface="Arial" pitchFamily="34" charset="0"/>
              </a:rPr>
              <a:pPr/>
              <a:t>16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ru-RU" sz="2400" smtClean="0">
                <a:solidFill>
                  <a:schemeClr val="accent1"/>
                </a:solidFill>
                <a:latin typeface="Arial" pitchFamily="34" charset="0"/>
              </a:rPr>
              <a:t>В режиме слайдов ответ появляется после кликанья мышкой.</a:t>
            </a:r>
          </a:p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4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20A-848D-4051-8575-2BF15509A635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9A30-D51B-406B-B913-264796B10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20A-848D-4051-8575-2BF15509A635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9A30-D51B-406B-B913-264796B10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20A-848D-4051-8575-2BF15509A635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9A30-D51B-406B-B913-264796B10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20A-848D-4051-8575-2BF15509A635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9A30-D51B-406B-B913-264796B10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20A-848D-4051-8575-2BF15509A635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9A30-D51B-406B-B913-264796B10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20A-848D-4051-8575-2BF15509A635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9A30-D51B-406B-B913-264796B10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20A-848D-4051-8575-2BF15509A635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9A30-D51B-406B-B913-264796B10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20A-848D-4051-8575-2BF15509A635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9A30-D51B-406B-B913-264796B10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20A-848D-4051-8575-2BF15509A635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9A30-D51B-406B-B913-264796B10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20A-848D-4051-8575-2BF15509A635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9A30-D51B-406B-B913-264796B10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920A-848D-4051-8575-2BF15509A635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9A30-D51B-406B-B913-264796B10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2920A-848D-4051-8575-2BF15509A635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9A30-D51B-406B-B913-264796B10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96552" y="281719"/>
            <a:ext cx="7772400" cy="1470025"/>
          </a:xfrm>
        </p:spPr>
        <p:txBody>
          <a:bodyPr/>
          <a:lstStyle/>
          <a:p>
            <a:r>
              <a:rPr lang="ru-RU" dirty="0" smtClean="0"/>
              <a:t>Классная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620688"/>
            <a:ext cx="2699792" cy="79208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26.10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556792"/>
            <a:ext cx="7272808" cy="4032448"/>
          </a:xfrm>
          <a:prstGeom prst="rect">
            <a:avLst/>
          </a:prstGeom>
          <a:noFill/>
        </p:spPr>
        <p:txBody>
          <a:bodyPr>
            <a:prstTxWarp prst="textDe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dirty="0">
                <a:ln w="11430"/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Угол</a:t>
            </a:r>
          </a:p>
          <a:p>
            <a:pPr algn="ctr">
              <a:defRPr/>
            </a:pPr>
            <a:r>
              <a:rPr lang="ru-RU" sz="6000" b="1" dirty="0">
                <a:ln w="11430"/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между прямыми</a:t>
            </a:r>
          </a:p>
        </p:txBody>
      </p:sp>
    </p:spTree>
    <p:extLst>
      <p:ext uri="{BB962C8B-B14F-4D97-AF65-F5344CB8AC3E}">
        <p14:creationId xmlns:p14="http://schemas.microsoft.com/office/powerpoint/2010/main" val="179733623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39552" y="458689"/>
            <a:ext cx="792088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кубе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baseline="-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найдите угол между прямыми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baseline="-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84784"/>
            <a:ext cx="4680520" cy="379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156176" y="2276872"/>
            <a:ext cx="19882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90</a:t>
            </a:r>
            <a:r>
              <a:rPr lang="en-US" sz="3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484783"/>
            <a:ext cx="4608512" cy="373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539552" y="620688"/>
            <a:ext cx="79928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кубе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baseline="-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найдите угол между прямыми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sz="2800" b="1" baseline="-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6084168" y="2564904"/>
            <a:ext cx="20162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90</a:t>
            </a:r>
            <a:r>
              <a:rPr lang="en-US" sz="3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4514850" y="3276600"/>
          <a:ext cx="114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5" imgW="114120" imgH="304560" progId="Equation.3">
                  <p:embed/>
                </p:oleObj>
              </mc:Choice>
              <mc:Fallback>
                <p:oleObj name="Формула" r:id="rId5" imgW="114120" imgH="304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276600"/>
                        <a:ext cx="1143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1763688" y="5301208"/>
          <a:ext cx="4248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7" imgW="1231560" imgH="228600" progId="Equation.3">
                  <p:embed/>
                </p:oleObj>
              </mc:Choice>
              <mc:Fallback>
                <p:oleObj name="Формула" r:id="rId7" imgW="123156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301208"/>
                        <a:ext cx="42481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484784"/>
            <a:ext cx="4392488" cy="361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611560" y="476672"/>
            <a:ext cx="7776864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кубе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baseline="-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найдите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угол между прямыми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sz="2800" b="1" baseline="-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6156176" y="2420888"/>
            <a:ext cx="1985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90</a:t>
            </a:r>
            <a:r>
              <a:rPr lang="en-US" sz="3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051720" y="5301208"/>
          <a:ext cx="464185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Формула" r:id="rId5" imgW="1346040" imgH="228600" progId="Equation.3">
                  <p:embed/>
                </p:oleObj>
              </mc:Choice>
              <mc:Fallback>
                <p:oleObj name="Формула" r:id="rId5" imgW="13460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301208"/>
                        <a:ext cx="4641850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611560" y="476672"/>
            <a:ext cx="79208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кубе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baseline="-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найдите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угол между прямыми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sz="2800" b="1" baseline="-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6012160" y="2852936"/>
            <a:ext cx="19854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45</a:t>
            </a:r>
            <a:r>
              <a:rPr lang="en-US" sz="3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844824"/>
            <a:ext cx="41719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051720" y="5373216"/>
          <a:ext cx="44672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Формула" r:id="rId5" imgW="1295280" imgH="228600" progId="Equation.3">
                  <p:embed/>
                </p:oleObj>
              </mc:Choice>
              <mc:Fallback>
                <p:oleObj name="Формула" r:id="rId5" imgW="12952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373216"/>
                        <a:ext cx="44672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39553" y="548680"/>
            <a:ext cx="79208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кубе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baseline="-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найдите угол между прямыми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sz="2800" b="1" baseline="-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6084168" y="2780928"/>
            <a:ext cx="2128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45</a:t>
            </a:r>
            <a:r>
              <a:rPr lang="en-US" sz="3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060848"/>
            <a:ext cx="3940468" cy="324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195736" y="5517232"/>
          <a:ext cx="44227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Формула" r:id="rId5" imgW="1282680" imgH="228600" progId="Equation.3">
                  <p:embed/>
                </p:oleObj>
              </mc:Choice>
              <mc:Fallback>
                <p:oleObj name="Формула" r:id="rId5" imgW="12826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517232"/>
                        <a:ext cx="442277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83568" y="476672"/>
            <a:ext cx="78488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кубе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baseline="-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найдите угол между прямыми 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800" b="1" baseline="-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5940152" y="2420888"/>
            <a:ext cx="19848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3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baseline="30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556792"/>
            <a:ext cx="4464496" cy="362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907704" y="5445224"/>
          <a:ext cx="45116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Формула" r:id="rId5" imgW="1307880" imgH="228600" progId="Equation.3">
                  <p:embed/>
                </p:oleObj>
              </mc:Choice>
              <mc:Fallback>
                <p:oleObj name="Формула" r:id="rId5" imgW="13078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445224"/>
                        <a:ext cx="451167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11560" y="476672"/>
            <a:ext cx="78488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кубе 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baseline="-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найдите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угол между прямыми 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800" b="1" baseline="-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8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536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84784"/>
            <a:ext cx="403424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4931660" y="1628801"/>
            <a:ext cx="345611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точку 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проведем прямую 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4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параллельную 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24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Искомый угол равен углу 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4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Треугольник 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4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равносторонний.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Следовательно, искомый угол равен 60</a:t>
            </a:r>
            <a:r>
              <a:rPr lang="ru-RU" sz="24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484784"/>
            <a:ext cx="4034401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1404100" y="5588721"/>
            <a:ext cx="266392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3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64" y="1412776"/>
            <a:ext cx="3439164" cy="4320480"/>
          </a:xfrm>
        </p:spPr>
        <p:txBody>
          <a:bodyPr>
            <a:noAutofit/>
          </a:bodyPr>
          <a:lstStyle/>
          <a:p>
            <a:r>
              <a:rPr lang="ru-RU" sz="3200" dirty="0"/>
              <a:t>В правильной пирамиде SABCD, все ребра которой равны 1, точка E – середина ребра SC. Найдите угол между прямыми AD и BE.</a:t>
            </a:r>
            <a:endParaRPr lang="ru-RU" sz="36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60990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000" b="1" smtClean="0">
                <a:solidFill>
                  <a:srgbClr val="C00000"/>
                </a:solidFill>
                <a:latin typeface="Bookman Old Style" pitchFamily="18" charset="0"/>
              </a:rPr>
              <a:t>Задачи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724" y="1860116"/>
            <a:ext cx="3935170" cy="2937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6"/>
          <p:cNvSpPr>
            <a:spLocks noChangeShapeType="1"/>
          </p:cNvSpPr>
          <p:nvPr/>
        </p:nvSpPr>
        <p:spPr bwMode="auto">
          <a:xfrm flipH="1">
            <a:off x="20638" y="20638"/>
            <a:ext cx="130175" cy="1778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2636912"/>
            <a:ext cx="171429" cy="2190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3328634"/>
            <a:ext cx="171429" cy="21904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1660" y="4221088"/>
            <a:ext cx="116603" cy="34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50791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 cstate="print">
            <a:lum contrast="50000"/>
          </a:blip>
          <a:srcRect/>
          <a:stretch>
            <a:fillRect/>
          </a:stretch>
        </p:blipFill>
        <p:spPr bwMode="auto">
          <a:xfrm>
            <a:off x="4211960" y="980728"/>
            <a:ext cx="4104953" cy="4248472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</a:rPr>
              <a:t>Задачи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5536" y="1124744"/>
            <a:ext cx="396044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Дан </a:t>
            </a:r>
            <a:r>
              <a:rPr lang="el-GR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АВС.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АА</a:t>
            </a:r>
            <a:r>
              <a:rPr lang="ru-RU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∩ВВ</a:t>
            </a:r>
            <a:r>
              <a:rPr lang="ru-RU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∩СС</a:t>
            </a:r>
            <a:r>
              <a:rPr lang="ru-RU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=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F, A</a:t>
            </a:r>
            <a:r>
              <a:rPr lang="en-US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r>
              <a:rPr lang="en-US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║AB, A</a:t>
            </a:r>
            <a:r>
              <a:rPr lang="en-US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US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║AC,  B</a:t>
            </a:r>
            <a:r>
              <a:rPr lang="en-US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lang="en-US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║BC,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BAC = 30</a:t>
            </a:r>
            <a:r>
              <a:rPr lang="en-US" sz="2800" b="1" baseline="300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0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, ABC = 80</a:t>
            </a:r>
            <a:r>
              <a:rPr lang="en-US" sz="2800" b="1" baseline="300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0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.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Найдите угол между прямыми: </a:t>
            </a:r>
          </a:p>
          <a:p>
            <a:pPr algn="ctr">
              <a:spcBef>
                <a:spcPts val="600"/>
              </a:spcBef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а) АВ  и  В</a:t>
            </a:r>
            <a:r>
              <a:rPr lang="ru-RU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С</a:t>
            </a:r>
            <a:r>
              <a:rPr lang="ru-RU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;</a:t>
            </a:r>
          </a:p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б)  А</a:t>
            </a:r>
            <a:r>
              <a:rPr lang="ru-RU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С</a:t>
            </a:r>
            <a:r>
              <a:rPr lang="ru-RU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  и  ВС.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 </a:t>
            </a:r>
            <a:endParaRPr lang="ru-RU" sz="2800" b="1" dirty="0" smtClean="0">
              <a:solidFill>
                <a:srgbClr val="000000"/>
              </a:solidFill>
              <a:latin typeface="Times New Roman"/>
              <a:cs typeface="Times New Roman"/>
              <a:sym typeface="Symbol"/>
            </a:endParaRPr>
          </a:p>
          <a:p>
            <a:pPr algn="ctr">
              <a:spcBef>
                <a:spcPct val="50000"/>
              </a:spcBef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</a:rPr>
              <a:t>Задачи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70000"/>
          </a:blip>
          <a:srcRect/>
          <a:stretch>
            <a:fillRect/>
          </a:stretch>
        </p:blipFill>
        <p:spPr bwMode="auto">
          <a:xfrm>
            <a:off x="1619672" y="2780928"/>
            <a:ext cx="5832648" cy="3638011"/>
          </a:xfrm>
          <a:prstGeom prst="rect">
            <a:avLst/>
          </a:prstGeom>
          <a:ln>
            <a:noFill/>
          </a:ln>
          <a:effectLst/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9552" y="1052737"/>
            <a:ext cx="7912496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прямоугольник.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AOB = 60</a:t>
            </a:r>
            <a:r>
              <a:rPr lang="en-US" sz="2800" b="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 AA</a:t>
            </a:r>
            <a:r>
              <a:rPr lang="en-US" sz="2800" b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║BB</a:t>
            </a:r>
            <a:r>
              <a:rPr lang="en-US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║CC</a:t>
            </a:r>
            <a:r>
              <a:rPr lang="en-US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║DD</a:t>
            </a:r>
            <a:r>
              <a:rPr lang="en-US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.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 Найдите угол между прямыми:  а)  А</a:t>
            </a:r>
            <a:r>
              <a:rPr lang="ru-RU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В</a:t>
            </a:r>
            <a:r>
              <a:rPr lang="ru-RU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1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  и  АС;  б)  АВ  и  А</a:t>
            </a:r>
            <a:r>
              <a:rPr lang="ru-RU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D</a:t>
            </a:r>
            <a:r>
              <a:rPr lang="en-US" sz="2800" b="1" baseline="-250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.</a:t>
            </a:r>
            <a:endParaRPr lang="ru-RU" sz="2800" b="1" dirty="0" smtClean="0">
              <a:solidFill>
                <a:srgbClr val="000000"/>
              </a:solidFill>
              <a:latin typeface="Times New Roman"/>
              <a:cs typeface="Times New Roman"/>
              <a:sym typeface="Symbol"/>
            </a:endParaRPr>
          </a:p>
          <a:p>
            <a:pPr algn="ctr">
              <a:spcBef>
                <a:spcPct val="50000"/>
              </a:spcBef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09160" cy="868362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Устная работа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539750" indent="-539750">
              <a:buBlip>
                <a:blip r:embed="rId2"/>
              </a:buBlip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могут быть расположены прямые в пространстве?</a:t>
            </a:r>
            <a:r>
              <a:rPr lang="ru-RU" sz="2800" b="1" dirty="0" smtClean="0">
                <a:solidFill>
                  <a:srgbClr val="0543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5432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0" indent="-539750" algn="ctr">
              <a:buNone/>
              <a:defRPr/>
            </a:pPr>
            <a:r>
              <a:rPr lang="ru-RU" sz="2800" dirty="0" smtClean="0">
                <a:solidFill>
                  <a:srgbClr val="05432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i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Прямые в пространстве могут быть пересекающимися, параллельными, скрещивающимися.</a:t>
            </a:r>
          </a:p>
          <a:p>
            <a:pPr marL="539750" indent="-539750">
              <a:buBlip>
                <a:blip r:embed="rId2"/>
              </a:buBlip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Какие прямые в пространстве называются параллельными?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544513" indent="0" algn="ctr">
              <a:buNone/>
              <a:defRPr/>
            </a:pPr>
            <a:r>
              <a:rPr lang="ru-RU" sz="2800" b="1" i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Две прямые в пространстве называются параллельными, если они </a:t>
            </a:r>
            <a:r>
              <a:rPr lang="ru-RU" sz="2800" b="1" i="1" dirty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лежат в одной </a:t>
            </a:r>
            <a:r>
              <a:rPr lang="ru-RU" sz="2800" b="1" i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плоскости и не пересекаются. </a:t>
            </a:r>
            <a:endParaRPr lang="ru-RU" sz="2800" b="1" i="1" dirty="0">
              <a:solidFill>
                <a:srgbClr val="8A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0" indent="-539750">
              <a:buFont typeface="Arial" charset="0"/>
              <a:buBlip>
                <a:blip r:embed="rId3"/>
              </a:buBlip>
              <a:defRPr/>
            </a:pPr>
            <a:endParaRPr lang="ru-RU" sz="2400" dirty="0" smtClean="0">
              <a:latin typeface="Bookman Old Style" pitchFamily="18" charset="0"/>
            </a:endParaRPr>
          </a:p>
          <a:p>
            <a:pPr marL="539750" indent="-539750">
              <a:buFont typeface="Arial" charset="0"/>
              <a:buBlip>
                <a:blip r:embed="rId3"/>
              </a:buBlip>
              <a:defRPr/>
            </a:pPr>
            <a:endParaRPr lang="ru-RU" sz="2400" dirty="0" smtClean="0">
              <a:latin typeface="Bookman Old Style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16387" name="Содержимое 4"/>
          <p:cNvSpPr>
            <a:spLocks noGrp="1"/>
          </p:cNvSpPr>
          <p:nvPr>
            <p:ph idx="1"/>
          </p:nvPr>
        </p:nvSpPr>
        <p:spPr>
          <a:xfrm>
            <a:off x="5004048" y="1844824"/>
            <a:ext cx="3456384" cy="3079750"/>
          </a:xfrm>
        </p:spPr>
        <p:txBody>
          <a:bodyPr>
            <a:normAutofit/>
          </a:bodyPr>
          <a:lstStyle/>
          <a:p>
            <a:pPr marL="542925" indent="-542925" eaLnBrk="1" hangingPunct="1">
              <a:spcBef>
                <a:spcPts val="12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п. 7 – 9 </a:t>
            </a:r>
          </a:p>
          <a:p>
            <a:pPr marL="542925" indent="-542925" eaLnBrk="1" hangingPunct="1">
              <a:spcBef>
                <a:spcPts val="12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№ 44</a:t>
            </a:r>
          </a:p>
          <a:p>
            <a:pPr marL="542925" indent="-542925" eaLnBrk="1" hangingPunct="1">
              <a:spcBef>
                <a:spcPts val="12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№ 45</a:t>
            </a:r>
          </a:p>
        </p:txBody>
      </p:sp>
      <p:pic>
        <p:nvPicPr>
          <p:cNvPr id="4" name="Picture 2" descr="C:\Users\Galina\Pictures\clip-art-of-a-school-girl-trying-to-figure-out-a-math-equation-by-alex-bannykh-1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88840"/>
            <a:ext cx="3848008" cy="345638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09160" cy="868362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Устная работа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539750" indent="-539750">
              <a:buBlip>
                <a:blip r:embed="rId2"/>
              </a:buBlip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Какие прямые в пространстве называются скрещивающимися?</a:t>
            </a:r>
          </a:p>
          <a:p>
            <a:pPr marL="528638" indent="0" algn="ctr">
              <a:buFont typeface="Arial" charset="0"/>
              <a:buNone/>
              <a:defRPr/>
            </a:pPr>
            <a:r>
              <a:rPr lang="ru-RU" sz="2800" b="1" i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Две прямые называются скрещивающимися, если они не лежат в одной плоскости</a:t>
            </a:r>
          </a:p>
          <a:p>
            <a:pPr marL="539750" indent="-539750">
              <a:buBlip>
                <a:blip r:embed="rId2"/>
              </a:buBlip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Сформулируйте признак скрещивающихся прямых</a:t>
            </a:r>
          </a:p>
          <a:p>
            <a:pPr marL="361950" indent="0" algn="ctr">
              <a:buFont typeface="Arial" charset="0"/>
              <a:buNone/>
              <a:defRPr/>
            </a:pPr>
            <a:r>
              <a:rPr lang="ru-RU" sz="2800" b="1" i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Если одна из двух прямых лежит в некоторой плоскости, а другая прямая пересекает эту плоскость в точке, не лежащей на первой прямой, то эти прямые скрещивающиеся</a:t>
            </a:r>
          </a:p>
          <a:p>
            <a:pPr marL="539750" indent="-539750">
              <a:buFont typeface="Arial" charset="0"/>
              <a:buBlip>
                <a:blip r:embed="rId3"/>
              </a:buBlip>
              <a:defRPr/>
            </a:pPr>
            <a:endParaRPr lang="ru-RU" sz="2400" dirty="0" smtClean="0">
              <a:latin typeface="Bookman Old Style" pitchFamily="18" charset="0"/>
            </a:endParaRPr>
          </a:p>
          <a:p>
            <a:pPr marL="539750" indent="-539750">
              <a:buFont typeface="Arial" charset="0"/>
              <a:buBlip>
                <a:blip r:embed="rId3"/>
              </a:buBlip>
              <a:defRPr/>
            </a:pPr>
            <a:endParaRPr lang="ru-RU" sz="2400" dirty="0" smtClean="0">
              <a:latin typeface="Bookman Old Style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Устная работа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611560" y="1052736"/>
            <a:ext cx="7776864" cy="5805264"/>
          </a:xfrm>
        </p:spPr>
        <p:txBody>
          <a:bodyPr>
            <a:normAutofit lnSpcReduction="10000"/>
          </a:bodyPr>
          <a:lstStyle/>
          <a:p>
            <a:pPr marL="538163" indent="-538163" eaLnBrk="1" hangingPunct="1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Верно ли утверждение: если две прямые не имеют общих точек, то они не пересекаются</a:t>
            </a:r>
          </a:p>
          <a:p>
            <a:pPr marL="538163" indent="-538163" algn="ctr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b="1" i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Да, они параллельны или скрещиваются</a:t>
            </a:r>
          </a:p>
          <a:p>
            <a:pPr marL="538163" indent="-538163" eaLnBrk="1" hangingPunct="1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Точка М не лежит на прямой 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 Сколько прямых, не пересекающих прямую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проходит через точку М? Сколько из них параллельны прямой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38163" indent="-538163" algn="ctr" eaLnBrk="1" hangingPunct="1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ru-RU" sz="2600" b="1" i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Бесконечно много. Одна</a:t>
            </a:r>
          </a:p>
          <a:p>
            <a:pPr marL="538163" indent="-538163" eaLnBrk="1" hangingPunct="1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Каким может быть взаимное расположение двух прямых, одна из которых лежит в плоскости, а другая параллельна этой плоскости?</a:t>
            </a:r>
          </a:p>
          <a:p>
            <a:pPr marL="538163" indent="-538163" algn="ctr" eaLnBrk="1" hangingPunct="1"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ru-RU" sz="2600" b="1" i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Параллельны или скрещиваются</a:t>
            </a:r>
          </a:p>
          <a:p>
            <a:pPr marL="538163" indent="-538163" eaLnBrk="1" hangingPunct="1">
              <a:spcBef>
                <a:spcPct val="0"/>
              </a:spcBef>
              <a:buFont typeface="Arial" pitchFamily="34" charset="0"/>
              <a:buNone/>
            </a:pPr>
            <a:endParaRPr lang="ru-RU" sz="2400" dirty="0" smtClean="0"/>
          </a:p>
          <a:p>
            <a:pPr marL="538163" indent="-538163" eaLnBrk="1" hangingPunct="1">
              <a:spcBef>
                <a:spcPct val="0"/>
              </a:spcBef>
              <a:buFont typeface="Arial" pitchFamily="34" charset="0"/>
              <a:buBlip>
                <a:blip r:embed="rId3"/>
              </a:buBlip>
            </a:pPr>
            <a:endParaRPr lang="ru-RU" sz="2400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Устная работа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186738" cy="4857403"/>
          </a:xfrm>
        </p:spPr>
        <p:txBody>
          <a:bodyPr>
            <a:noAutofit/>
          </a:bodyPr>
          <a:lstStyle/>
          <a:p>
            <a:pPr marL="539750" indent="-539750">
              <a:buFont typeface="Arial" pitchFamily="34" charset="0"/>
              <a:buBlip>
                <a:blip r:embed="rId2"/>
              </a:buBlip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Верно ли утверждение: если одна из двух параллельных прямых параллельна плоскости, то вторая прямая не пересекает эту плоскость</a:t>
            </a:r>
          </a:p>
          <a:p>
            <a:pPr marL="539750" indent="-539750" algn="ctr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sz="2800" b="1" i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Нет, она может лежать в плоскости</a:t>
            </a:r>
          </a:p>
          <a:p>
            <a:pPr marL="539750" indent="-539750">
              <a:buFont typeface="Arial" pitchFamily="34" charset="0"/>
              <a:buBlip>
                <a:blip r:embed="rId2"/>
              </a:buBlip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Каким может быть взаимное расположение двух прямых, из которых одна параллельна некоторой плоскости, а другая пересекает эту плоскость?</a:t>
            </a:r>
          </a:p>
          <a:p>
            <a:pPr marL="539750" indent="-539750" algn="ctr">
              <a:spcBef>
                <a:spcPts val="600"/>
              </a:spcBef>
              <a:buFont typeface="Arial" pitchFamily="34" charset="0"/>
              <a:buNone/>
            </a:pPr>
            <a:r>
              <a:rPr lang="ru-RU" sz="2800" b="1" i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Пересекаются или скрещиваются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51520" y="332656"/>
            <a:ext cx="8686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Укажите ребра, скрещивающихся с ребром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а) ВС;  б)  АА</a:t>
            </a:r>
            <a:r>
              <a:rPr lang="ru-RU" sz="32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Arial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484313"/>
            <a:ext cx="3113088" cy="342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5157788"/>
            <a:ext cx="4835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497513" y="5157788"/>
            <a:ext cx="3035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0" y="260648"/>
            <a:ext cx="89644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Назовите прямые, содержащие ребра, скрещивающиеся с прямой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32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57200" y="5516563"/>
            <a:ext cx="86868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1341438"/>
            <a:ext cx="4321175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43000" y="5105400"/>
            <a:ext cx="533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Скрещиваются</a:t>
            </a:r>
            <a:r>
              <a:rPr lang="ru-RU"/>
              <a:t>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72816"/>
            <a:ext cx="5266439" cy="27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11560" y="332656"/>
            <a:ext cx="79208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Как расположены в пространстве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прямые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проведенные в плоскостях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144000" cy="98301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Угол между прямыми в пространстве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641" y="3428999"/>
            <a:ext cx="2919239" cy="2098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999" y="1447800"/>
            <a:ext cx="2593155" cy="1261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419872" y="1124744"/>
            <a:ext cx="510344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Углом между двумя пересекающимися прямыми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пространстве называется наименьший из углов, образованных лучами этих прямых с вершиной в точке их пересечения.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500438" y="3789040"/>
            <a:ext cx="503200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Углом между скрещивающимися прямыми </a:t>
            </a:r>
            <a:r>
              <a:rPr lang="ru-RU" sz="2400" b="1" i="1" dirty="0" smtClean="0">
                <a:solidFill>
                  <a:srgbClr val="8A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угол между пересекающимися прямыми, соответственно параллельными данным.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71600" y="5733256"/>
            <a:ext cx="7272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прямые параллельны, то угол между ними считается равным 0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757</Words>
  <Application>Microsoft Office PowerPoint</Application>
  <PresentationFormat>Экран (4:3)</PresentationFormat>
  <Paragraphs>87</Paragraphs>
  <Slides>20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Bookman Old Style</vt:lpstr>
      <vt:lpstr>Calibri</vt:lpstr>
      <vt:lpstr>Symbol</vt:lpstr>
      <vt:lpstr>Times New Roman</vt:lpstr>
      <vt:lpstr>Тема Office</vt:lpstr>
      <vt:lpstr>Формула</vt:lpstr>
      <vt:lpstr>Классная работа</vt:lpstr>
      <vt:lpstr>Устная работа</vt:lpstr>
      <vt:lpstr>Устная работа</vt:lpstr>
      <vt:lpstr>Устная работа</vt:lpstr>
      <vt:lpstr>Устная работа</vt:lpstr>
      <vt:lpstr>Презентация PowerPoint</vt:lpstr>
      <vt:lpstr>Презентация PowerPoint</vt:lpstr>
      <vt:lpstr>Презентация PowerPoint</vt:lpstr>
      <vt:lpstr>Угол между прямыми в пространстве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правильной пирамиде SABCD, все ребра которой равны 1, точка E – середина ребра SC. Найдите угол между прямыми AD и BE.</vt:lpstr>
      <vt:lpstr>Задачи</vt:lpstr>
      <vt:lpstr>Задачи</vt:lpstr>
      <vt:lpstr>Домашнее задание</vt:lpstr>
    </vt:vector>
  </TitlesOfParts>
  <Company>DNS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Galina</dc:creator>
  <cp:lastModifiedBy>Ольга</cp:lastModifiedBy>
  <cp:revision>19</cp:revision>
  <dcterms:created xsi:type="dcterms:W3CDTF">2019-01-19T12:37:45Z</dcterms:created>
  <dcterms:modified xsi:type="dcterms:W3CDTF">2023-10-25T13:39:02Z</dcterms:modified>
</cp:coreProperties>
</file>