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6" r:id="rId4"/>
    <p:sldId id="280" r:id="rId5"/>
    <p:sldId id="281" r:id="rId6"/>
    <p:sldId id="258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82" r:id="rId15"/>
    <p:sldId id="269" r:id="rId16"/>
    <p:sldId id="260" r:id="rId17"/>
    <p:sldId id="287" r:id="rId18"/>
    <p:sldId id="270" r:id="rId19"/>
    <p:sldId id="274" r:id="rId20"/>
    <p:sldId id="275" r:id="rId21"/>
    <p:sldId id="276" r:id="rId22"/>
    <p:sldId id="277" r:id="rId23"/>
    <p:sldId id="278" r:id="rId24"/>
    <p:sldId id="288" r:id="rId25"/>
    <p:sldId id="283" r:id="rId26"/>
    <p:sldId id="289" r:id="rId27"/>
    <p:sldId id="290" r:id="rId28"/>
    <p:sldId id="271" r:id="rId29"/>
    <p:sldId id="284" r:id="rId30"/>
    <p:sldId id="285" r:id="rId31"/>
    <p:sldId id="29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9900"/>
    <a:srgbClr val="FF01FF"/>
    <a:srgbClr val="CC6600"/>
    <a:srgbClr val="F8F200"/>
    <a:srgbClr val="00FF00"/>
    <a:srgbClr val="00FFFF"/>
    <a:srgbClr val="006600"/>
    <a:srgbClr val="003300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6027" autoAdjust="0"/>
    <p:restoredTop sz="94660"/>
  </p:normalViewPr>
  <p:slideViewPr>
    <p:cSldViewPr>
      <p:cViewPr>
        <p:scale>
          <a:sx n="70" d="100"/>
          <a:sy n="70" d="100"/>
        </p:scale>
        <p:origin x="-810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57;%20&#1044;&#1085;&#1077;&#1084;%20&#1056;&#1086;&#1078;&#1076;&#1077;&#1085;&#1080;&#1103;!%20&#1058;&#1086;&#1088;&#1090;%20.%20&#1052;&#1080;&#1096;&#1082;&#1072;%20&#1058;&#1077;&#1076;&#1076;&#1080;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&#1084;&#1099;&#1096;&#1082;&#1080;%20Happy%20Birthday.mp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Teddy%20Bear%20Turn%20Around%20%20-%20English%20Nursery%20Rhymes%20-%20Cartoon-Animated%20Rhymes%20For%20Kids.mp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&#1057;%20&#1044;&#1085;&#1077;&#1084;%20&#1056;&#1086;&#1078;&#1076;&#1077;&#1085;&#1080;&#1103;!%20&#1058;&#1086;&#1088;&#1090;%20.%20&#1052;&#1080;&#1096;&#1082;&#1072;%20&#1058;&#1077;&#1076;&#1076;&#1080;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052736"/>
            <a:ext cx="5904656" cy="3528392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Teddy Birthday </a:t>
            </a:r>
            <a:r>
              <a:rPr lang="en-US" sz="7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  <a:hlinkClick r:id="rId3" action="ppaction://hlinkfile"/>
              </a:rPr>
              <a:t>Party</a:t>
            </a:r>
            <a:endParaRPr lang="ru-RU" sz="7200" b="1" dirty="0">
              <a:solidFill>
                <a:schemeClr val="bg1"/>
              </a:solidFill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84494"/>
            <a:ext cx="2232248" cy="76693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Starlight 2</a:t>
            </a:r>
          </a:p>
          <a:p>
            <a:r>
              <a:rPr lang="en-US" b="1" dirty="0" smtClean="0"/>
              <a:t>Module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8967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6406" y="198884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0" b="1" dirty="0" smtClean="0">
                <a:solidFill>
                  <a:srgbClr val="7030A0"/>
                </a:solidFill>
                <a:latin typeface="Arial Rounded MT Bold" pitchFamily="34" charset="0"/>
              </a:rPr>
              <a:t>[ </a:t>
            </a:r>
            <a:r>
              <a:rPr lang="el-GR" sz="30000" b="1" dirty="0" smtClean="0">
                <a:solidFill>
                  <a:srgbClr val="7030A0"/>
                </a:solidFill>
              </a:rPr>
              <a:t>θ</a:t>
            </a:r>
            <a:r>
              <a:rPr lang="en-US" sz="30000" b="1" dirty="0" smtClean="0">
                <a:solidFill>
                  <a:srgbClr val="7030A0"/>
                </a:solidFill>
                <a:latin typeface="Arial Rounded MT Bold" pitchFamily="34" charset="0"/>
              </a:rPr>
              <a:t> ]</a:t>
            </a:r>
            <a:endParaRPr lang="ru-RU" sz="30000" b="1" dirty="0">
              <a:solidFill>
                <a:srgbClr val="7030A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" y="18403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735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6406" y="198884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0" b="1" dirty="0" smtClean="0">
                <a:solidFill>
                  <a:srgbClr val="7030A0"/>
                </a:solidFill>
                <a:latin typeface="Arial Rounded MT Bold" pitchFamily="34" charset="0"/>
              </a:rPr>
              <a:t>[ ð ]</a:t>
            </a:r>
            <a:endParaRPr lang="ru-RU" sz="30000" b="1" dirty="0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" y="21138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61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6406" y="198884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0" b="1" dirty="0" smtClean="0">
                <a:solidFill>
                  <a:srgbClr val="C00000"/>
                </a:solidFill>
                <a:latin typeface="Arial Rounded MT Bold" pitchFamily="34" charset="0"/>
              </a:rPr>
              <a:t>[</a:t>
            </a:r>
            <a:r>
              <a:rPr lang="en-US" sz="30000" b="1" dirty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ru-RU" sz="30000" b="1" dirty="0" smtClean="0">
                <a:solidFill>
                  <a:srgbClr val="C00000"/>
                </a:solidFill>
              </a:rPr>
              <a:t>І</a:t>
            </a:r>
            <a:r>
              <a:rPr lang="en-US" sz="30000" b="1" dirty="0" smtClean="0">
                <a:solidFill>
                  <a:srgbClr val="C00000"/>
                </a:solidFill>
                <a:latin typeface="Arial Rounded MT Bold" pitchFamily="34" charset="0"/>
              </a:rPr>
              <a:t> ]</a:t>
            </a:r>
            <a:endParaRPr lang="ru-RU" sz="30000" b="1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r>
              <a:rPr lang="ru-RU" sz="500" b="1" dirty="0" smtClean="0">
                <a:solidFill>
                  <a:srgbClr val="C00000"/>
                </a:solidFill>
                <a:hlinkClick r:id="rId2" action="ppaction://hlinkfile"/>
              </a:rPr>
              <a:t>мышки </a:t>
            </a:r>
            <a:r>
              <a:rPr lang="en-US" sz="500" b="1" dirty="0" smtClean="0">
                <a:solidFill>
                  <a:srgbClr val="C00000"/>
                </a:solidFill>
                <a:hlinkClick r:id="rId2" action="ppaction://hlinkfile"/>
              </a:rPr>
              <a:t>Happy Birthday.mp4</a:t>
            </a:r>
            <a:endParaRPr lang="ru-RU" sz="500" b="1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0" y="0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8617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ндрей\Desktop\день рождения   !\фоторамки Happy Birthday\grundlegende-geometrische-formen-mit-karikatur-gesichtern-26087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679" r="8182" b="73932"/>
          <a:stretch/>
        </p:blipFill>
        <p:spPr bwMode="auto">
          <a:xfrm>
            <a:off x="6277420" y="471116"/>
            <a:ext cx="2771800" cy="29105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979712" y="260648"/>
            <a:ext cx="5328592" cy="18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rgbClr val="FF0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Birthday decorations</a:t>
            </a:r>
            <a:endParaRPr lang="ru-RU" sz="5400" b="1" dirty="0">
              <a:solidFill>
                <a:srgbClr val="FF0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Андрей\Desktop\день рождения   !\фоторамки Happy Birthday\grundlegende-geometrische-formen-mit-karikatur-gesichtern-26087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" t="34344" r="76360" b="35942"/>
          <a:stretch/>
        </p:blipFill>
        <p:spPr bwMode="auto">
          <a:xfrm>
            <a:off x="1979712" y="3333188"/>
            <a:ext cx="2664296" cy="327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ндрей\Desktop\день рождения   !\фоторамки Happy Birthday\grundlegende-geometrische-formen-mit-karikatur-gesichtern-26087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4" r="78622" b="74252"/>
          <a:stretch/>
        </p:blipFill>
        <p:spPr bwMode="auto">
          <a:xfrm>
            <a:off x="247475" y="421300"/>
            <a:ext cx="2301544" cy="29333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ндрей\Desktop\день рождения   !\фоторамки Happy Birthday\grundlegende-geometrische-formen-mit-karikatur-gesichtern-26087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61" r="43181" b="72203"/>
          <a:stretch/>
        </p:blipFill>
        <p:spPr bwMode="auto">
          <a:xfrm>
            <a:off x="5081082" y="3561882"/>
            <a:ext cx="2582238" cy="32076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863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813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Андрей\Desktop\день рождения   !\61032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11" y="1303879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Андрей\Desktop\день рождения   !\фоторамки Happy Birthday\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92" t="13267" r="11954" b="17293"/>
          <a:stretch/>
        </p:blipFill>
        <p:spPr bwMode="auto">
          <a:xfrm rot="1255126">
            <a:off x="553610" y="2574694"/>
            <a:ext cx="1056697" cy="1606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ttp://img-fotki.yandex.ru/get/6618/160878850.b75/0_ac981_595c378a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7028">
            <a:off x="289590" y="4740844"/>
            <a:ext cx="1584738" cy="1661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http://lib.exdat.com/tw_files2/urls_13/6/d-5532/5532_html_69c0dd9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8868">
            <a:off x="6992534" y="1741480"/>
            <a:ext cx="1450571" cy="1851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://img02.darudar.org/s1024/01/00/a5/96/a5967466f8ff17f91afc3fb374caae06757d1f6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9366">
            <a:off x="7067111" y="4288596"/>
            <a:ext cx="1659115" cy="2366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421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9409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История плюшевого медвежонка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788"/>
            <a:ext cx="3024336" cy="436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17" r="6686"/>
          <a:stretch/>
        </p:blipFill>
        <p:spPr bwMode="auto">
          <a:xfrm>
            <a:off x="3419872" y="1503207"/>
            <a:ext cx="5508104" cy="401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045290" y="5793596"/>
            <a:ext cx="2911086" cy="87576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3300"/>
                </a:solidFill>
              </a:rPr>
              <a:t>Забавная карикатура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3300"/>
                </a:solidFill>
              </a:rPr>
              <a:t>«Случай на охоте»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3300"/>
                </a:solidFill>
              </a:rPr>
              <a:t>о</a:t>
            </a:r>
            <a:r>
              <a:rPr lang="ru-RU" sz="1800" b="1" dirty="0" smtClean="0">
                <a:solidFill>
                  <a:srgbClr val="003300"/>
                </a:solidFill>
              </a:rPr>
              <a:t>т 16 ноября 1902 года</a:t>
            </a:r>
            <a:endParaRPr lang="ru-RU" sz="1800" b="1" dirty="0">
              <a:solidFill>
                <a:srgbClr val="003300"/>
              </a:solidFill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359532" y="5882453"/>
            <a:ext cx="2664296" cy="642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rgbClr val="003300"/>
                </a:solidFill>
              </a:rPr>
              <a:t>Президент США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3300"/>
                </a:solidFill>
              </a:rPr>
              <a:t>Теодор Рузвельт</a:t>
            </a:r>
            <a:endParaRPr lang="ru-RU" sz="18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53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Моррис и </a:t>
            </a:r>
            <a:r>
              <a:rPr lang="ru-RU" b="1" dirty="0" err="1" smtClean="0">
                <a:solidFill>
                  <a:srgbClr val="C00000"/>
                </a:solidFill>
              </a:rPr>
              <a:t>Роуз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Мичтом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0609"/>
            <a:ext cx="3672408" cy="543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4414700" cy="538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83" t="9764" r="26887" b="6364"/>
          <a:stretch/>
        </p:blipFill>
        <p:spPr bwMode="auto">
          <a:xfrm>
            <a:off x="3613123" y="4800778"/>
            <a:ext cx="1246910" cy="205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20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813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Андрей\Desktop\день рождения   !\61032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11" y="1303879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Андрей\Desktop\день рождения   !\фоторамки Happy Birthday\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92" t="13267" r="11954" b="17293"/>
          <a:stretch/>
        </p:blipFill>
        <p:spPr bwMode="auto">
          <a:xfrm rot="1255126">
            <a:off x="553610" y="2574694"/>
            <a:ext cx="1056697" cy="1606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ttp://img-fotki.yandex.ru/get/6618/160878850.b75/0_ac981_595c378a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7028">
            <a:off x="289590" y="4740844"/>
            <a:ext cx="1584738" cy="1661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http://lib.exdat.com/tw_files2/urls_13/6/d-5532/5532_html_69c0dd9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8868">
            <a:off x="6992534" y="1741480"/>
            <a:ext cx="1450571" cy="1851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://img02.darudar.org/s1024/01/00/a5/96/a5967466f8ff17f91afc3fb374caae06757d1f6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9366">
            <a:off x="7067111" y="4288596"/>
            <a:ext cx="1659115" cy="2366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4186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009900"/>
                </a:solidFill>
              </a:rPr>
              <a:t>on     </a:t>
            </a:r>
            <a:r>
              <a:rPr lang="en-US" sz="8800" b="1" dirty="0" smtClean="0"/>
              <a:t> </a:t>
            </a:r>
            <a:r>
              <a:rPr lang="en-US" sz="8800" b="1" dirty="0">
                <a:solidFill>
                  <a:srgbClr val="C00000"/>
                </a:solidFill>
              </a:rPr>
              <a:t>in</a:t>
            </a:r>
            <a:r>
              <a:rPr lang="en-US" sz="8800" b="1" dirty="0" smtClean="0"/>
              <a:t>    </a:t>
            </a:r>
            <a:r>
              <a:rPr lang="en-US" sz="8800" b="1" dirty="0" smtClean="0">
                <a:solidFill>
                  <a:srgbClr val="7030A0"/>
                </a:solidFill>
              </a:rPr>
              <a:t>under</a:t>
            </a:r>
            <a:endParaRPr lang="ru-RU" sz="8800" b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28" t="12036" r="6073" b="14073"/>
          <a:stretch/>
        </p:blipFill>
        <p:spPr bwMode="auto">
          <a:xfrm>
            <a:off x="4499992" y="4080185"/>
            <a:ext cx="4175988" cy="25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3"/>
          <p:cNvSpPr txBox="1">
            <a:spLocks/>
          </p:cNvSpPr>
          <p:nvPr/>
        </p:nvSpPr>
        <p:spPr>
          <a:xfrm>
            <a:off x="1411790" y="3202830"/>
            <a:ext cx="3780420" cy="1152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srgbClr val="003300"/>
                </a:solidFill>
              </a:rPr>
              <a:t> the table</a:t>
            </a:r>
            <a:endParaRPr lang="ru-RU" sz="5400" b="1" dirty="0">
              <a:solidFill>
                <a:srgbClr val="0033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36" t="10821" r="11364" b="6129"/>
          <a:stretch/>
        </p:blipFill>
        <p:spPr bwMode="auto">
          <a:xfrm rot="161653">
            <a:off x="5261959" y="1374310"/>
            <a:ext cx="2746434" cy="29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" y="2708920"/>
            <a:ext cx="16954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295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>
                <a:solidFill>
                  <a:srgbClr val="009900"/>
                </a:solidFill>
              </a:rPr>
              <a:t>on     </a:t>
            </a:r>
            <a:r>
              <a:rPr lang="en-US" sz="8800" b="1" dirty="0">
                <a:solidFill>
                  <a:prstClr val="black"/>
                </a:solidFill>
              </a:rPr>
              <a:t> </a:t>
            </a:r>
            <a:r>
              <a:rPr lang="en-US" sz="8800" b="1" dirty="0">
                <a:solidFill>
                  <a:srgbClr val="C00000"/>
                </a:solidFill>
              </a:rPr>
              <a:t>in</a:t>
            </a:r>
            <a:r>
              <a:rPr lang="en-US" sz="8800" b="1" dirty="0">
                <a:solidFill>
                  <a:prstClr val="black"/>
                </a:solidFill>
              </a:rPr>
              <a:t>    </a:t>
            </a:r>
            <a:r>
              <a:rPr lang="en-US" sz="8800" b="1" dirty="0">
                <a:solidFill>
                  <a:srgbClr val="7030A0"/>
                </a:solidFill>
              </a:rPr>
              <a:t>under</a:t>
            </a:r>
            <a:endParaRPr lang="ru-RU" sz="8800" b="1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35" y="1772815"/>
            <a:ext cx="5919985" cy="267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78" t="6853" r="15079" b="2899"/>
          <a:stretch/>
        </p:blipFill>
        <p:spPr bwMode="auto">
          <a:xfrm rot="298460">
            <a:off x="2697225" y="3673701"/>
            <a:ext cx="2411165" cy="204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3"/>
          <p:cNvSpPr txBox="1">
            <a:spLocks/>
          </p:cNvSpPr>
          <p:nvPr/>
        </p:nvSpPr>
        <p:spPr>
          <a:xfrm>
            <a:off x="3836400" y="5589240"/>
            <a:ext cx="3780420" cy="1152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srgbClr val="003300"/>
                </a:solidFill>
              </a:rPr>
              <a:t>the table</a:t>
            </a:r>
            <a:endParaRPr lang="ru-RU" sz="5400" b="1" dirty="0">
              <a:solidFill>
                <a:srgbClr val="0033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157192"/>
            <a:ext cx="16954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55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ндрей\Desktop\день рождения   !\фоторамки Happy Birthday\loi-chuc-sinh-nhat-me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88" y="4403236"/>
            <a:ext cx="3063296" cy="23621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дрей\Desktop\день рождения   !\фоторамки Happy Birthday\balonik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73" r="8262" b="8540"/>
          <a:stretch/>
        </p:blipFill>
        <p:spPr bwMode="auto">
          <a:xfrm>
            <a:off x="19681" y="0"/>
            <a:ext cx="9125870" cy="2582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93" t="6036" r="5212"/>
          <a:stretch/>
        </p:blipFill>
        <p:spPr bwMode="auto">
          <a:xfrm>
            <a:off x="4598137" y="1960846"/>
            <a:ext cx="4392488" cy="488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56" y="2844611"/>
            <a:ext cx="1323376" cy="137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42" t="3764" r="6123" b="14188"/>
          <a:stretch/>
        </p:blipFill>
        <p:spPr bwMode="auto">
          <a:xfrm>
            <a:off x="899592" y="2921765"/>
            <a:ext cx="1258444" cy="129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8913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>
                <a:solidFill>
                  <a:srgbClr val="009900"/>
                </a:solidFill>
              </a:rPr>
              <a:t>on     </a:t>
            </a:r>
            <a:r>
              <a:rPr lang="en-US" sz="8800" b="1" dirty="0">
                <a:solidFill>
                  <a:prstClr val="black"/>
                </a:solidFill>
              </a:rPr>
              <a:t> </a:t>
            </a:r>
            <a:r>
              <a:rPr lang="en-US" sz="8800" b="1" dirty="0">
                <a:solidFill>
                  <a:srgbClr val="C00000"/>
                </a:solidFill>
              </a:rPr>
              <a:t>in</a:t>
            </a:r>
            <a:r>
              <a:rPr lang="en-US" sz="8800" b="1" dirty="0">
                <a:solidFill>
                  <a:prstClr val="black"/>
                </a:solidFill>
              </a:rPr>
              <a:t>    </a:t>
            </a:r>
            <a:r>
              <a:rPr lang="en-US" sz="8800" b="1" dirty="0">
                <a:solidFill>
                  <a:srgbClr val="7030A0"/>
                </a:solidFill>
              </a:rPr>
              <a:t>under</a:t>
            </a:r>
            <a:endParaRPr lang="ru-RU" sz="8800" b="1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22" r="9474"/>
          <a:stretch/>
        </p:blipFill>
        <p:spPr bwMode="auto">
          <a:xfrm>
            <a:off x="0" y="1764361"/>
            <a:ext cx="5181601" cy="483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3"/>
          <p:cNvSpPr txBox="1">
            <a:spLocks/>
          </p:cNvSpPr>
          <p:nvPr/>
        </p:nvSpPr>
        <p:spPr>
          <a:xfrm rot="1214855">
            <a:off x="4616657" y="3608294"/>
            <a:ext cx="4464496" cy="1152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srgbClr val="003300"/>
                </a:solidFill>
              </a:rPr>
              <a:t>the computer</a:t>
            </a:r>
            <a:endParaRPr lang="ru-RU" sz="5400" b="1" dirty="0">
              <a:solidFill>
                <a:srgbClr val="0033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01" r="17099"/>
          <a:stretch/>
        </p:blipFill>
        <p:spPr bwMode="auto">
          <a:xfrm rot="21145856">
            <a:off x="1926874" y="2273541"/>
            <a:ext cx="1209027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868">
            <a:off x="3454994" y="2203691"/>
            <a:ext cx="16954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677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>
                <a:solidFill>
                  <a:srgbClr val="009900"/>
                </a:solidFill>
              </a:rPr>
              <a:t>on     </a:t>
            </a:r>
            <a:r>
              <a:rPr lang="en-US" sz="8800" b="1" dirty="0">
                <a:solidFill>
                  <a:prstClr val="black"/>
                </a:solidFill>
              </a:rPr>
              <a:t> </a:t>
            </a:r>
            <a:r>
              <a:rPr lang="en-US" sz="8800" b="1" dirty="0">
                <a:solidFill>
                  <a:srgbClr val="C00000"/>
                </a:solidFill>
              </a:rPr>
              <a:t>in</a:t>
            </a:r>
            <a:r>
              <a:rPr lang="en-US" sz="8800" b="1" dirty="0">
                <a:solidFill>
                  <a:prstClr val="black"/>
                </a:solidFill>
              </a:rPr>
              <a:t>    </a:t>
            </a:r>
            <a:r>
              <a:rPr lang="en-US" sz="8800" b="1" dirty="0">
                <a:solidFill>
                  <a:srgbClr val="7030A0"/>
                </a:solidFill>
              </a:rPr>
              <a:t>under</a:t>
            </a:r>
            <a:endParaRPr lang="ru-RU" sz="8800" b="1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0" b="10182"/>
          <a:stretch/>
        </p:blipFill>
        <p:spPr bwMode="auto">
          <a:xfrm>
            <a:off x="3347864" y="2772316"/>
            <a:ext cx="5448666" cy="378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3"/>
          <p:cNvSpPr txBox="1">
            <a:spLocks/>
          </p:cNvSpPr>
          <p:nvPr/>
        </p:nvSpPr>
        <p:spPr>
          <a:xfrm>
            <a:off x="1187624" y="5489373"/>
            <a:ext cx="3022403" cy="1152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srgbClr val="003300"/>
                </a:solidFill>
              </a:rPr>
              <a:t> the bed</a:t>
            </a:r>
            <a:endParaRPr lang="ru-RU" sz="5400" b="1" dirty="0">
              <a:solidFill>
                <a:srgbClr val="0033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15" t="24842" r="9838" b="9047"/>
          <a:stretch/>
        </p:blipFill>
        <p:spPr bwMode="auto">
          <a:xfrm>
            <a:off x="4904508" y="1772817"/>
            <a:ext cx="2472387" cy="223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462"/>
            <a:ext cx="16954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5528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>
                <a:solidFill>
                  <a:srgbClr val="009900"/>
                </a:solidFill>
              </a:rPr>
              <a:t>on     </a:t>
            </a:r>
            <a:r>
              <a:rPr lang="en-US" sz="8800" b="1" dirty="0">
                <a:solidFill>
                  <a:prstClr val="black"/>
                </a:solidFill>
              </a:rPr>
              <a:t> </a:t>
            </a:r>
            <a:r>
              <a:rPr lang="en-US" sz="8800" b="1" dirty="0">
                <a:solidFill>
                  <a:srgbClr val="C00000"/>
                </a:solidFill>
              </a:rPr>
              <a:t>in</a:t>
            </a:r>
            <a:r>
              <a:rPr lang="en-US" sz="8800" b="1" dirty="0">
                <a:solidFill>
                  <a:prstClr val="black"/>
                </a:solidFill>
              </a:rPr>
              <a:t>    </a:t>
            </a:r>
            <a:r>
              <a:rPr lang="en-US" sz="8800" b="1" dirty="0">
                <a:solidFill>
                  <a:srgbClr val="7030A0"/>
                </a:solidFill>
              </a:rPr>
              <a:t>under</a:t>
            </a:r>
            <a:endParaRPr lang="ru-RU" sz="8800" b="1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0" b="10182"/>
          <a:stretch/>
        </p:blipFill>
        <p:spPr bwMode="auto">
          <a:xfrm>
            <a:off x="1691680" y="1261833"/>
            <a:ext cx="5952722" cy="413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5796136" y="5444999"/>
            <a:ext cx="3204356" cy="1152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srgbClr val="003300"/>
                </a:solidFill>
              </a:rPr>
              <a:t> the bed</a:t>
            </a:r>
            <a:endParaRPr lang="ru-RU" sz="5400" b="1" dirty="0">
              <a:solidFill>
                <a:srgbClr val="0033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13" y="4370291"/>
            <a:ext cx="1990729" cy="179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00293"/>
            <a:ext cx="16954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005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>
                <a:solidFill>
                  <a:srgbClr val="009900"/>
                </a:solidFill>
              </a:rPr>
              <a:t>on     </a:t>
            </a:r>
            <a:r>
              <a:rPr lang="en-US" sz="8800" b="1" dirty="0">
                <a:solidFill>
                  <a:prstClr val="black"/>
                </a:solidFill>
              </a:rPr>
              <a:t> </a:t>
            </a:r>
            <a:r>
              <a:rPr lang="en-US" sz="8800" b="1" dirty="0">
                <a:solidFill>
                  <a:srgbClr val="C00000"/>
                </a:solidFill>
              </a:rPr>
              <a:t>in</a:t>
            </a:r>
            <a:r>
              <a:rPr lang="en-US" sz="8800" b="1" dirty="0">
                <a:solidFill>
                  <a:prstClr val="black"/>
                </a:solidFill>
              </a:rPr>
              <a:t>    </a:t>
            </a:r>
            <a:r>
              <a:rPr lang="en-US" sz="8800" b="1" dirty="0">
                <a:solidFill>
                  <a:srgbClr val="7030A0"/>
                </a:solidFill>
              </a:rPr>
              <a:t>under</a:t>
            </a:r>
            <a:endParaRPr lang="ru-RU" sz="8800" b="1" dirty="0">
              <a:solidFill>
                <a:srgbClr val="7030A0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59"/>
          <a:stretch/>
        </p:blipFill>
        <p:spPr bwMode="auto">
          <a:xfrm>
            <a:off x="1494937" y="1302327"/>
            <a:ext cx="6495366" cy="46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3"/>
          <p:cNvSpPr txBox="1">
            <a:spLocks/>
          </p:cNvSpPr>
          <p:nvPr/>
        </p:nvSpPr>
        <p:spPr>
          <a:xfrm>
            <a:off x="3851920" y="5553235"/>
            <a:ext cx="3780420" cy="1152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srgbClr val="003300"/>
                </a:solidFill>
              </a:rPr>
              <a:t> the book</a:t>
            </a:r>
            <a:endParaRPr lang="ru-RU" sz="5400" b="1" dirty="0">
              <a:solidFill>
                <a:srgbClr val="003300"/>
              </a:solidFill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18" t="5097" r="29636" b="6198"/>
          <a:stretch/>
        </p:blipFill>
        <p:spPr bwMode="auto">
          <a:xfrm rot="20942650">
            <a:off x="2317730" y="1940688"/>
            <a:ext cx="2065751" cy="2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 descr="http://nauch.com.ua/pars_docs/refs/51/50705/50705_html_6aa20e8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93"/>
          <a:stretch/>
        </p:blipFill>
        <p:spPr bwMode="auto">
          <a:xfrm rot="20833444">
            <a:off x="4869260" y="1866917"/>
            <a:ext cx="2411856" cy="2307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987824" y="5481228"/>
            <a:ext cx="1296144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?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16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813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Андрей\Desktop\день рождения   !\61032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11" y="1303879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Андрей\Desktop\день рождения   !\фоторамки Happy Birthday\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92" t="13267" r="11954" b="17293"/>
          <a:stretch/>
        </p:blipFill>
        <p:spPr bwMode="auto">
          <a:xfrm>
            <a:off x="692207" y="2135084"/>
            <a:ext cx="1056697" cy="1606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rossfitfw.com/wp-content/uploads/2012/11/Happy-Birthday-1024x7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33783"/>
            <a:ext cx="2337913" cy="18082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opularvirals.com/images/holidays/birthday/happy-birthday-042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54" y="4869160"/>
            <a:ext cx="3455257" cy="1511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kartinkah.ru/img/veselye-kartinki-s-dnem-rozhdeniya-devushke-905/veselye-kartinki-s-dnem-rozhdeniya-devushke-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085"/>
            <a:ext cx="2094375" cy="2587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50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" y="0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5017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Let’s dance!</a:t>
            </a:r>
            <a:endParaRPr lang="ru-RU" sz="7200" b="1" dirty="0">
              <a:solidFill>
                <a:srgbClr val="7030A0"/>
              </a:solidFill>
              <a:cs typeface="Aharoni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0367" y="6597352"/>
            <a:ext cx="3394720" cy="17688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1000" dirty="0" smtClean="0">
                <a:hlinkClick r:id="rId3" action="ppaction://hlinkfile"/>
              </a:rPr>
              <a:t>Teddy Bear Turn Around  - English Nursery Rhymes - Cartoon-Animated Rhymes For Kids.mp4</a:t>
            </a:r>
            <a:endParaRPr lang="ru-RU" sz="1000" dirty="0"/>
          </a:p>
        </p:txBody>
      </p:sp>
      <p:pic>
        <p:nvPicPr>
          <p:cNvPr id="13314" name="Picture 2" descr="C:\Users\Андрей\Desktop\день рождения   !\фоторамки Happy Birthday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89040"/>
            <a:ext cx="6356350" cy="2668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466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72312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0071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363272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2.	Дополните предложения и назовите любимые подарки друзей.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Пользуйтесь подсказками.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Teddy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likes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a…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Frosty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likes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a…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Woody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likes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5076056" y="1175772"/>
            <a:ext cx="3241153" cy="254126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6" name="Рисунок 5" descr="http://health-fitnes.ru/cimg/2015/041121/122482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89" r="13631"/>
          <a:stretch/>
        </p:blipFill>
        <p:spPr bwMode="auto">
          <a:xfrm>
            <a:off x="5602262" y="1769174"/>
            <a:ext cx="1539875" cy="1354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http://otlichnik74.ru/images/7/a/physicstoys_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642" y="2041198"/>
            <a:ext cx="877570" cy="8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Овал 7"/>
          <p:cNvSpPr/>
          <p:nvPr/>
        </p:nvSpPr>
        <p:spPr>
          <a:xfrm>
            <a:off x="5159933" y="4044279"/>
            <a:ext cx="3384376" cy="2592288"/>
          </a:xfrm>
          <a:prstGeom prst="ellipse">
            <a:avLst/>
          </a:prstGeom>
          <a:noFill/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55576" y="4020350"/>
            <a:ext cx="3312368" cy="2561714"/>
          </a:xfrm>
          <a:prstGeom prst="ellipse">
            <a:avLst/>
          </a:prstGeom>
          <a:noFill/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10" name="Рисунок 9" descr="http://hlopok.ua/files/originals/robot_na_radioupravlenii_bambi_metr_m0465_voin_galaktiki_280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64" t="3010" r="20665" b="6691"/>
          <a:stretch/>
        </p:blipFill>
        <p:spPr bwMode="auto">
          <a:xfrm>
            <a:off x="1599912" y="4370803"/>
            <a:ext cx="1623695" cy="1921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Рисунок 10" descr="http://ped-kopilka.ru/upload/blogs/31229_fbd05070588fdaa5e8668465a039d7ec.jpg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86" r="20159"/>
          <a:stretch/>
        </p:blipFill>
        <p:spPr bwMode="auto">
          <a:xfrm>
            <a:off x="6150511" y="4341885"/>
            <a:ext cx="1446530" cy="1997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059635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Андрей\Desktop\день рождения   !\фоторамки Happy Birthday\balonik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73" r="8262" b="8540"/>
          <a:stretch/>
        </p:blipFill>
        <p:spPr bwMode="auto">
          <a:xfrm>
            <a:off x="19681" y="0"/>
            <a:ext cx="9125870" cy="2582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816" y="112474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Подведём итоги урока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44949" y="2060848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Мы хотели:</a:t>
            </a:r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b="1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67816" y="2963246"/>
            <a:ext cx="8229600" cy="380588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Научиться</a:t>
            </a:r>
            <a:r>
              <a:rPr lang="ru-RU" sz="4000" b="1" dirty="0" smtClean="0">
                <a:solidFill>
                  <a:srgbClr val="0070C0"/>
                </a:solidFill>
              </a:rPr>
              <a:t> правильно говорить, беседовать и читать </a:t>
            </a:r>
            <a:r>
              <a:rPr lang="ru-RU" sz="4000" b="1" dirty="0" smtClean="0"/>
              <a:t>по-английски</a:t>
            </a:r>
          </a:p>
          <a:p>
            <a:r>
              <a:rPr lang="ru-RU" sz="4000" b="1" dirty="0" smtClean="0">
                <a:solidFill>
                  <a:srgbClr val="0070C0"/>
                </a:solidFill>
              </a:rPr>
              <a:t>Поздравить</a:t>
            </a:r>
            <a:r>
              <a:rPr lang="ru-RU" sz="4000" b="1" dirty="0" smtClean="0"/>
              <a:t> медвежонка Тедди с днём рождения и </a:t>
            </a:r>
            <a:r>
              <a:rPr lang="ru-RU" sz="4000" b="1" dirty="0" smtClean="0">
                <a:solidFill>
                  <a:srgbClr val="0070C0"/>
                </a:solidFill>
              </a:rPr>
              <a:t>выбрать и вручить </a:t>
            </a:r>
            <a:r>
              <a:rPr lang="ru-RU" sz="4000" b="1" dirty="0" smtClean="0"/>
              <a:t>ему подарки</a:t>
            </a:r>
            <a:endParaRPr lang="ru-RU" sz="4000" dirty="0" smtClean="0"/>
          </a:p>
        </p:txBody>
      </p:sp>
    </p:spTree>
    <p:extLst>
      <p:ext uri="{BB962C8B-B14F-4D97-AF65-F5344CB8AC3E}">
        <p14:creationId xmlns="" xmlns:p14="http://schemas.microsoft.com/office/powerpoint/2010/main" val="30596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Андрей\Desktop\день рождения   !\фоторамки Happy Birthday\balonik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73" r="8262" b="8540"/>
          <a:stretch/>
        </p:blipFill>
        <p:spPr bwMode="auto">
          <a:xfrm>
            <a:off x="19681" y="0"/>
            <a:ext cx="9125870" cy="2582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444949" y="2492896"/>
            <a:ext cx="8229600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У меня получилось …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Мне понравилось…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Мне пригодились…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Я умею…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Мне пока ещё трудно …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Мои знания мне пригодятся …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6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052736"/>
            <a:ext cx="5904656" cy="3528392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Teddy Bear’s </a:t>
            </a:r>
            <a:r>
              <a:rPr lang="en-US" sz="7200" b="1" dirty="0" smtClean="0">
                <a:solidFill>
                  <a:srgbClr val="FF01FF"/>
                </a:solidFill>
                <a:latin typeface="Aharoni" pitchFamily="2" charset="-79"/>
                <a:cs typeface="Aharoni" pitchFamily="2" charset="-79"/>
              </a:rPr>
              <a:t>Birthday</a:t>
            </a:r>
            <a:r>
              <a:rPr lang="en-US" sz="7200" b="1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7200" b="1" dirty="0" smtClean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Party</a:t>
            </a:r>
            <a:endParaRPr lang="ru-RU" sz="7200" b="1" dirty="0">
              <a:solidFill>
                <a:srgbClr val="00B0F0"/>
              </a:solidFill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84494"/>
            <a:ext cx="2232248" cy="76693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Starlight 2</a:t>
            </a:r>
          </a:p>
          <a:p>
            <a:r>
              <a:rPr lang="en-US" b="1" dirty="0" smtClean="0"/>
              <a:t>Module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9594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Андрей\Desktop\день рождения   !\фоторамки Happy Birthday\balonik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73" r="8262" b="8540"/>
          <a:stretch/>
        </p:blipFill>
        <p:spPr bwMode="auto">
          <a:xfrm>
            <a:off x="19681" y="0"/>
            <a:ext cx="9125870" cy="2582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14" y="3068960"/>
            <a:ext cx="5560431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Домашнее задание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277136"/>
            <a:ext cx="4896544" cy="217619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Составьте небольшое сообщение от имени медвежонка Тедди: расскажите о дне рождения и подарках. Запишите сообщение в тетрадь и выучите наизусть. </a:t>
            </a:r>
          </a:p>
          <a:p>
            <a:pPr marL="0" indent="0" algn="r">
              <a:buNone/>
            </a:pPr>
            <a:r>
              <a:rPr lang="ru-RU" i="1" dirty="0" smtClean="0"/>
              <a:t>(задание на карточке)</a:t>
            </a:r>
          </a:p>
          <a:p>
            <a:pPr marL="0" indent="0" algn="r">
              <a:buNone/>
            </a:pPr>
            <a:endParaRPr lang="ru-RU" i="1" dirty="0"/>
          </a:p>
          <a:p>
            <a:pPr marL="0" indent="0" algn="r">
              <a:buNone/>
            </a:pPr>
            <a:r>
              <a:rPr lang="ru-RU" sz="1600" i="1" dirty="0" smtClean="0">
                <a:solidFill>
                  <a:srgbClr val="C00000"/>
                </a:solidFill>
                <a:hlinkClick r:id="rId3" action="ppaction://hlinkfile"/>
              </a:rPr>
              <a:t>С Днем Рождения! Торт . Мишка Тедди.mp4</a:t>
            </a:r>
            <a:endParaRPr lang="ru-RU" sz="1600" i="1" dirty="0">
              <a:solidFill>
                <a:srgbClr val="C0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3719"/>
          <a:stretch/>
        </p:blipFill>
        <p:spPr bwMode="auto">
          <a:xfrm>
            <a:off x="5796136" y="1772816"/>
            <a:ext cx="3168352" cy="500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93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10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97389"/>
            <a:ext cx="2304256" cy="364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604963"/>
            <a:ext cx="2305050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52936"/>
            <a:ext cx="2305050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http://cliparts.co/cliparts/pTq/8o5/pTq8o54p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47" r="6814" b="3281"/>
          <a:stretch/>
        </p:blipFill>
        <p:spPr bwMode="auto">
          <a:xfrm>
            <a:off x="1300228" y="4208315"/>
            <a:ext cx="638888" cy="277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ttp://cliparts.co/cliparts/pTq/8o5/pTq8o54p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47" r="6814" b="3281"/>
          <a:stretch/>
        </p:blipFill>
        <p:spPr bwMode="auto">
          <a:xfrm rot="10800000">
            <a:off x="7308304" y="4459891"/>
            <a:ext cx="638888" cy="277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://cliparts.co/cliparts/pTq/8o5/pTq8o54pc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47" r="6814" b="3281"/>
          <a:stretch/>
        </p:blipFill>
        <p:spPr bwMode="auto">
          <a:xfrm>
            <a:off x="4283968" y="3356992"/>
            <a:ext cx="638888" cy="45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9000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97" t="9197" r="2748" b="8932"/>
          <a:stretch/>
        </p:blipFill>
        <p:spPr bwMode="auto">
          <a:xfrm>
            <a:off x="2325540" y="2663164"/>
            <a:ext cx="4627061" cy="4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Выноска-облако 6"/>
          <p:cNvSpPr/>
          <p:nvPr/>
        </p:nvSpPr>
        <p:spPr>
          <a:xfrm>
            <a:off x="6156177" y="2477496"/>
            <a:ext cx="2987824" cy="2279876"/>
          </a:xfrm>
          <a:prstGeom prst="cloudCallout">
            <a:avLst>
              <a:gd name="adj1" fmla="val -74029"/>
              <a:gd name="adj2" fmla="val 44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 flipH="1">
            <a:off x="-126250" y="102390"/>
            <a:ext cx="5994393" cy="2375106"/>
          </a:xfrm>
          <a:prstGeom prst="cloudCallout">
            <a:avLst>
              <a:gd name="adj1" fmla="val 7364"/>
              <a:gd name="adj2" fmla="val 980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106" y="620688"/>
            <a:ext cx="5013679" cy="115097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Good-bye!</a:t>
            </a:r>
            <a:b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How are you?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28471" y="2852936"/>
            <a:ext cx="291553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like chocolate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93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271"/>
          <a:stretch/>
        </p:blipFill>
        <p:spPr bwMode="auto">
          <a:xfrm>
            <a:off x="17463" y="0"/>
            <a:ext cx="9126537" cy="191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931" y="1342881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Цель урока: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931" y="2636912"/>
            <a:ext cx="8229600" cy="366186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Научиться</a:t>
            </a:r>
            <a:r>
              <a:rPr lang="ru-RU" sz="4000" b="1" dirty="0" smtClean="0">
                <a:solidFill>
                  <a:srgbClr val="0070C0"/>
                </a:solidFill>
              </a:rPr>
              <a:t> правильно </a:t>
            </a:r>
            <a:r>
              <a:rPr lang="ru-RU" sz="4000" b="1" dirty="0" smtClean="0">
                <a:solidFill>
                  <a:srgbClr val="0070C0"/>
                </a:solidFill>
              </a:rPr>
              <a:t>говорить </a:t>
            </a:r>
            <a:r>
              <a:rPr lang="ru-RU" sz="4000" b="1" dirty="0" smtClean="0"/>
              <a:t>по-английски</a:t>
            </a:r>
            <a:endParaRPr lang="ru-RU" sz="4000" b="1" dirty="0" smtClean="0"/>
          </a:p>
          <a:p>
            <a:r>
              <a:rPr lang="ru-RU" sz="4000" b="1" dirty="0" smtClean="0">
                <a:solidFill>
                  <a:srgbClr val="0070C0"/>
                </a:solidFill>
              </a:rPr>
              <a:t>Поздравить</a:t>
            </a:r>
            <a:r>
              <a:rPr lang="ru-RU" sz="4000" b="1" dirty="0" smtClean="0"/>
              <a:t> медвежонка Тедди с днём </a:t>
            </a:r>
            <a:r>
              <a:rPr lang="ru-RU" sz="4000" b="1" dirty="0" smtClean="0"/>
              <a:t>рождения, </a:t>
            </a:r>
            <a:r>
              <a:rPr lang="ru-RU" sz="4000" b="1" dirty="0" smtClean="0">
                <a:solidFill>
                  <a:srgbClr val="0070C0"/>
                </a:solidFill>
              </a:rPr>
              <a:t>выбрать </a:t>
            </a:r>
            <a:r>
              <a:rPr lang="ru-RU" sz="4000" b="1" dirty="0" smtClean="0">
                <a:solidFill>
                  <a:srgbClr val="0070C0"/>
                </a:solidFill>
              </a:rPr>
              <a:t>и вручить </a:t>
            </a:r>
            <a:r>
              <a:rPr lang="ru-RU" sz="4000" b="1" dirty="0" smtClean="0"/>
              <a:t>ему подарки</a:t>
            </a:r>
            <a:endParaRPr lang="ru-RU" sz="4000" dirty="0" smtClean="0"/>
          </a:p>
        </p:txBody>
      </p:sp>
    </p:spTree>
    <p:extLst>
      <p:ext uri="{BB962C8B-B14F-4D97-AF65-F5344CB8AC3E}">
        <p14:creationId xmlns="" xmlns:p14="http://schemas.microsoft.com/office/powerpoint/2010/main" val="12861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6406" y="198884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0" b="1" smtClean="0">
                <a:solidFill>
                  <a:srgbClr val="C00000"/>
                </a:solidFill>
                <a:latin typeface="Arial Rounded MT Bold" pitchFamily="34" charset="0"/>
              </a:rPr>
              <a:t>[ </a:t>
            </a:r>
            <a:r>
              <a:rPr lang="en-US" sz="30000" b="1" smtClean="0">
                <a:solidFill>
                  <a:srgbClr val="C00000"/>
                </a:solidFill>
                <a:latin typeface="Trebuchet MS"/>
              </a:rPr>
              <a:t>æ</a:t>
            </a:r>
            <a:r>
              <a:rPr lang="en-US" sz="30000" b="1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30000" b="1" dirty="0" smtClean="0">
                <a:solidFill>
                  <a:srgbClr val="C00000"/>
                </a:solidFill>
                <a:latin typeface="Arial Rounded MT Bold" pitchFamily="34" charset="0"/>
              </a:rPr>
              <a:t>]</a:t>
            </a:r>
            <a:endParaRPr lang="ru-RU" sz="30000" b="1" dirty="0">
              <a:solidFill>
                <a:srgbClr val="C00000"/>
              </a:solidFill>
              <a:latin typeface="Franklin Gothic Heavy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6402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6406" y="198884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0" b="1" dirty="0" smtClean="0">
                <a:solidFill>
                  <a:srgbClr val="7030A0"/>
                </a:solidFill>
                <a:latin typeface="Arial Rounded MT Bold" pitchFamily="34" charset="0"/>
                <a:cs typeface="Times New Roman" pitchFamily="18" charset="0"/>
              </a:rPr>
              <a:t>[ h ]</a:t>
            </a:r>
            <a:endParaRPr lang="ru-RU" sz="30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-14064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992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6406" y="198884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0" b="1" dirty="0" smtClean="0">
                <a:solidFill>
                  <a:srgbClr val="7030A0"/>
                </a:solidFill>
                <a:latin typeface="Arial Rounded MT Bold" pitchFamily="34" charset="0"/>
              </a:rPr>
              <a:t>[ r ]</a:t>
            </a:r>
            <a:endParaRPr lang="ru-RU" sz="30000" b="1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0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270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6406" y="198884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0" b="1" dirty="0" smtClean="0">
                <a:solidFill>
                  <a:srgbClr val="C00000"/>
                </a:solidFill>
                <a:latin typeface="Arial Rounded MT Bold" pitchFamily="34" charset="0"/>
              </a:rPr>
              <a:t>[ e ]</a:t>
            </a:r>
            <a:endParaRPr lang="ru-RU" sz="300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9" y="1813"/>
            <a:ext cx="9126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7392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226</Words>
  <Application>Microsoft Office PowerPoint</Application>
  <PresentationFormat>Экран (4:3)</PresentationFormat>
  <Paragraphs>64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Teddy Birthday Party</vt:lpstr>
      <vt:lpstr>Слайд 2</vt:lpstr>
      <vt:lpstr>Teddy Bear’s Birthday Party</vt:lpstr>
      <vt:lpstr>Good-bye! How are you?</vt:lpstr>
      <vt:lpstr>Цель урока: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История плюшевого медвежонка</vt:lpstr>
      <vt:lpstr>Моррис и Роуз Мичтом</vt:lpstr>
      <vt:lpstr>Слайд 17</vt:lpstr>
      <vt:lpstr>on      in    under</vt:lpstr>
      <vt:lpstr>on      in    under</vt:lpstr>
      <vt:lpstr>on      in    under</vt:lpstr>
      <vt:lpstr>on      in    under</vt:lpstr>
      <vt:lpstr>on      in    under</vt:lpstr>
      <vt:lpstr>on      in    under</vt:lpstr>
      <vt:lpstr>Слайд 24</vt:lpstr>
      <vt:lpstr>Let’s dance!</vt:lpstr>
      <vt:lpstr>Слайд 26</vt:lpstr>
      <vt:lpstr>Слайд 27</vt:lpstr>
      <vt:lpstr>Подведём итоги урока</vt:lpstr>
      <vt:lpstr>Слайд 29</vt:lpstr>
      <vt:lpstr>Домашнее задание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Смирнова</cp:lastModifiedBy>
  <cp:revision>35</cp:revision>
  <dcterms:created xsi:type="dcterms:W3CDTF">2015-12-06T19:55:25Z</dcterms:created>
  <dcterms:modified xsi:type="dcterms:W3CDTF">2017-02-07T09:23:23Z</dcterms:modified>
</cp:coreProperties>
</file>