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11" r:id="rId2"/>
    <p:sldId id="322" r:id="rId3"/>
    <p:sldId id="323" r:id="rId4"/>
    <p:sldId id="305" r:id="rId5"/>
    <p:sldId id="321" r:id="rId6"/>
    <p:sldId id="259" r:id="rId7"/>
    <p:sldId id="312" r:id="rId8"/>
    <p:sldId id="313" r:id="rId9"/>
    <p:sldId id="317" r:id="rId10"/>
    <p:sldId id="310" r:id="rId11"/>
    <p:sldId id="309" r:id="rId12"/>
    <p:sldId id="318" r:id="rId13"/>
    <p:sldId id="314" r:id="rId14"/>
    <p:sldId id="324" r:id="rId15"/>
    <p:sldId id="325" r:id="rId16"/>
    <p:sldId id="320" r:id="rId17"/>
    <p:sldId id="316" r:id="rId18"/>
    <p:sldId id="258" r:id="rId19"/>
    <p:sldId id="295" r:id="rId20"/>
    <p:sldId id="306" r:id="rId21"/>
    <p:sldId id="29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2EFBD-7B4F-41B8-91DD-FDF41B9C971D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0C4B7-BF2F-4228-AB96-A4D1CD37A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215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 userDrawn="1"/>
        </p:nvSpPr>
        <p:spPr>
          <a:xfrm>
            <a:off x="395536" y="476672"/>
            <a:ext cx="8136904" cy="6048672"/>
          </a:xfrm>
          <a:prstGeom prst="teardrop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0192" y="548680"/>
            <a:ext cx="2063884" cy="19168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0C0E-99D5-4FAA-981C-AAE214886AC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EDEF5-D1F6-4F76-B905-0F8EED2A5D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571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F20C-00EA-4CAD-A2B4-CD30A6BA053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25A3-D224-42AE-86C3-4B153431284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627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7E02-230B-4DAD-8A31-A987399E8E3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EBE7-0A90-483B-808B-D2047207B14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810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 userDrawn="1"/>
        </p:nvSpPr>
        <p:spPr>
          <a:xfrm>
            <a:off x="251520" y="260648"/>
            <a:ext cx="8712968" cy="640871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085184"/>
            <a:ext cx="1708804" cy="141962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9FCC-C0D2-4665-8F15-718D3248761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EB7C-2363-424B-B831-AB2152644B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7601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3107B-0106-4162-A7A1-FC8F161455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A467F-14C7-4F9E-A07B-165DB6CEAB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4447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56B9F-C7E7-487E-95C7-029EC554B0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3C9B-CAD4-486F-B05C-97A77B61AC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78673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134F-7CF8-416C-93C1-82BD4B4364B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1A3D-CE67-45B2-B2A4-1C35E094D0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0456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A6E6-AE9C-4C28-B838-5931999BFB5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18B9-71E7-4E4F-A4E8-65AFE4B70C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183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1F9D6-5321-44B6-AB7C-198056A8828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0640-DB36-43C8-B9BB-538C9658EC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49610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6D3B-EDE3-42D0-90CA-9A6511EF74B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D663F-8537-465A-B76D-A136125558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8544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20C0-5CF2-4E74-997C-0FD440F65D4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41F9C-6DCB-4180-9079-039FECCFBD2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696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FC3C68-377B-4A99-B05E-82EE2559D18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04.03.2018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6EB8B-CE79-45DE-AD75-A92789D4EFF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57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357313"/>
            <a:ext cx="7772400" cy="1471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Умножение десятичных дробей</a:t>
            </a: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14375"/>
            <a:ext cx="7772400" cy="914400"/>
          </a:xfrm>
        </p:spPr>
        <p:txBody>
          <a:bodyPr anchor="ctr"/>
          <a:lstStyle/>
          <a:p>
            <a:pPr marL="36513">
              <a:spcBef>
                <a:spcPct val="0"/>
              </a:spcBef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13316" name="Picture 1" descr="C:\Documents and Settings\Admin\Рабочий стол\картинки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714750"/>
            <a:ext cx="280352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latin typeface="Helvetica"/>
                <a:ea typeface="Times New Roman" pitchFamily="18" charset="0"/>
                <a:cs typeface="Arial" pitchFamily="34" charset="0"/>
              </a:rPr>
              <a:t>Вписать пропущенные числа в следующие равенства: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800" b="1" dirty="0" smtClean="0"/>
              <a:t>   …     * 100 = 0,71</a:t>
            </a:r>
          </a:p>
          <a:p>
            <a:pPr lvl="0">
              <a:buNone/>
            </a:pPr>
            <a:r>
              <a:rPr lang="ru-RU" sz="4800" b="1" dirty="0" smtClean="0"/>
              <a:t>   …* 1000 = 8,3</a:t>
            </a:r>
          </a:p>
          <a:p>
            <a:pPr lvl="0">
              <a:buNone/>
            </a:pPr>
            <a:r>
              <a:rPr lang="ru-RU" sz="4800" b="1" dirty="0" smtClean="0"/>
              <a:t>   5,8 *….  = 58</a:t>
            </a:r>
          </a:p>
          <a:p>
            <a:pPr>
              <a:buNone/>
            </a:pPr>
            <a:r>
              <a:rPr lang="ru-RU" sz="4800" b="1" dirty="0" smtClean="0"/>
              <a:t>   0,04 *…  = 40</a:t>
            </a:r>
            <a:endParaRPr lang="ru-RU" sz="4800" b="1" dirty="0"/>
          </a:p>
        </p:txBody>
      </p:sp>
      <p:sp>
        <p:nvSpPr>
          <p:cNvPr id="27652" name="AutoShape 4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1" name="AutoShape 3"/>
          <p:cNvSpPr>
            <a:spLocks noChangeAspect="1" noChangeArrowheads="1"/>
          </p:cNvSpPr>
          <p:nvPr/>
        </p:nvSpPr>
        <p:spPr bwMode="auto">
          <a:xfrm>
            <a:off x="0" y="7620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0" name="AutoShape 2"/>
          <p:cNvSpPr>
            <a:spLocks noChangeAspect="1" noChangeArrowheads="1"/>
          </p:cNvSpPr>
          <p:nvPr/>
        </p:nvSpPr>
        <p:spPr bwMode="auto">
          <a:xfrm>
            <a:off x="0" y="10668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AutoShape 1"/>
          <p:cNvSpPr>
            <a:spLocks noChangeAspect="1" noChangeArrowheads="1"/>
          </p:cNvSpPr>
          <p:nvPr/>
        </p:nvSpPr>
        <p:spPr bwMode="auto">
          <a:xfrm>
            <a:off x="0" y="13716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-48399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57200" y="5773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57200" y="928300"/>
            <a:ext cx="184731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57200" y="1186935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57200" y="16764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 = 40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7772400" cy="935038"/>
          </a:xfrm>
        </p:spPr>
        <p:txBody>
          <a:bodyPr/>
          <a:lstStyle/>
          <a:p>
            <a:pPr algn="l"/>
            <a:r>
              <a:rPr lang="ru-RU" dirty="0"/>
              <a:t>              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Известно,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22135565"/>
              </p:ext>
            </p:extLst>
          </p:nvPr>
        </p:nvGraphicFramePr>
        <p:xfrm>
          <a:off x="1186855" y="1412776"/>
          <a:ext cx="5760640" cy="792088"/>
        </p:xfrm>
        <a:graphic>
          <a:graphicData uri="http://schemas.openxmlformats.org/presentationml/2006/ole">
            <p:oleObj spid="_x0000_s2075" name="Формула" r:id="rId3" imgW="1193760" imgH="228600" progId="Equation.3">
              <p:embed/>
            </p:oleObj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92275" y="2781300"/>
            <a:ext cx="554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Чему равно: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763713" y="3427413"/>
          <a:ext cx="2303462" cy="711200"/>
        </p:xfrm>
        <a:graphic>
          <a:graphicData uri="http://schemas.openxmlformats.org/presentationml/2006/ole">
            <p:oleObj spid="_x0000_s2076" name="Формула" r:id="rId4" imgW="660113" imgH="203112" progId="Equation.3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35150" y="4221163"/>
          <a:ext cx="2232025" cy="687387"/>
        </p:xfrm>
        <a:graphic>
          <a:graphicData uri="http://schemas.openxmlformats.org/presentationml/2006/ole">
            <p:oleObj spid="_x0000_s2077" name="Формула" r:id="rId5" imgW="660113" imgH="203112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793875" y="5013325"/>
          <a:ext cx="2373313" cy="654050"/>
        </p:xfrm>
        <a:graphic>
          <a:graphicData uri="http://schemas.openxmlformats.org/presentationml/2006/ole">
            <p:oleObj spid="_x0000_s2078" name="Формула" r:id="rId6" imgW="736600" imgH="203200" progId="Equation.3">
              <p:embed/>
            </p:oleObj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835150" y="5830888"/>
          <a:ext cx="2160588" cy="692150"/>
        </p:xfrm>
        <a:graphic>
          <a:graphicData uri="http://schemas.openxmlformats.org/presentationml/2006/ole">
            <p:oleObj spid="_x0000_s2079" name="Формула" r:id="rId7" imgW="571252" imgH="203112" progId="Equation.3">
              <p:embed/>
            </p:oleObj>
          </a:graphicData>
        </a:graphic>
      </p:graphicFrame>
      <p:pic>
        <p:nvPicPr>
          <p:cNvPr id="25609" name="Picture 9" descr="AG00317_"/>
          <p:cNvPicPr>
            <a:picLocks noChangeAspect="1" noChangeArrowheads="1" noCrop="1"/>
          </p:cNvPicPr>
          <p:nvPr/>
        </p:nvPicPr>
        <p:blipFill>
          <a:blip r:embed="rId8" cstate="print">
            <a:lum bright="-12000" contrast="42000"/>
          </a:blip>
          <a:srcRect/>
          <a:stretch>
            <a:fillRect/>
          </a:stretch>
        </p:blipFill>
        <p:spPr bwMode="auto">
          <a:xfrm>
            <a:off x="7188200" y="4581525"/>
            <a:ext cx="1512888" cy="1943100"/>
          </a:xfrm>
          <a:prstGeom prst="rect">
            <a:avLst/>
          </a:prstGeom>
          <a:noFill/>
        </p:spPr>
      </p:pic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067175" y="3357563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800000"/>
                </a:solidFill>
                <a:latin typeface="Times New Roman" pitchFamily="18" charset="0"/>
              </a:rPr>
              <a:t>2,997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40200" y="4076700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800000"/>
                </a:solidFill>
                <a:latin typeface="Times New Roman" pitchFamily="18" charset="0"/>
              </a:rPr>
              <a:t>2,997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211638" y="4868863"/>
            <a:ext cx="1800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800000"/>
                </a:solidFill>
                <a:latin typeface="Times New Roman" pitchFamily="18" charset="0"/>
              </a:rPr>
              <a:t>0,2997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211638" y="5734050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800000"/>
                </a:solidFill>
                <a:latin typeface="Times New Roman" pitchFamily="18" charset="0"/>
              </a:rPr>
              <a:t>29,97</a:t>
            </a:r>
          </a:p>
        </p:txBody>
      </p:sp>
    </p:spTree>
    <p:extLst>
      <p:ext uri="{BB962C8B-B14F-4D97-AF65-F5344CB8AC3E}">
        <p14:creationId xmlns="" xmlns:p14="http://schemas.microsoft.com/office/powerpoint/2010/main" val="35915467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1" grpId="0"/>
      <p:bldP spid="25612" grpId="0"/>
      <p:bldP spid="256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Верно ли поставлен знак сравнения?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а) 4,2·3,5 &gt; 4,2</a:t>
            </a:r>
          </a:p>
          <a:p>
            <a:r>
              <a:rPr lang="ru-RU" sz="4400" b="1" dirty="0" smtClean="0"/>
              <a:t>б) 4,2·0,35 &gt; 4,2</a:t>
            </a:r>
          </a:p>
          <a:p>
            <a:r>
              <a:rPr lang="ru-RU" sz="4400" b="1" dirty="0" smtClean="0"/>
              <a:t>в) 0,5·10,05 &lt; 0,5</a:t>
            </a:r>
          </a:p>
          <a:p>
            <a:r>
              <a:rPr lang="ru-RU" sz="4400" b="1" dirty="0" smtClean="0"/>
              <a:t>г) 0,7·0,49 &lt; 0,7</a:t>
            </a:r>
          </a:p>
          <a:p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Выполните действия: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4098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769938" y="1982788"/>
          <a:ext cx="3232150" cy="2954337"/>
        </p:xfrm>
        <a:graphic>
          <a:graphicData uri="http://schemas.openxmlformats.org/presentationml/2006/ole">
            <p:oleObj spid="_x0000_s22530" name="Формула" r:id="rId3" imgW="888840" imgH="81252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1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314950" y="1966913"/>
          <a:ext cx="3189288" cy="2914650"/>
        </p:xfrm>
        <a:graphic>
          <a:graphicData uri="http://schemas.openxmlformats.org/presentationml/2006/ole">
            <p:oleObj spid="_x0000_s22532" name="Формула" r:id="rId5" imgW="888840" imgH="812520" progId="Equation.3">
              <p:embed/>
            </p:oleObj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2428082" y="3499644"/>
            <a:ext cx="42862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Проверим вычисления</a:t>
            </a:r>
            <a:endParaRPr lang="ru-RU" dirty="0"/>
          </a:p>
        </p:txBody>
      </p:sp>
      <p:graphicFrame>
        <p:nvGraphicFramePr>
          <p:cNvPr id="51202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0" y="1340768"/>
          <a:ext cx="4283968" cy="3096344"/>
        </p:xfrm>
        <a:graphic>
          <a:graphicData uri="http://schemas.openxmlformats.org/presentationml/2006/ole">
            <p:oleObj spid="_x0000_s51202" name="Формула" r:id="rId3" imgW="1320480" imgH="812520" progId="Equation.3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4572000" y="1268760"/>
          <a:ext cx="4248472" cy="3024336"/>
        </p:xfrm>
        <a:graphic>
          <a:graphicData uri="http://schemas.openxmlformats.org/presentationml/2006/ole">
            <p:oleObj spid="_x0000_s51203" name="Формула" r:id="rId4" imgW="1269720" imgH="81252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решать уравнения.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7200">
              <a:spcBef>
                <a:spcPct val="0"/>
              </a:spcBef>
              <a:buNone/>
            </a:pPr>
            <a:r>
              <a:rPr lang="ru-RU" sz="4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а)( </a:t>
            </a:r>
            <a:r>
              <a:rPr lang="ru-RU" sz="4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4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4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4,237</a:t>
            </a:r>
            <a:r>
              <a:rPr lang="ru-RU" sz="44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: 7,02 =1,8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sz="4400" b="1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lang="ru-RU" sz="4400" b="1" i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4400" b="1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0,06 + 2,8 = 3,7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sz="4400" b="1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lang="ru-RU" sz="4400" b="1" i="1" dirty="0" err="1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lang="ru-RU" sz="4400" b="1" i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0,06 + 2,8 = 3,7</a:t>
            </a:r>
          </a:p>
          <a:p>
            <a:pPr marL="0" lvl="0" indent="457200">
              <a:spcBef>
                <a:spcPct val="0"/>
              </a:spcBef>
              <a:buNone/>
            </a:pP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моя бабушка, заболела и попросила меня заполнить квитанцию об оплате природного газа и посчитать сколько денег надо заплатить за израсходованный газ. А я не могу. Показания сейчас24487,7. предыдущие24362,6</a:t>
            </a:r>
            <a:endParaRPr lang="ru-RU" sz="1800" dirty="0"/>
          </a:p>
        </p:txBody>
      </p:sp>
      <p:pic>
        <p:nvPicPr>
          <p:cNvPr id="3" name="Рисунок 2" descr="квитанция на га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337623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Lock"/>
          <p:cNvSpPr>
            <a:spLocks noEditPoints="1" noChangeArrowheads="1"/>
          </p:cNvSpPr>
          <p:nvPr/>
        </p:nvSpPr>
        <p:spPr bwMode="auto">
          <a:xfrm>
            <a:off x="3132138" y="765175"/>
            <a:ext cx="3705225" cy="46482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gradFill rotWithShape="1">
            <a:gsLst>
              <a:gs pos="0">
                <a:srgbClr val="4D0808"/>
              </a:gs>
              <a:gs pos="15000">
                <a:srgbClr val="FF0300"/>
              </a:gs>
              <a:gs pos="27500">
                <a:srgbClr val="FF7A00"/>
              </a:gs>
              <a:gs pos="50000">
                <a:srgbClr val="FFF200"/>
              </a:gs>
              <a:gs pos="72500">
                <a:srgbClr val="FF7A00"/>
              </a:gs>
              <a:gs pos="85000">
                <a:srgbClr val="FF0300"/>
              </a:gs>
              <a:gs pos="100000">
                <a:srgbClr val="4D0808"/>
              </a:gs>
            </a:gsLst>
            <a:lin ang="5400000" scaled="1"/>
          </a:gra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4213" y="188913"/>
            <a:ext cx="8135937" cy="1152525"/>
          </a:xfrm>
          <a:gradFill rotWithShape="1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800">
                <a:solidFill>
                  <a:schemeClr val="bg2"/>
                </a:solidFill>
              </a:rPr>
              <a:t/>
            </a:r>
            <a:br>
              <a:rPr lang="ru-RU" sz="2800">
                <a:solidFill>
                  <a:schemeClr val="bg2"/>
                </a:solidFill>
              </a:rPr>
            </a:br>
            <a:r>
              <a:rPr lang="ru-RU" sz="2800">
                <a:solidFill>
                  <a:schemeClr val="bg2"/>
                </a:solidFill>
              </a:rPr>
              <a:t>Соедини с числом 38,45 те выражения, значения которых равны этому числу. </a:t>
            </a:r>
            <a:br>
              <a:rPr lang="ru-RU" sz="2800">
                <a:solidFill>
                  <a:schemeClr val="bg2"/>
                </a:solidFill>
              </a:rPr>
            </a:br>
            <a:endParaRPr lang="ru-RU" sz="2800">
              <a:solidFill>
                <a:schemeClr val="bg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116013" y="2205038"/>
            <a:ext cx="2087562" cy="792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3,845</a:t>
            </a:r>
            <a:r>
              <a:rPr lang="ru-RU" sz="2400" i="0">
                <a:solidFill>
                  <a:srgbClr val="000000"/>
                </a:solidFill>
              </a:rPr>
              <a:t> </a:t>
            </a:r>
            <a:r>
              <a:rPr lang="ru-RU" sz="2400" b="1" i="0">
                <a:solidFill>
                  <a:srgbClr val="000000"/>
                </a:solidFill>
              </a:rPr>
              <a:t> ∙ 10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04025" y="2205038"/>
            <a:ext cx="1944688" cy="7921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3845  ∙  0,01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971550" y="3573463"/>
            <a:ext cx="2376488" cy="863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38,75 - 0,3  ∙ 1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708400" y="2060575"/>
            <a:ext cx="2376488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384,5</a:t>
            </a:r>
            <a:r>
              <a:rPr lang="ru-RU" sz="2400" i="0">
                <a:solidFill>
                  <a:srgbClr val="000000"/>
                </a:solidFill>
              </a:rPr>
              <a:t> </a:t>
            </a:r>
            <a:r>
              <a:rPr lang="ru-RU" sz="2400" b="1" i="0">
                <a:solidFill>
                  <a:srgbClr val="000000"/>
                </a:solidFill>
              </a:rPr>
              <a:t> ∙ 100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516688" y="3573463"/>
            <a:ext cx="2447925" cy="8620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38,45  + 12,5  ∙ 0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659563" y="5013325"/>
            <a:ext cx="2089150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3, 845  ∙ 100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116013" y="5013325"/>
            <a:ext cx="2449512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3,845  ∙ 0,1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3851275" y="5445125"/>
            <a:ext cx="2520950" cy="792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0">
                <a:solidFill>
                  <a:srgbClr val="000000"/>
                </a:solidFill>
              </a:rPr>
              <a:t>0,3845  ∙ 100</a:t>
            </a: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4211638" y="3573463"/>
            <a:ext cx="1439862" cy="8636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2800" b="1" i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38,45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 flipV="1">
            <a:off x="3203575" y="2997200"/>
            <a:ext cx="1152525" cy="7191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5724525" y="2997200"/>
            <a:ext cx="863600" cy="6477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795963" y="4005263"/>
            <a:ext cx="7207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5003800" y="4437063"/>
            <a:ext cx="1588" cy="10080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 flipV="1">
            <a:off x="3348038" y="4005263"/>
            <a:ext cx="8636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/>
      <p:bldP spid="8196" grpId="0" animBg="1"/>
      <p:bldP spid="8198" grpId="0" animBg="1"/>
      <p:bldP spid="8199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9" grpId="0" animBg="1"/>
      <p:bldP spid="8210" grpId="0" animBg="1"/>
      <p:bldP spid="8211" grpId="0" animBg="1"/>
      <p:bldP spid="8212" grpId="0" animBg="1"/>
      <p:bldP spid="82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cs typeface="Aharoni" panose="02010803020104030203" pitchFamily="2" charset="-79"/>
              </a:rPr>
              <a:t>Угадайте секрет составления таблицы. Заполните пустые клетки. Если возникли затруднения, оставьте клетки пустыми</a:t>
            </a:r>
            <a:r>
              <a:rPr lang="ru-RU" sz="3200" dirty="0" smtClean="0">
                <a:solidFill>
                  <a:srgbClr val="FF0000"/>
                </a:solidFill>
                <a:cs typeface="Aharoni" panose="02010803020104030203" pitchFamily="2" charset="-79"/>
              </a:rPr>
              <a:t>.</a:t>
            </a:r>
            <a:endParaRPr lang="ru-RU" sz="3200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5779186"/>
              </p:ext>
            </p:extLst>
          </p:nvPr>
        </p:nvGraphicFramePr>
        <p:xfrm>
          <a:off x="827584" y="1988840"/>
          <a:ext cx="7200801" cy="23925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7054"/>
                <a:gridCol w="900100"/>
                <a:gridCol w="761623"/>
                <a:gridCol w="900100"/>
                <a:gridCol w="1107815"/>
                <a:gridCol w="1107815"/>
                <a:gridCol w="1246294"/>
              </a:tblGrid>
              <a:tr h="7086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 2,2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4,21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0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     3                      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6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12,3</a:t>
                      </a:r>
                    </a:p>
                    <a:p>
                      <a:pPr lvl="0"/>
                      <a:r>
                        <a:rPr lang="ru-RU" sz="3200" dirty="0" smtClean="0">
                          <a:effectLst/>
                          <a:latin typeface="Times New Roman"/>
                          <a:ea typeface="Times New Roman"/>
                        </a:rPr>
                        <a:t>                     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65" y="4509120"/>
            <a:ext cx="3240360" cy="2149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717840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Проверьте ответы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9598650"/>
              </p:ext>
            </p:extLst>
          </p:nvPr>
        </p:nvGraphicFramePr>
        <p:xfrm>
          <a:off x="539547" y="1772816"/>
          <a:ext cx="8064900" cy="20150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82818"/>
                <a:gridCol w="1082818"/>
                <a:gridCol w="1082818"/>
                <a:gridCol w="1325405"/>
                <a:gridCol w="1082818"/>
                <a:gridCol w="1082818"/>
                <a:gridCol w="1325405"/>
              </a:tblGrid>
              <a:tr h="67169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1.1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4,23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3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96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   3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0,9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effectLst/>
                          <a:latin typeface="Times New Roman"/>
                          <a:ea typeface="Times New Roman"/>
                        </a:rPr>
                        <a:t>1,1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696"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effectLst/>
                          <a:latin typeface="Times New Roman"/>
                          <a:ea typeface="Times New Roman"/>
                        </a:rPr>
                        <a:t>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3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42,3</a:t>
                      </a:r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3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effectLst/>
                          <a:latin typeface="Times New Roman"/>
                          <a:ea typeface="Times New Roman"/>
                        </a:rPr>
                        <a:t>12,3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12995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Систематизация знаний и умений учащихся при выполнении заданий на умножение десятичных дробей; </a:t>
            </a:r>
            <a:endParaRPr lang="ru-RU" dirty="0" smtClean="0"/>
          </a:p>
          <a:p>
            <a:r>
              <a:rPr lang="ru-RU" dirty="0" smtClean="0"/>
              <a:t>Воспитание внимательности, самостоятельности, ответственности </a:t>
            </a:r>
            <a:r>
              <a:rPr lang="ru-RU" dirty="0" smtClean="0"/>
              <a:t>;</a:t>
            </a:r>
          </a:p>
          <a:p>
            <a:r>
              <a:rPr lang="ru-RU" dirty="0" smtClean="0"/>
              <a:t>Развитие навыков самоконтроля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91264" cy="403244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21*0,3=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6,3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32*0,2=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6,4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1,4*0,7=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0,98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1,3*0,6=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0,78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3,5*0,04=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0,14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2,5*0,06=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0,15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0,6*200=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0,4*300=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1,5*400=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3,5*200=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6480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 1                                Вариант 2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652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</a:rPr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FF0000"/>
                </a:solidFill>
              </a:rPr>
              <a:t>п.36, № </a:t>
            </a:r>
            <a:r>
              <a:rPr lang="ru-RU" sz="3600" dirty="0" smtClean="0">
                <a:solidFill>
                  <a:srgbClr val="FF0000"/>
                </a:solidFill>
              </a:rPr>
              <a:t>1432(а </a:t>
            </a:r>
            <a:r>
              <a:rPr lang="ru-RU" sz="3600" dirty="0">
                <a:solidFill>
                  <a:srgbClr val="FF0000"/>
                </a:solidFill>
              </a:rPr>
              <a:t>– </a:t>
            </a:r>
            <a:r>
              <a:rPr lang="ru-RU" sz="3600" dirty="0" smtClean="0">
                <a:solidFill>
                  <a:srgbClr val="FF0000"/>
                </a:solidFill>
              </a:rPr>
              <a:t>г); №1433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252027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24944"/>
            <a:ext cx="216024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0894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стимулировать деятельность через наглядность; </a:t>
            </a:r>
            <a:endParaRPr lang="ru-RU" dirty="0" smtClean="0"/>
          </a:p>
          <a:p>
            <a:r>
              <a:rPr lang="ru-RU" dirty="0" smtClean="0"/>
              <a:t>воспитывать интерес к уроку математики; </a:t>
            </a:r>
            <a:endParaRPr lang="ru-RU" dirty="0" smtClean="0"/>
          </a:p>
          <a:p>
            <a:r>
              <a:rPr lang="ru-RU" dirty="0" smtClean="0"/>
              <a:t>развивать логическое мышление учащихся при решении заданий на умножение десятичных дробей.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ничего не замечает,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 ничего не изучает.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ничего не изучает,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 вечно хнычет и скучает.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034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/>
              <a:t>Вспомним правило умножения десятичных дробей</a:t>
            </a:r>
            <a:endParaRPr lang="ru-RU" sz="5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  <a:solidFill>
            <a:srgbClr val="FFFF00"/>
          </a:solidFill>
          <a:effectLst/>
        </p:spPr>
        <p:txBody>
          <a:bodyPr/>
          <a:lstStyle/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</a:rPr>
              <a:t>Чтобы перемножить две десятичные дроби, надо: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7618421"/>
              </p:ext>
            </p:extLst>
          </p:nvPr>
        </p:nvGraphicFramePr>
        <p:xfrm>
          <a:off x="467544" y="1340768"/>
          <a:ext cx="8280920" cy="4104456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4104456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выполнить умножение,</a:t>
                      </a: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 не обращая внимание на     запятые;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отделить запятой столько цифр справа, сколько их стоит после запятой в обоих множителях.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8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если в произведении получается меньше цифр чем надо отделить запятой, то впереди пишут нуль или несколько нулей.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99851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428625" y="3714750"/>
            <a:ext cx="2857500" cy="2786063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8183563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Вычислите устно:	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1026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1506" name="Формула" r:id="rId3" imgW="0" imgH="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892675" y="1909763"/>
          <a:ext cx="2359025" cy="1428750"/>
        </p:xfrm>
        <a:graphic>
          <a:graphicData uri="http://schemas.openxmlformats.org/presentationml/2006/ole">
            <p:oleObj spid="_x0000_s21507" name="Формула" r:id="rId4" imgW="838080" imgH="50796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955675" y="1784350"/>
          <a:ext cx="2366963" cy="1554163"/>
        </p:xfrm>
        <a:graphic>
          <a:graphicData uri="http://schemas.openxmlformats.org/presentationml/2006/ole">
            <p:oleObj spid="_x0000_s21508" name="Формула" r:id="rId5" imgW="774360" imgH="507960" progId="Equation.3">
              <p:embed/>
            </p:oleObj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48038" y="1844675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8938" y="2266950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10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59113" y="27813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0,35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948488" y="191611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0,6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72250" y="23383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4,5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35825" y="27813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2,4</a:t>
            </a:r>
          </a:p>
        </p:txBody>
      </p:sp>
      <p:pic>
        <p:nvPicPr>
          <p:cNvPr id="1039" name="Picture 7" descr="C:\Documents and Settings\Admin\Рабочий стол\картинки\sov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813" y="4286250"/>
            <a:ext cx="215900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183562" cy="10509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Найдите площадь прямоугольника со сторонами </a:t>
            </a:r>
            <a:r>
              <a:rPr lang="ru-RU" sz="3200" dirty="0" smtClean="0">
                <a:solidFill>
                  <a:schemeClr val="tx1"/>
                </a:solidFill>
              </a:rPr>
              <a:t>а</a:t>
            </a:r>
            <a:r>
              <a:rPr lang="ru-RU" sz="2400" dirty="0" smtClean="0">
                <a:solidFill>
                  <a:schemeClr val="tx1"/>
                </a:solidFill>
              </a:rPr>
              <a:t> и </a:t>
            </a:r>
            <a:r>
              <a:rPr lang="ru-RU" sz="3200" dirty="0" smtClean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, если: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а) а=1,2 см ; в=4 см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б) а=0,8 дм ; в=5 дм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в) а=10 м; в=0,006 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88" y="2643188"/>
            <a:ext cx="8183562" cy="1050925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4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3" y="2857500"/>
            <a:ext cx="8183562" cy="550863"/>
          </a:xfrm>
          <a:prstGeom prst="rect">
            <a:avLst/>
          </a:prstGeom>
        </p:spPr>
        <p:txBody>
          <a:bodyPr/>
          <a:lstStyle/>
          <a:p>
            <a:pPr marL="36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Выразите площадь в см</a:t>
            </a:r>
            <a:r>
              <a:rPr lang="ru-RU" sz="2400" dirty="0">
                <a:latin typeface="+mn-lt"/>
              </a:rPr>
              <a:t></a:t>
            </a:r>
            <a:endParaRPr lang="ru-RU" sz="24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5" y="4714875"/>
            <a:ext cx="8183563" cy="9794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Выразите площадь в дм</a:t>
            </a:r>
            <a:r>
              <a:rPr lang="ru-RU" sz="2400" dirty="0">
                <a:latin typeface="+mn-lt"/>
              </a:rPr>
              <a:t></a:t>
            </a:r>
            <a:endParaRPr lang="ru-RU" sz="24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43438" y="1785938"/>
            <a:ext cx="335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 </a:t>
            </a:r>
            <a:r>
              <a:rPr lang="en-US" sz="2800">
                <a:latin typeface="Verdana" pitchFamily="34" charset="0"/>
              </a:rPr>
              <a:t>S = </a:t>
            </a:r>
            <a:r>
              <a:rPr lang="ru-RU" sz="2800">
                <a:latin typeface="Verdana" pitchFamily="34" charset="0"/>
              </a:rPr>
              <a:t>4,8см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3438" y="2286000"/>
            <a:ext cx="335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 </a:t>
            </a:r>
            <a:r>
              <a:rPr lang="en-US" sz="2800">
                <a:latin typeface="Verdana" pitchFamily="34" charset="0"/>
              </a:rPr>
              <a:t>S = 4</a:t>
            </a:r>
            <a:r>
              <a:rPr lang="ru-RU" sz="2800">
                <a:latin typeface="Verdana" pitchFamily="34" charset="0"/>
              </a:rPr>
              <a:t>дм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8" y="4357688"/>
            <a:ext cx="335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 </a:t>
            </a:r>
            <a:r>
              <a:rPr lang="en-US" sz="2800">
                <a:latin typeface="Verdana" pitchFamily="34" charset="0"/>
              </a:rPr>
              <a:t>S = </a:t>
            </a:r>
            <a:r>
              <a:rPr lang="ru-RU" sz="2800">
                <a:latin typeface="Verdana" pitchFamily="34" charset="0"/>
              </a:rPr>
              <a:t>0,06м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75" y="2286000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= 0,04см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00375" y="4357688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Verdana" pitchFamily="34" charset="0"/>
              </a:rPr>
              <a:t>= 0,0006дм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- Найди ошибку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а) 0,5·5=2,5               б) 0,5·0,5=2,5      в)0,5·0,05=0,25        </a:t>
            </a:r>
            <a:r>
              <a:rPr lang="ru-RU" i="1" dirty="0" smtClean="0"/>
              <a:t> </a:t>
            </a:r>
            <a:r>
              <a:rPr lang="ru-RU" dirty="0" smtClean="0"/>
              <a:t>г) 0,125·8=1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д</a:t>
            </a:r>
            <a:r>
              <a:rPr lang="ru-RU" dirty="0" smtClean="0"/>
              <a:t>) 1,25·0,8=2            е) 12,5·0,8=100 </a:t>
            </a:r>
          </a:p>
          <a:p>
            <a:pPr>
              <a:buNone/>
            </a:pPr>
            <a:r>
              <a:rPr lang="ru-RU" dirty="0" smtClean="0"/>
              <a:t>     ж) 1,5·6=0,9              </a:t>
            </a:r>
            <a:r>
              <a:rPr lang="ru-RU" dirty="0" err="1" smtClean="0"/>
              <a:t>з</a:t>
            </a:r>
            <a:r>
              <a:rPr lang="ru-RU" dirty="0" smtClean="0"/>
              <a:t>) 1,5·0,6=2,1 </a:t>
            </a:r>
          </a:p>
          <a:p>
            <a:pPr>
              <a:buNone/>
            </a:pPr>
            <a:r>
              <a:rPr lang="ru-RU" dirty="0" smtClean="0"/>
              <a:t>     и) 0,15·0,06=0,009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heme/theme1.xml><?xml version="1.0" encoding="utf-8"?>
<a:theme xmlns:a="http://schemas.openxmlformats.org/drawingml/2006/main" name="Математик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417</Words>
  <Application>Microsoft Office PowerPoint</Application>
  <PresentationFormat>Экран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Математика 2</vt:lpstr>
      <vt:lpstr>Формула</vt:lpstr>
      <vt:lpstr>Умножение десятичных дробей</vt:lpstr>
      <vt:lpstr>Цели урока:</vt:lpstr>
      <vt:lpstr>Задачи урока: </vt:lpstr>
      <vt:lpstr>Слайд 4</vt:lpstr>
      <vt:lpstr>Слайд 5</vt:lpstr>
      <vt:lpstr>Чтобы перемножить две десятичные дроби, надо:</vt:lpstr>
      <vt:lpstr>Вычислите устно: </vt:lpstr>
      <vt:lpstr>Найдите площадь прямоугольника со сторонами а и в, если:</vt:lpstr>
      <vt:lpstr>- Найди ошибку</vt:lpstr>
      <vt:lpstr>Вписать пропущенные числа в следующие равенства:</vt:lpstr>
      <vt:lpstr>               Известно, что  </vt:lpstr>
      <vt:lpstr> Верно ли поставлен знак сравнения? </vt:lpstr>
      <vt:lpstr>Выполните действия:</vt:lpstr>
      <vt:lpstr>Проверим вычисления</vt:lpstr>
      <vt:lpstr> решать уравнения.  </vt:lpstr>
      <vt:lpstr>моя бабушка, заболела и попросила меня заполнить квитанцию об оплате природного газа и посчитать сколько денег надо заплатить за израсходованный газ. А я не могу. Показания сейчас24487,7. предыдущие24362,6</vt:lpstr>
      <vt:lpstr> Соедини с числом 38,45 те выражения, значения которых равны этому числу.  </vt:lpstr>
      <vt:lpstr>Угадайте секрет составления таблицы. Заполните пустые клетки. Если возникли затруднения, оставьте клетки пустыми.</vt:lpstr>
      <vt:lpstr>Проверьте ответы</vt:lpstr>
      <vt:lpstr> Самостоятельная работа       21*0,3=6,3                  32*0,2=6,4    1,4*0,7=0,98                1,3*0,6=0,78     3,5*0,04=0,14              2,5*0,06=0,15    0,6*200=120                0,4*300=120   1,5*400=600                 3,5*200=700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</cp:lastModifiedBy>
  <cp:revision>89</cp:revision>
  <dcterms:created xsi:type="dcterms:W3CDTF">2015-03-01T13:05:21Z</dcterms:created>
  <dcterms:modified xsi:type="dcterms:W3CDTF">2018-03-04T13:55:59Z</dcterms:modified>
</cp:coreProperties>
</file>