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68" r:id="rId6"/>
    <p:sldId id="260" r:id="rId7"/>
    <p:sldId id="278" r:id="rId8"/>
    <p:sldId id="258" r:id="rId9"/>
    <p:sldId id="279" r:id="rId10"/>
    <p:sldId id="265" r:id="rId11"/>
    <p:sldId id="277" r:id="rId12"/>
    <p:sldId id="271" r:id="rId13"/>
    <p:sldId id="261" r:id="rId14"/>
    <p:sldId id="280" r:id="rId15"/>
    <p:sldId id="263" r:id="rId16"/>
    <p:sldId id="273" r:id="rId17"/>
    <p:sldId id="259" r:id="rId18"/>
    <p:sldId id="276" r:id="rId19"/>
    <p:sldId id="269" r:id="rId20"/>
    <p:sldId id="264" r:id="rId21"/>
    <p:sldId id="272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7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1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2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6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2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9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3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9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F54B5-F461-4EBD-85DE-70BCE33B11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FFB6-53F5-409B-97C8-666664061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6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05561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Математика  - 2 класс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14530"/>
            <a:ext cx="8143932" cy="2942662"/>
          </a:xfrm>
        </p:spPr>
        <p:txBody>
          <a:bodyPr>
            <a:normAutofit fontScale="32500" lnSpcReduction="20000"/>
          </a:bodyPr>
          <a:lstStyle/>
          <a:p>
            <a:r>
              <a:rPr lang="ru-RU" sz="14400" b="1" dirty="0" smtClean="0">
                <a:solidFill>
                  <a:schemeClr val="accent2">
                    <a:lumMod val="50000"/>
                  </a:schemeClr>
                </a:solidFill>
              </a:rPr>
              <a:t>Закрепление таблиц умножения и деления </a:t>
            </a:r>
          </a:p>
          <a:p>
            <a:r>
              <a:rPr lang="ru-RU" sz="14400" b="1" dirty="0" smtClean="0">
                <a:solidFill>
                  <a:schemeClr val="accent2">
                    <a:lumMod val="50000"/>
                  </a:schemeClr>
                </a:solidFill>
              </a:rPr>
              <a:t>с числами 2 – 5</a:t>
            </a:r>
          </a:p>
          <a:p>
            <a:endParaRPr lang="ru-RU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805264"/>
            <a:ext cx="293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Учитель начальных классов </a:t>
            </a:r>
          </a:p>
          <a:p>
            <a:pPr algn="r"/>
            <a:r>
              <a:rPr lang="ru-RU" dirty="0" smtClean="0"/>
              <a:t>высшей категории</a:t>
            </a:r>
          </a:p>
          <a:p>
            <a:pPr algn="r"/>
            <a:r>
              <a:rPr lang="ru-RU" dirty="0" smtClean="0"/>
              <a:t>Афанасьева Елена Игоревна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008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г. </a:t>
            </a:r>
            <a:r>
              <a:rPr lang="ru-RU" dirty="0"/>
              <a:t>Шымкент</a:t>
            </a:r>
          </a:p>
          <a:p>
            <a:r>
              <a:rPr lang="ru-RU" dirty="0"/>
              <a:t>2017-2018 </a:t>
            </a:r>
            <a:r>
              <a:rPr lang="ru-RU" dirty="0" err="1"/>
              <a:t>уч.г</a:t>
            </a:r>
            <a:r>
              <a:rPr lang="ru-RU" dirty="0"/>
              <a:t>. </a:t>
            </a:r>
          </a:p>
          <a:p>
            <a:r>
              <a:rPr lang="ru-RU" dirty="0" err="1"/>
              <a:t>осш</a:t>
            </a:r>
            <a:r>
              <a:rPr lang="ru-RU" dirty="0"/>
              <a:t> №30 имени </a:t>
            </a:r>
            <a:r>
              <a:rPr lang="ru-RU" dirty="0" err="1"/>
              <a:t>О.Жандосов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optim-z.ru/raznoe/stikh_pushkina_u_lukomorja_dub_zeleny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-1069" b="28393"/>
          <a:stretch>
            <a:fillRect/>
          </a:stretch>
        </p:blipFill>
        <p:spPr bwMode="auto">
          <a:xfrm flipH="1">
            <a:off x="0" y="1357298"/>
            <a:ext cx="4214810" cy="52861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859476">
            <a:off x="3962576" y="5618564"/>
            <a:ext cx="3744416" cy="936104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ru-RU" sz="2400" b="1" dirty="0" smtClean="0"/>
              <a:t>Карточки с примерами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050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optim-z.ru/raznoe/stikh_pushkina_u_lukomorja_dub_zeleny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optim-z.ru/raznoe/stikh_pushkina_u_lukomorja_dub_zeleny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391"/>
          <a:stretch>
            <a:fillRect/>
          </a:stretch>
        </p:blipFill>
        <p:spPr bwMode="auto">
          <a:xfrm flipH="1">
            <a:off x="6000760" y="2418111"/>
            <a:ext cx="3286116" cy="44398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6630"/>
          <a:stretch>
            <a:fillRect/>
          </a:stretch>
        </p:blipFill>
        <p:spPr bwMode="auto">
          <a:xfrm flipH="1">
            <a:off x="0" y="0"/>
            <a:ext cx="4283968" cy="53012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28459"/>
              </p:ext>
            </p:extLst>
          </p:nvPr>
        </p:nvGraphicFramePr>
        <p:xfrm>
          <a:off x="2699792" y="6309320"/>
          <a:ext cx="6291774" cy="24536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88032"/>
                <a:gridCol w="414560"/>
                <a:gridCol w="351296"/>
                <a:gridCol w="379694"/>
                <a:gridCol w="380746"/>
                <a:gridCol w="353399"/>
                <a:gridCol w="353399"/>
                <a:gridCol w="308173"/>
                <a:gridCol w="308173"/>
                <a:gridCol w="348141"/>
                <a:gridCol w="348141"/>
                <a:gridCol w="353399"/>
                <a:gridCol w="376539"/>
                <a:gridCol w="377591"/>
                <a:gridCol w="380746"/>
                <a:gridCol w="353399"/>
                <a:gridCol w="308173"/>
                <a:gridCol w="308173"/>
              </a:tblGrid>
              <a:tr h="41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·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=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=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 х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=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: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у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=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х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=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=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113E-8 L 0.00243 -0.28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4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-60318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9" t="28125"/>
          <a:stretch>
            <a:fillRect/>
          </a:stretch>
        </p:blipFill>
        <p:spPr bwMode="auto">
          <a:xfrm flipH="1">
            <a:off x="-285787" y="1142984"/>
            <a:ext cx="5143538" cy="571501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-60318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0" t="28125"/>
          <a:stretch/>
        </p:blipFill>
        <p:spPr bwMode="auto">
          <a:xfrm flipH="1">
            <a:off x="-285351" y="-1880511"/>
            <a:ext cx="4641326" cy="90348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5833" l="563" r="96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076825" cy="380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3" b="984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4" y="2157912"/>
            <a:ext cx="193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530196" y="2157912"/>
            <a:ext cx="2189333" cy="2124624"/>
            <a:chOff x="5889862" y="4293096"/>
            <a:chExt cx="2189333" cy="2124624"/>
          </a:xfrm>
        </p:grpSpPr>
        <p:sp>
          <p:nvSpPr>
            <p:cNvPr id="2" name="Овал 1"/>
            <p:cNvSpPr/>
            <p:nvPr/>
          </p:nvSpPr>
          <p:spPr>
            <a:xfrm>
              <a:off x="6084168" y="5157192"/>
              <a:ext cx="1656184" cy="2859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086" b="97970" l="0" r="98030">
                          <a14:backgroundMark x1="9360" y1="41624" x2="12808" y2="48731"/>
                          <a14:backgroundMark x1="23645" y1="50761" x2="23645" y2="50761"/>
                          <a14:backgroundMark x1="29064" y1="49239" x2="29064" y2="49239"/>
                          <a14:backgroundMark x1="33990" y1="52284" x2="33990" y2="52284"/>
                          <a14:backgroundMark x1="39409" y1="53807" x2="39409" y2="53807"/>
                          <a14:backgroundMark x1="56158" y1="53299" x2="56158" y2="53299"/>
                          <a14:backgroundMark x1="65025" y1="51777" x2="65025" y2="51777"/>
                          <a14:backgroundMark x1="70443" y1="52284" x2="70443" y2="52284"/>
                          <a14:backgroundMark x1="94089" y1="18782" x2="94089" y2="18782"/>
                          <a14:backgroundMark x1="94089" y1="18782" x2="94089" y2="18782"/>
                          <a14:backgroundMark x1="94089" y1="18782" x2="94089" y2="18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862" y="4293096"/>
              <a:ext cx="2189333" cy="212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3" b="984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51" y="2346771"/>
            <a:ext cx="193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3" b="984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7912"/>
            <a:ext cx="193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-60318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8806" r="58461" b="12306"/>
          <a:stretch>
            <a:fillRect/>
          </a:stretch>
        </p:blipFill>
        <p:spPr bwMode="auto">
          <a:xfrm rot="20899353">
            <a:off x="-152098" y="1200492"/>
            <a:ext cx="4168822" cy="5615148"/>
          </a:xfrm>
          <a:prstGeom prst="hexagon">
            <a:avLst>
              <a:gd name="adj" fmla="val 17564"/>
              <a:gd name="vf" fmla="val 115470"/>
            </a:avLst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72 -2.28776E-6 L 5.55556E-7 -2.2877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-60318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18368" r="776" b="12306"/>
          <a:stretch>
            <a:fillRect/>
          </a:stretch>
        </p:blipFill>
        <p:spPr bwMode="auto">
          <a:xfrm flipH="1">
            <a:off x="-285784" y="500042"/>
            <a:ext cx="5572164" cy="67151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5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vostiliteratury.ru/wp-content/uploads/2014/01/lukomo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"/>
            <a:ext cx="9144000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ki.rdf.ru/media/upload/preview/1_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428868"/>
            <a:ext cx="2959030" cy="29590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500306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790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311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52" cy="4889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214290"/>
            <a:ext cx="39290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Александр </a:t>
            </a: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Сергеевич</a:t>
            </a: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Пушкин</a:t>
            </a:r>
          </a:p>
          <a:p>
            <a:pPr algn="ctr"/>
            <a:endParaRPr lang="ru-RU" sz="4400" b="1" dirty="0"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1828 год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Picture 8" descr="26596055_1212756189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5961076" cy="486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391"/>
          <a:stretch>
            <a:fillRect/>
          </a:stretch>
        </p:blipFill>
        <p:spPr bwMode="auto">
          <a:xfrm>
            <a:off x="762000" y="800100"/>
            <a:ext cx="3810000" cy="43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86" b="97970" l="0" r="98030">
                        <a14:backgroundMark x1="9360" y1="41624" x2="12808" y2="48731"/>
                        <a14:backgroundMark x1="23645" y1="50761" x2="23645" y2="50761"/>
                        <a14:backgroundMark x1="29064" y1="49239" x2="29064" y2="49239"/>
                        <a14:backgroundMark x1="33990" y1="52284" x2="33990" y2="52284"/>
                        <a14:backgroundMark x1="39409" y1="53807" x2="39409" y2="53807"/>
                        <a14:backgroundMark x1="56158" y1="53299" x2="56158" y2="53299"/>
                        <a14:backgroundMark x1="65025" y1="51777" x2="65025" y2="51777"/>
                        <a14:backgroundMark x1="70443" y1="52284" x2="70443" y2="52284"/>
                        <a14:backgroundMark x1="94089" y1="18782" x2="94089" y2="18782"/>
                        <a14:backgroundMark x1="94089" y1="18782" x2="94089" y2="18782"/>
                        <a14:backgroundMark x1="94089" y1="18782" x2="94089" y2="18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13167"/>
            <a:ext cx="3701501" cy="359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8749"/>
          <a:stretch>
            <a:fillRect/>
          </a:stretch>
        </p:blipFill>
        <p:spPr bwMode="auto">
          <a:xfrm>
            <a:off x="4572000" y="800100"/>
            <a:ext cx="3810000" cy="42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" y="116632"/>
            <a:ext cx="904032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optim-z.ru/raznoe/stikh_pushkina_u_lukomorja_dub_zeleny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0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01789">
            <a:off x="2351034" y="2000096"/>
            <a:ext cx="6878393" cy="220025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ArchDown">
              <a:avLst>
                <a:gd name="adj" fmla="val 21543989"/>
              </a:avLst>
            </a:prstTxWarp>
            <a:sp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</a:rPr>
              <a:t>Цепочка примеров</a:t>
            </a:r>
            <a:endParaRPr lang="ru-RU" sz="72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" t="5349" r="66963" b="66094"/>
          <a:stretch/>
        </p:blipFill>
        <p:spPr bwMode="auto">
          <a:xfrm>
            <a:off x="-321049" y="2105651"/>
            <a:ext cx="2905570" cy="22389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0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0" b="100000" l="1420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6829"/>
          <a:stretch>
            <a:fillRect/>
          </a:stretch>
        </p:blipFill>
        <p:spPr bwMode="auto">
          <a:xfrm>
            <a:off x="-252536" y="1268760"/>
            <a:ext cx="4176464" cy="55875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s208.centerstart.ru/sites/ds208.centerstart.ru/files/vika/10efad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31038">
            <a:off x="5078041" y="5261541"/>
            <a:ext cx="3916457" cy="1270835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Блиц - турнир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В одной упряжке 5 морских коньков. Сколько морских коньков в 3 таких упряжках? 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37866"/>
            <a:ext cx="4284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/>
              <a:t>5 · 3 = 15 (кон.)</a:t>
            </a:r>
            <a:endParaRPr lang="ru-RU" sz="4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496" y="2612224"/>
            <a:ext cx="90364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i="1" dirty="0"/>
              <a:t>Из </a:t>
            </a:r>
            <a:r>
              <a:rPr lang="ru-RU" sz="3100" i="1" dirty="0" smtClean="0"/>
              <a:t>35 жемчужин сделали 7 </a:t>
            </a:r>
            <a:r>
              <a:rPr lang="ru-RU" sz="3100" i="1" dirty="0"/>
              <a:t>одинаковых </a:t>
            </a:r>
            <a:r>
              <a:rPr lang="ru-RU" sz="3100" i="1" dirty="0" smtClean="0"/>
              <a:t>украшений. Сколько жемчужин пошло </a:t>
            </a:r>
            <a:r>
              <a:rPr lang="ru-RU" sz="3100" i="1" dirty="0"/>
              <a:t>на </a:t>
            </a:r>
            <a:r>
              <a:rPr lang="ru-RU" sz="3100" i="1" dirty="0" smtClean="0"/>
              <a:t>каждое украшение?</a:t>
            </a:r>
            <a:endParaRPr lang="ru-RU" sz="31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3578" y="3645024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/>
              <a:t>35 : 7 = 5 (</a:t>
            </a:r>
            <a:r>
              <a:rPr lang="ru-RU" sz="4400" i="1" dirty="0" err="1" smtClean="0"/>
              <a:t>жем</a:t>
            </a:r>
            <a:r>
              <a:rPr lang="ru-RU" sz="4400" i="1" dirty="0" smtClean="0"/>
              <a:t>.)</a:t>
            </a:r>
            <a:endParaRPr lang="ru-RU" sz="4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903" y="4734795"/>
            <a:ext cx="9150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В вазу поставили 5 тюльпанов. Сколько тюльпанов будет в  </a:t>
            </a:r>
            <a:r>
              <a:rPr lang="en-US" sz="3200" b="1" i="1" dirty="0"/>
              <a:t>b</a:t>
            </a:r>
            <a:r>
              <a:rPr lang="ru-RU" sz="3200" i="1" dirty="0"/>
              <a:t> вазах?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812013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/>
              <a:t>5 · </a:t>
            </a:r>
            <a:r>
              <a:rPr lang="en-US" sz="4400" i="1" dirty="0"/>
              <a:t>b</a:t>
            </a:r>
            <a:r>
              <a:rPr lang="ru-RU" sz="4400" i="1" dirty="0" smtClean="0"/>
              <a:t> 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1500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-60318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64888"/>
              </p:ext>
            </p:extLst>
          </p:nvPr>
        </p:nvGraphicFramePr>
        <p:xfrm>
          <a:off x="-30161" y="4221088"/>
          <a:ext cx="9144003" cy="166991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</a:tblGrid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·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=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0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·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=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7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: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=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9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·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4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=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2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4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: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=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3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3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6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: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9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=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4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: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=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6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: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=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0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428340" y="5283849"/>
            <a:ext cx="21602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5823" y="52127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23928" y="4293096"/>
            <a:ext cx="21602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2490" y="42219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444208" y="5278265"/>
            <a:ext cx="21602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60232" y="52071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7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604448" y="5278264"/>
            <a:ext cx="21602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2215" y="52127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1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labirint.ru/images/comments_pic/1516/1_b038fd81bd5ee9159606cef7e1c484a0_142928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349" r="2189" b="7182"/>
          <a:stretch/>
        </p:blipFill>
        <p:spPr bwMode="auto">
          <a:xfrm>
            <a:off x="-60318" y="0"/>
            <a:ext cx="920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" b="93000" l="3750" r="9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7" t="9625" r="9626" b="12060"/>
          <a:stretch>
            <a:fillRect/>
          </a:stretch>
        </p:blipFill>
        <p:spPr bwMode="auto">
          <a:xfrm>
            <a:off x="0" y="404664"/>
            <a:ext cx="5148064" cy="665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189</Words>
  <Application>Microsoft Office PowerPoint</Application>
  <PresentationFormat>Экран (4:3)</PresentationFormat>
  <Paragraphs>218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Математика  - 2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Microsoft Office</cp:lastModifiedBy>
  <cp:revision>20</cp:revision>
  <dcterms:created xsi:type="dcterms:W3CDTF">2018-02-02T02:56:56Z</dcterms:created>
  <dcterms:modified xsi:type="dcterms:W3CDTF">2018-03-26T11:27:23Z</dcterms:modified>
</cp:coreProperties>
</file>