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2"/>
  </p:handoutMasterIdLst>
  <p:sldIdLst>
    <p:sldId id="279" r:id="rId5"/>
    <p:sldId id="263" r:id="rId6"/>
    <p:sldId id="258" r:id="rId7"/>
    <p:sldId id="264" r:id="rId8"/>
    <p:sldId id="266" r:id="rId9"/>
    <p:sldId id="267" r:id="rId10"/>
    <p:sldId id="269" r:id="rId11"/>
    <p:sldId id="270" r:id="rId12"/>
    <p:sldId id="265" r:id="rId13"/>
    <p:sldId id="272" r:id="rId14"/>
    <p:sldId id="273" r:id="rId15"/>
    <p:sldId id="271" r:id="rId16"/>
    <p:sldId id="278" r:id="rId17"/>
    <p:sldId id="274" r:id="rId18"/>
    <p:sldId id="276" r:id="rId19"/>
    <p:sldId id="275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77A9D2"/>
    <a:srgbClr val="FF696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D36E3056-1F72-4F19-A270-3E172372E0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9504F57-C49A-4EF7-AD52-BA4184F9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1BD3-2A4E-44A3-BF2E-1DD258A937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59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  <p:sldLayoutId id="2147483695" r:id="rId8"/>
    <p:sldLayoutId id="2147483696" r:id="rId9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6.png"/><Relationship Id="rId1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audio" Target="../media/audio2.wav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0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175/20075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044700" y="3141662"/>
            <a:ext cx="2832100" cy="11079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600" b="1" dirty="0"/>
              <a:t>25 </a:t>
            </a:r>
            <a:r>
              <a:rPr lang="en-US" altLang="ru-RU" sz="6600" b="1" dirty="0">
                <a:cs typeface="Arial" panose="020B0604020202020204" pitchFamily="34" charset="0"/>
              </a:rPr>
              <a:t>·</a:t>
            </a:r>
            <a:r>
              <a:rPr lang="ru-RU" altLang="ru-RU" sz="6600" b="1" dirty="0">
                <a:cs typeface="Arial" panose="020B0604020202020204" pitchFamily="34" charset="0"/>
              </a:rPr>
              <a:t> 3 =</a:t>
            </a:r>
            <a:endParaRPr lang="en-US" altLang="ru-RU" sz="6600" b="1" dirty="0">
              <a:cs typeface="Arial" panose="020B0604020202020204" pitchFamily="34" charset="0"/>
            </a:endParaRPr>
          </a:p>
        </p:txBody>
      </p:sp>
      <p:pic>
        <p:nvPicPr>
          <p:cNvPr id="24581" name="Picture 5" descr="f20090918141730-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67" y="2565400"/>
            <a:ext cx="32766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56214" y="3141662"/>
            <a:ext cx="1627186" cy="110799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600" b="1" dirty="0">
                <a:cs typeface="Arial" panose="020B0604020202020204" pitchFamily="34" charset="0"/>
              </a:rPr>
              <a:t>75</a:t>
            </a:r>
            <a:endParaRPr lang="en-US" altLang="ru-RU" sz="6600" b="1" dirty="0">
              <a:cs typeface="Arial" panose="020B0604020202020204" pitchFamily="34" charset="0"/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396460" y="585786"/>
            <a:ext cx="792162" cy="2592388"/>
          </a:xfrm>
          <a:prstGeom prst="downArrow">
            <a:avLst>
              <a:gd name="adj1" fmla="val 50000"/>
              <a:gd name="adj2" fmla="val 81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 rot="16200000">
            <a:off x="2786858" y="167639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Множитель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2068514" y="549273"/>
            <a:ext cx="815975" cy="2592388"/>
          </a:xfrm>
          <a:prstGeom prst="downArrow">
            <a:avLst>
              <a:gd name="adj1" fmla="val 50000"/>
              <a:gd name="adj2" fmla="val 794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 rot="16200000">
            <a:off x="1429150" y="167639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/>
              <a:t>Множитель</a:t>
            </a: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5480846" y="585786"/>
            <a:ext cx="720725" cy="2638425"/>
          </a:xfrm>
          <a:prstGeom prst="downArrow">
            <a:avLst>
              <a:gd name="adj1" fmla="val 50000"/>
              <a:gd name="adj2" fmla="val 9152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 rot="16200000">
            <a:off x="4620419" y="1616867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/>
              <a:t>Произведение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4573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3" grpId="0" animBg="1"/>
      <p:bldP spid="24586" grpId="0" animBg="1"/>
      <p:bldP spid="24589" grpId="0"/>
      <p:bldP spid="24590" grpId="0" animBg="1"/>
      <p:bldP spid="24591" grpId="0"/>
      <p:bldP spid="24592" grpId="0" animBg="1"/>
      <p:bldP spid="245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14994"/>
            <a:ext cx="989330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Произведение двух чисел не изменяется при перестановке множителей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664834"/>
            <a:ext cx="98933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Переместительное                     а </a:t>
            </a:r>
            <a:r>
              <a:rPr lang="en-US" altLang="ru-RU" sz="3600" b="1" dirty="0" smtClean="0">
                <a:cs typeface="Arial" panose="020B0604020202020204" pitchFamily="34" charset="0"/>
              </a:rPr>
              <a:t>·</a:t>
            </a:r>
            <a:r>
              <a:rPr lang="en-US" sz="3600" dirty="0" smtClean="0"/>
              <a:t> b = b </a:t>
            </a:r>
            <a:r>
              <a:rPr lang="en-US" altLang="ru-RU" sz="3600" b="1" dirty="0" smtClean="0">
                <a:cs typeface="Arial" panose="020B0604020202020204" pitchFamily="34" charset="0"/>
              </a:rPr>
              <a:t>·</a:t>
            </a:r>
            <a:r>
              <a:rPr lang="en-US" sz="3600" dirty="0" smtClean="0"/>
              <a:t> a</a:t>
            </a:r>
            <a:r>
              <a:rPr lang="ru-RU" sz="3600" dirty="0" smtClean="0"/>
              <a:t> 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43533"/>
            <a:ext cx="989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Свойства умножения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660676"/>
            <a:ext cx="9893300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Чтобы умножить число на произведение двух чисел, можно сначала умножить его на первый множитель, а потом полученное произведение умножить на второй множитель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198969"/>
            <a:ext cx="98933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Сочетательное</a:t>
            </a:r>
            <a:r>
              <a:rPr lang="en-US" sz="3600" dirty="0" smtClean="0"/>
              <a:t>                          a </a:t>
            </a:r>
            <a:r>
              <a:rPr lang="en-US" altLang="ru-RU" sz="3600" b="1" dirty="0" smtClean="0">
                <a:cs typeface="Arial" panose="020B0604020202020204" pitchFamily="34" charset="0"/>
              </a:rPr>
              <a:t>· </a:t>
            </a:r>
            <a:r>
              <a:rPr lang="en-US" sz="3600" dirty="0" smtClean="0"/>
              <a:t>(b </a:t>
            </a:r>
            <a:r>
              <a:rPr lang="en-US" altLang="ru-RU" sz="3600" b="1" dirty="0" smtClean="0">
                <a:cs typeface="Arial" panose="020B0604020202020204" pitchFamily="34" charset="0"/>
              </a:rPr>
              <a:t>·</a:t>
            </a:r>
            <a:r>
              <a:rPr lang="en-US" sz="3600" dirty="0" smtClean="0"/>
              <a:t> c) = (a </a:t>
            </a:r>
            <a:r>
              <a:rPr lang="en-US" altLang="ru-RU" sz="3600" b="1" dirty="0" smtClean="0">
                <a:cs typeface="Arial" panose="020B0604020202020204" pitchFamily="34" charset="0"/>
              </a:rPr>
              <a:t>·</a:t>
            </a:r>
            <a:r>
              <a:rPr lang="en-US" sz="3600" dirty="0" smtClean="0"/>
              <a:t> b) </a:t>
            </a:r>
            <a:r>
              <a:rPr lang="en-US" altLang="ru-RU" sz="3600" b="1" dirty="0" smtClean="0">
                <a:cs typeface="Arial" panose="020B0604020202020204" pitchFamily="34" charset="0"/>
              </a:rPr>
              <a:t>·</a:t>
            </a:r>
            <a:r>
              <a:rPr lang="en-US" sz="3600" dirty="0" smtClean="0"/>
              <a:t> c</a:t>
            </a:r>
            <a:endParaRPr lang="ru-RU" sz="3600" dirty="0"/>
          </a:p>
        </p:txBody>
      </p:sp>
      <p:pic>
        <p:nvPicPr>
          <p:cNvPr id="7" name="Picture 4" descr="f20090918141730-stud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894" y="5143500"/>
            <a:ext cx="130910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5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333" y="776565"/>
            <a:ext cx="9296399" cy="2796368"/>
          </a:xfrm>
        </p:spPr>
        <p:txBody>
          <a:bodyPr/>
          <a:lstStyle/>
          <a:p>
            <a:pPr algn="l"/>
            <a:r>
              <a:rPr lang="ru-RU" dirty="0"/>
              <a:t>найдите значение выражения 38 × а, если а = </a:t>
            </a:r>
            <a:r>
              <a:rPr lang="ru-RU" dirty="0" smtClean="0"/>
              <a:t>100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а = 10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а = 1000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206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79651" y="417513"/>
            <a:ext cx="4707827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Солнце глянуло в тетрадку,</a:t>
            </a:r>
            <a:br>
              <a:rPr lang="ru-RU" altLang="ru-RU" sz="2400" b="1" i="1">
                <a:solidFill>
                  <a:srgbClr val="FF0000"/>
                </a:solidFill>
              </a:rPr>
            </a:br>
            <a:r>
              <a:rPr lang="ru-RU" altLang="ru-RU" sz="2400" b="1" i="1">
                <a:solidFill>
                  <a:srgbClr val="FF0000"/>
                </a:solidFill>
              </a:rPr>
              <a:t> 1, 2, 3, 4, 5 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319963" y="403225"/>
            <a:ext cx="283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FF"/>
                </a:solidFill>
              </a:rPr>
              <a:t>Ходьба на месте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847850" y="1412875"/>
            <a:ext cx="4986338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Все мы делаем зарядку</a:t>
            </a:r>
            <a:br>
              <a:rPr lang="ru-RU" altLang="ru-RU" sz="2400" b="1" i="1">
                <a:solidFill>
                  <a:srgbClr val="FF0000"/>
                </a:solidFill>
              </a:rPr>
            </a:br>
            <a:r>
              <a:rPr lang="ru-RU" altLang="ru-RU" sz="2400" b="1" i="1">
                <a:solidFill>
                  <a:srgbClr val="FF0000"/>
                </a:solidFill>
              </a:rPr>
              <a:t> Надо нам присесть и встать 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175500" y="1700214"/>
            <a:ext cx="2129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FF"/>
                </a:solidFill>
              </a:rPr>
              <a:t>Приседания</a:t>
            </a:r>
            <a:r>
              <a:rPr lang="ru-RU" altLang="ru-RU" sz="2400" b="1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703388" y="2636839"/>
            <a:ext cx="5780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0000"/>
                </a:solidFill>
              </a:rPr>
              <a:t>Руки вытянуть пошире,  1, 2, 3, 4, 5</a:t>
            </a:r>
            <a:br>
              <a:rPr lang="ru-RU" altLang="ru-RU" sz="2400" b="1" i="1">
                <a:solidFill>
                  <a:srgbClr val="FF0000"/>
                </a:solidFill>
              </a:rPr>
            </a:br>
            <a:r>
              <a:rPr lang="ru-RU" altLang="ru-RU" sz="2400" b="1" i="1">
                <a:solidFill>
                  <a:srgbClr val="FF0000"/>
                </a:solidFill>
              </a:rPr>
              <a:t>  Наклониться - три, четыре 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8256588" y="2708276"/>
            <a:ext cx="1565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FF"/>
                </a:solidFill>
              </a:rPr>
              <a:t>Наклоны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703388" y="3716338"/>
            <a:ext cx="45720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/>
              <a:t> </a:t>
            </a:r>
            <a:r>
              <a:rPr lang="ru-RU" altLang="ru-RU" sz="2800" b="1" i="1">
                <a:solidFill>
                  <a:srgbClr val="FF0000"/>
                </a:solidFill>
              </a:rPr>
              <a:t>И на месте поскакать. 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ru-RU" altLang="ru-RU" sz="2800" b="1" i="1">
              <a:solidFill>
                <a:srgbClr val="FF0000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175501" y="3644900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0000FF"/>
                </a:solidFill>
              </a:rPr>
              <a:t> </a:t>
            </a:r>
            <a:r>
              <a:rPr lang="ru-RU" altLang="ru-RU" sz="2400" b="1" i="1">
                <a:solidFill>
                  <a:srgbClr val="0000FF"/>
                </a:solidFill>
              </a:rPr>
              <a:t>Прыжки на месте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847850" y="4581526"/>
            <a:ext cx="4572000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На носок, потом на пятку.   Все мы делаем зарядку 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ru-RU" altLang="ru-RU" sz="2400" b="1" i="1">
              <a:solidFill>
                <a:srgbClr val="FF0000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7175501" y="4941889"/>
            <a:ext cx="28305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0000FF"/>
                </a:solidFill>
              </a:rPr>
              <a:t>Ходьба на месте</a:t>
            </a:r>
          </a:p>
        </p:txBody>
      </p:sp>
      <p:pic>
        <p:nvPicPr>
          <p:cNvPr id="14348" name="Picture 12" descr="bear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157789"/>
            <a:ext cx="141128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6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  <p:bldP spid="19462" grpId="0"/>
      <p:bldP spid="19464" grpId="0"/>
      <p:bldP spid="19465" grpId="0"/>
      <p:bldP spid="194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050" y="0"/>
            <a:ext cx="5493984" cy="699587"/>
          </a:xfrm>
        </p:spPr>
        <p:txBody>
          <a:bodyPr/>
          <a:lstStyle/>
          <a:p>
            <a:r>
              <a:rPr lang="ru-RU" dirty="0" smtClean="0"/>
              <a:t>Самостоятельно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42519"/>
              </p:ext>
            </p:extLst>
          </p:nvPr>
        </p:nvGraphicFramePr>
        <p:xfrm>
          <a:off x="0" y="751303"/>
          <a:ext cx="12192000" cy="2261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0039"/>
                <a:gridCol w="6161961"/>
              </a:tblGrid>
              <a:tr h="816684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1) Найдите произведение: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509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а) 356 × 68;      б) 504 × 329;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в) 503 × 608.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а) 465 × 86;        б) 405 × 923;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в) 1403 × 207.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63802"/>
              </p:ext>
            </p:extLst>
          </p:nvPr>
        </p:nvGraphicFramePr>
        <p:xfrm>
          <a:off x="0" y="3064796"/>
          <a:ext cx="12191999" cy="3889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0037"/>
                <a:gridCol w="6161962"/>
              </a:tblGrid>
              <a:tr h="372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2) Решите задачу.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Торт в три раза дороже, чем 5 пирожных. Сколько стоит торт, если пирожное стоит 22 рубля?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Бочка вмещает в 9 раз больше, чем 4 ведра. Сколько литров воды вмещает бочка, если в одно ведро входит 8 л воды?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3) Найти значение выражения.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n × 81, если n = 10, 1000, 10000.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37 × m, если m = 10, 1000, 10000.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954521" y="1574799"/>
            <a:ext cx="9130" cy="148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963651" y="6411620"/>
            <a:ext cx="9130" cy="892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77737" y="3708399"/>
            <a:ext cx="18262" cy="1898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619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2813748"/>
          </a:xfrm>
        </p:spPr>
        <p:txBody>
          <a:bodyPr/>
          <a:lstStyle/>
          <a:p>
            <a:r>
              <a:rPr lang="ru-RU" dirty="0" smtClean="0"/>
              <a:t>Учебник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121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1454180"/>
          </a:xfrm>
        </p:spPr>
        <p:txBody>
          <a:bodyPr/>
          <a:lstStyle/>
          <a:p>
            <a:r>
              <a:rPr lang="ru-RU" dirty="0" smtClean="0"/>
              <a:t>Дома: п</a:t>
            </a:r>
            <a:r>
              <a:rPr lang="ru-RU" dirty="0"/>
              <a:t>. 11; № 457, 459 (а), 462 (в), 461 (а).</a:t>
            </a:r>
          </a:p>
        </p:txBody>
      </p:sp>
    </p:spTree>
    <p:extLst>
      <p:ext uri="{BB962C8B-B14F-4D97-AF65-F5344CB8AC3E}">
        <p14:creationId xmlns:p14="http://schemas.microsoft.com/office/powerpoint/2010/main" val="3700832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s02.infourok.ru/uploads/ex/12c7/00073eb6-2c4a3196/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85" y="210302"/>
            <a:ext cx="10623884" cy="639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311" y="755560"/>
            <a:ext cx="9144000" cy="2949211"/>
          </a:xfrm>
        </p:spPr>
        <p:txBody>
          <a:bodyPr/>
          <a:lstStyle/>
          <a:p>
            <a:r>
              <a:rPr lang="ru-RU" b="1" cap="all" dirty="0"/>
              <a:t>Умножение натуральных чисел </a:t>
            </a:r>
            <a:r>
              <a:rPr lang="ru-RU" dirty="0"/>
              <a:t/>
            </a:r>
            <a:br>
              <a:rPr lang="ru-RU" dirty="0"/>
            </a:br>
            <a:r>
              <a:rPr lang="ru-RU" b="1" cap="all" dirty="0"/>
              <a:t> и его </a:t>
            </a:r>
            <a:r>
              <a:rPr lang="ru-RU" b="1" cap="all" dirty="0" smtClean="0"/>
              <a:t>свойства</a:t>
            </a:r>
            <a:br>
              <a:rPr lang="ru-RU" b="1" cap="all" dirty="0" smtClean="0"/>
            </a:br>
            <a:r>
              <a:rPr lang="ru-RU" sz="2000" b="1" cap="all" dirty="0" smtClean="0"/>
              <a:t>урок в 5 классе</a:t>
            </a:r>
            <a:br>
              <a:rPr lang="ru-RU" sz="2000" b="1" cap="all" dirty="0" smtClean="0"/>
            </a:br>
            <a:r>
              <a:rPr lang="ru-RU" sz="2000" b="1" cap="all" dirty="0" smtClean="0"/>
              <a:t>2018 – 2019 </a:t>
            </a:r>
            <a:r>
              <a:rPr lang="ru-RU" sz="2000" b="1" cap="all" dirty="0" err="1" smtClean="0"/>
              <a:t>уч.г</a:t>
            </a:r>
            <a:r>
              <a:rPr lang="ru-RU" sz="2000" b="1" cap="all" dirty="0" smtClean="0"/>
              <a:t>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5525" y="4902198"/>
            <a:ext cx="5761973" cy="1655762"/>
          </a:xfrm>
        </p:spPr>
        <p:txBody>
          <a:bodyPr/>
          <a:lstStyle/>
          <a:p>
            <a:r>
              <a:rPr lang="ru-RU" dirty="0" smtClean="0"/>
              <a:t>Учитель математики, информатики Киряева Светлана Викторовна </a:t>
            </a:r>
          </a:p>
          <a:p>
            <a:r>
              <a:rPr lang="ru-RU" dirty="0" smtClean="0"/>
              <a:t>МКОУ «</a:t>
            </a:r>
            <a:r>
              <a:rPr lang="ru-RU" dirty="0" err="1" smtClean="0"/>
              <a:t>Луговская</a:t>
            </a:r>
            <a:r>
              <a:rPr lang="ru-RU" dirty="0" smtClean="0"/>
              <a:t> СОШ», </a:t>
            </a:r>
          </a:p>
          <a:p>
            <a:r>
              <a:rPr lang="ru-RU" dirty="0" err="1" smtClean="0"/>
              <a:t>Тальменский</a:t>
            </a:r>
            <a:r>
              <a:rPr lang="ru-RU" dirty="0" smtClean="0"/>
              <a:t> район, </a:t>
            </a:r>
          </a:p>
          <a:p>
            <a:r>
              <a:rPr lang="ru-RU" dirty="0" smtClean="0"/>
              <a:t>Алтайский край</a:t>
            </a:r>
            <a:endParaRPr lang="ru-RU" dirty="0"/>
          </a:p>
        </p:txBody>
      </p:sp>
      <p:pic>
        <p:nvPicPr>
          <p:cNvPr id="4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31" y="3266190"/>
            <a:ext cx="635915" cy="6593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23" y="2725231"/>
            <a:ext cx="410657" cy="4285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0" y="1333366"/>
            <a:ext cx="1518402" cy="11132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38" y="2847358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078" y="267396"/>
            <a:ext cx="8825221" cy="365813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/>
              <a:t>закрепить навык умножения натуральных чисел «в столбик» и умение применять действия умножения при решении задач</a:t>
            </a:r>
          </a:p>
        </p:txBody>
      </p:sp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3"/>
            <a:ext cx="6791949" cy="77870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/>
              <a:t>25 × 17 × 4 + 300 × 0 – 272 : </a:t>
            </a:r>
            <a:r>
              <a:rPr lang="ru-RU" sz="3200" dirty="0" smtClean="0"/>
              <a:t>272=</a:t>
            </a: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174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116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117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115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0381" y="1186509"/>
            <a:ext cx="8287019" cy="141039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/>
              <a:t>В семье шесть дочерей. Каждая имеет брата. Сколько всего детей в семье?</a:t>
            </a:r>
            <a:endParaRPr lang="ru-RU" sz="3200" dirty="0">
              <a:solidFill>
                <a:srgbClr val="77A9D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37986" y="5503944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02031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410457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50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0382" y="1506083"/>
            <a:ext cx="7880618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3200" dirty="0"/>
              <a:t>Бревно пилят на 10 частей.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Сколько </a:t>
            </a:r>
            <a:r>
              <a:rPr lang="ru-RU" sz="3200" dirty="0"/>
              <a:t>надо сделать распилов?</a:t>
            </a:r>
            <a:endParaRPr lang="ru-RU" sz="3200" dirty="0">
              <a:solidFill>
                <a:srgbClr val="77A9D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  <p:sp>
        <p:nvSpPr>
          <p:cNvPr id="34" name="Прямоугольник 33">
            <a:hlinkClick r:id="" action="ppaction://hlinkshowjump?jump=nextslide">
              <a:snd r:embed="rId18" name="chimes.wav"/>
            </a:hlinkClick>
          </p:cNvPr>
          <p:cNvSpPr/>
          <p:nvPr/>
        </p:nvSpPr>
        <p:spPr>
          <a:xfrm>
            <a:off x="7620470" y="4805882"/>
            <a:ext cx="3376800" cy="547200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20470" y="4104579"/>
            <a:ext cx="3376800" cy="547200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20470" y="5507185"/>
            <a:ext cx="3376800" cy="547200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435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983" y="188131"/>
            <a:ext cx="5493984" cy="699587"/>
          </a:xfrm>
        </p:spPr>
        <p:txBody>
          <a:bodyPr/>
          <a:lstStyle/>
          <a:p>
            <a:r>
              <a:rPr lang="ru-RU" dirty="0" smtClean="0"/>
              <a:t>Вычисли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14975" y="887718"/>
            <a:ext cx="5576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25 * 2=                    50 * 2=</a:t>
            </a:r>
          </a:p>
          <a:p>
            <a:r>
              <a:rPr lang="ru-RU" sz="3200" dirty="0" smtClean="0"/>
              <a:t>25 * 3=                    50 * 3=</a:t>
            </a:r>
          </a:p>
          <a:p>
            <a:r>
              <a:rPr lang="ru-RU" sz="3200" dirty="0" smtClean="0"/>
              <a:t>25 * 4=                    50 * 4=</a:t>
            </a:r>
          </a:p>
          <a:p>
            <a:r>
              <a:rPr lang="ru-RU" sz="3200" dirty="0" smtClean="0"/>
              <a:t>25 * 5=                    50 * 5=</a:t>
            </a:r>
          </a:p>
          <a:p>
            <a:r>
              <a:rPr lang="ru-RU" sz="3200" dirty="0" smtClean="0"/>
              <a:t>25 * 6=                    50 * 6=</a:t>
            </a:r>
          </a:p>
          <a:p>
            <a:r>
              <a:rPr lang="ru-RU" sz="3200" dirty="0" smtClean="0"/>
              <a:t>25 * 7=                    50 * 7=</a:t>
            </a:r>
          </a:p>
          <a:p>
            <a:r>
              <a:rPr lang="ru-RU" sz="3200" dirty="0" smtClean="0"/>
              <a:t>25 * 8=                    50 * 8=</a:t>
            </a:r>
          </a:p>
          <a:p>
            <a:r>
              <a:rPr lang="ru-RU" sz="3200" dirty="0" smtClean="0"/>
              <a:t>25 * 9=                    50 * 9=</a:t>
            </a:r>
          </a:p>
          <a:p>
            <a:r>
              <a:rPr lang="ru-RU" sz="3200" dirty="0" smtClean="0"/>
              <a:t>25 * 10=                  50 * 10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5134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0" y="1549400"/>
            <a:ext cx="8674100" cy="3962399"/>
          </a:xfrm>
        </p:spPr>
        <p:txBody>
          <a:bodyPr/>
          <a:lstStyle/>
          <a:p>
            <a:r>
              <a:rPr lang="ru-RU" dirty="0"/>
              <a:t>Придумайте  задачу,  которая решалась бы с помощью уравнения: </a:t>
            </a:r>
            <a:br>
              <a:rPr lang="ru-RU" dirty="0"/>
            </a:br>
            <a:r>
              <a:rPr lang="ru-RU" dirty="0"/>
              <a:t>х + 15 = 45.</a:t>
            </a:r>
          </a:p>
        </p:txBody>
      </p:sp>
    </p:spTree>
    <p:extLst>
      <p:ext uri="{BB962C8B-B14F-4D97-AF65-F5344CB8AC3E}">
        <p14:creationId xmlns:p14="http://schemas.microsoft.com/office/powerpoint/2010/main" val="853584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0381" y="1506083"/>
            <a:ext cx="818541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2800" dirty="0"/>
              <a:t>Что значит число m умножить на натуральное число n?</a:t>
            </a:r>
            <a:endParaRPr lang="ru-RU" sz="3200" dirty="0">
              <a:solidFill>
                <a:srgbClr val="77A9D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64" y="4506147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67080" y="4515910"/>
            <a:ext cx="8724920" cy="2075390"/>
          </a:xfrm>
          <a:prstGeom prst="rect">
            <a:avLst/>
          </a:prstGeom>
          <a:noFill/>
          <a:ln w="9525">
            <a:solidFill>
              <a:srgbClr val="52D0D4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58464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http://www.w3.org/XML/1998/namespace"/>
    <ds:schemaRef ds:uri="2547570a-e5f4-4946-a4c3-82580e42479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6ee78bd2-4339-4042-adc0-bcc646419980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410</Words>
  <Application>Microsoft Office PowerPoint</Application>
  <PresentationFormat>Произвольный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Презентация PowerPoint</vt:lpstr>
      <vt:lpstr>Умножение натуральных чисел   и его свойства урок в 5 классе 2018 – 2019 уч.г.</vt:lpstr>
      <vt:lpstr>Цель: закрепить навык умножения натуральных чисел «в столбик» и умение применять действия умножения при решении задач</vt:lpstr>
      <vt:lpstr>25 × 17 × 4 + 300 × 0 – 272 : 272=</vt:lpstr>
      <vt:lpstr>В семье шесть дочерей. Каждая имеет брата. Сколько всего детей в семье?</vt:lpstr>
      <vt:lpstr>Бревно пилят на 10 частей.  Сколько надо сделать распилов?</vt:lpstr>
      <vt:lpstr>Вычисли</vt:lpstr>
      <vt:lpstr>Придумайте  задачу,  которая решалась бы с помощью уравнения:  х + 15 = 45.</vt:lpstr>
      <vt:lpstr>Что значит число m умножить на натуральное число n?</vt:lpstr>
      <vt:lpstr>Презентация PowerPoint</vt:lpstr>
      <vt:lpstr>Презентация PowerPoint</vt:lpstr>
      <vt:lpstr>найдите значение выражения 38 × а, если а = 100          а = 10           а = 1000</vt:lpstr>
      <vt:lpstr>Презентация PowerPoint</vt:lpstr>
      <vt:lpstr>Самостоятельно</vt:lpstr>
      <vt:lpstr>Учебник</vt:lpstr>
      <vt:lpstr>Дома: п. 11; № 457, 459 (а), 462 (в), 461 (а).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2017-10-25T11:37:02Z</dcterms:created>
  <dcterms:modified xsi:type="dcterms:W3CDTF">2018-04-02T12:32:44Z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