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5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136C6-8EB4-45D2-9B74-33A609F0BC50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29623-697E-4063-8BBE-9576D1BFB2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136C6-8EB4-45D2-9B74-33A609F0BC50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29623-697E-4063-8BBE-9576D1BFB2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136C6-8EB4-45D2-9B74-33A609F0BC50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29623-697E-4063-8BBE-9576D1BFB2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136C6-8EB4-45D2-9B74-33A609F0BC50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29623-697E-4063-8BBE-9576D1BFB2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136C6-8EB4-45D2-9B74-33A609F0BC50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29623-697E-4063-8BBE-9576D1BFB2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136C6-8EB4-45D2-9B74-33A609F0BC50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29623-697E-4063-8BBE-9576D1BFB2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136C6-8EB4-45D2-9B74-33A609F0BC50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29623-697E-4063-8BBE-9576D1BFB2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136C6-8EB4-45D2-9B74-33A609F0BC50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29623-697E-4063-8BBE-9576D1BFB2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136C6-8EB4-45D2-9B74-33A609F0BC50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29623-697E-4063-8BBE-9576D1BFB2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136C6-8EB4-45D2-9B74-33A609F0BC50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29623-697E-4063-8BBE-9576D1BFB2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136C6-8EB4-45D2-9B74-33A609F0BC50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1429623-697E-4063-8BBE-9576D1BFB2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F136C6-8EB4-45D2-9B74-33A609F0BC50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429623-697E-4063-8BBE-9576D1BFB26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643182"/>
            <a:ext cx="7851648" cy="155735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Умножение одночлена на многочлен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728"/>
            <a:ext cx="357663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4071942"/>
            <a:ext cx="3249605" cy="2597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3240" y="571480"/>
            <a:ext cx="27379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Рефлексия </a:t>
            </a:r>
            <a:endParaRPr lang="ru-RU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2714620"/>
            <a:ext cx="52743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Сегодня на уроке я закрепил…. </a:t>
            </a:r>
            <a:endParaRPr lang="ru-RU" sz="2800" b="1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3571876"/>
            <a:ext cx="578647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Знания ,полученные на уроке пригодятся мне…. 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4714884"/>
            <a:ext cx="36100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Урок для меня был… 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1472" y="1785926"/>
            <a:ext cx="56721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Сегодня на уроке я повторил…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714356"/>
            <a:ext cx="457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Домашнее задание.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143116"/>
            <a:ext cx="457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  <a:latin typeface="Arbat" pitchFamily="2" charset="0"/>
              </a:rPr>
              <a:t>П. 27</a:t>
            </a:r>
            <a:br>
              <a:rPr lang="ru-RU" sz="3600" dirty="0" smtClean="0">
                <a:solidFill>
                  <a:srgbClr val="002060"/>
                </a:solidFill>
                <a:latin typeface="Arbat" pitchFamily="2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Arbat" pitchFamily="2" charset="0"/>
              </a:rPr>
              <a:t>№ 620 (</a:t>
            </a:r>
            <a:r>
              <a:rPr lang="ru-RU" sz="3600" dirty="0" err="1" smtClean="0">
                <a:solidFill>
                  <a:srgbClr val="002060"/>
                </a:solidFill>
                <a:latin typeface="Arbat" pitchFamily="2" charset="0"/>
              </a:rPr>
              <a:t>а-г</a:t>
            </a:r>
            <a:r>
              <a:rPr lang="ru-RU" sz="3600" dirty="0" smtClean="0">
                <a:solidFill>
                  <a:srgbClr val="002060"/>
                </a:solidFill>
                <a:latin typeface="Arbat" pitchFamily="2" charset="0"/>
              </a:rPr>
              <a:t>)  </a:t>
            </a:r>
            <a:br>
              <a:rPr lang="ru-RU" sz="3600" dirty="0" smtClean="0">
                <a:solidFill>
                  <a:srgbClr val="002060"/>
                </a:solidFill>
                <a:latin typeface="Arbat" pitchFamily="2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Arbat" pitchFamily="2" charset="0"/>
              </a:rPr>
              <a:t>№ 622 (а)</a:t>
            </a:r>
            <a:br>
              <a:rPr lang="ru-RU" sz="3600" dirty="0" smtClean="0">
                <a:solidFill>
                  <a:srgbClr val="002060"/>
                </a:solidFill>
                <a:latin typeface="Arbat" pitchFamily="2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Arbat" pitchFamily="2" charset="0"/>
              </a:rPr>
              <a:t>№ 630(</a:t>
            </a:r>
            <a:r>
              <a:rPr lang="ru-RU" sz="3600" dirty="0" err="1" smtClean="0">
                <a:solidFill>
                  <a:srgbClr val="002060"/>
                </a:solidFill>
                <a:latin typeface="Arbat" pitchFamily="2" charset="0"/>
              </a:rPr>
              <a:t>а,б</a:t>
            </a:r>
            <a:r>
              <a:rPr lang="ru-RU" sz="3600" dirty="0" smtClean="0">
                <a:solidFill>
                  <a:srgbClr val="002060"/>
                </a:solidFill>
                <a:latin typeface="Arbat" pitchFamily="2" charset="0"/>
              </a:rPr>
              <a:t>)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1" y="857232"/>
            <a:ext cx="3357586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80000"/>
              </a:lnSpc>
              <a:defRPr/>
            </a:pPr>
            <a:r>
              <a:rPr lang="ru-RU" b="1" dirty="0">
                <a:solidFill>
                  <a:srgbClr val="FF0000"/>
                </a:solidFill>
              </a:rPr>
              <a:t>1.</a:t>
            </a:r>
            <a:r>
              <a:rPr lang="ru-RU" b="1" dirty="0"/>
              <a:t> </a:t>
            </a:r>
            <a:r>
              <a:rPr lang="ru-RU" b="1" dirty="0" smtClean="0">
                <a:solidFill>
                  <a:srgbClr val="008000"/>
                </a:solidFill>
              </a:rPr>
              <a:t>Одночленом называется -</a:t>
            </a:r>
            <a:endParaRPr lang="ru-RU" dirty="0">
              <a:solidFill>
                <a:srgbClr val="008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14810" y="857232"/>
            <a:ext cx="4643470" cy="840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b="1" dirty="0">
                <a:solidFill>
                  <a:srgbClr val="0000FF"/>
                </a:solidFill>
              </a:rPr>
              <a:t>в</a:t>
            </a:r>
            <a:r>
              <a:rPr lang="ru-RU" b="1" dirty="0" smtClean="0">
                <a:solidFill>
                  <a:srgbClr val="0000FF"/>
                </a:solidFill>
              </a:rPr>
              <a:t>ыражение ,которое содержит числа, натуральные степени переменных и их произведения. </a:t>
            </a:r>
            <a:endParaRPr lang="ru-RU" sz="2000" b="1" dirty="0">
              <a:solidFill>
                <a:srgbClr val="0000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2000240"/>
            <a:ext cx="2714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2.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8000"/>
                </a:solidFill>
              </a:rPr>
              <a:t>Коэффициент  -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000496" y="2000240"/>
            <a:ext cx="4857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FF"/>
                </a:solidFill>
              </a:rPr>
              <a:t>ч</a:t>
            </a:r>
            <a:r>
              <a:rPr lang="ru-RU" b="1" dirty="0" smtClean="0">
                <a:solidFill>
                  <a:srgbClr val="0000FF"/>
                </a:solidFill>
              </a:rPr>
              <a:t>исловой множитель одночлена.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2643182"/>
            <a:ext cx="41434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3.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8000"/>
                </a:solidFill>
              </a:rPr>
              <a:t>Степенью одночлена называют -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857752" y="2643182"/>
            <a:ext cx="40719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FF"/>
                </a:solidFill>
              </a:rPr>
              <a:t>с</a:t>
            </a:r>
            <a:r>
              <a:rPr lang="ru-RU" b="1" dirty="0" smtClean="0">
                <a:solidFill>
                  <a:srgbClr val="0000FF"/>
                </a:solidFill>
              </a:rPr>
              <a:t>умму показателей степеней всех входящих в него переменных.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14349" y="3429000"/>
            <a:ext cx="3143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4.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8000"/>
                </a:solidFill>
              </a:rPr>
              <a:t>Подобные одночлены -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000496" y="3500438"/>
            <a:ext cx="4929222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</a:pPr>
            <a:r>
              <a:rPr lang="ru-RU" b="1" dirty="0">
                <a:solidFill>
                  <a:srgbClr val="0000FF"/>
                </a:solidFill>
              </a:rPr>
              <a:t>э</a:t>
            </a:r>
            <a:r>
              <a:rPr lang="ru-RU" b="1" dirty="0" smtClean="0">
                <a:solidFill>
                  <a:srgbClr val="0000FF"/>
                </a:solidFill>
              </a:rPr>
              <a:t>то одночлены с одинаковой  буквенной частью.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57224" y="4071941"/>
            <a:ext cx="2000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5.</a:t>
            </a:r>
            <a:r>
              <a:rPr lang="ru-RU" b="1" dirty="0">
                <a:solidFill>
                  <a:srgbClr val="008000"/>
                </a:solidFill>
              </a:rPr>
              <a:t> </a:t>
            </a:r>
            <a:r>
              <a:rPr lang="ru-RU" b="1" dirty="0" smtClean="0">
                <a:solidFill>
                  <a:srgbClr val="008000"/>
                </a:solidFill>
              </a:rPr>
              <a:t>Многочлен -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214678" y="4071942"/>
            <a:ext cx="4857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FF"/>
                </a:solidFill>
              </a:rPr>
              <a:t>с</a:t>
            </a:r>
            <a:r>
              <a:rPr lang="ru-RU" b="1" dirty="0" smtClean="0">
                <a:solidFill>
                  <a:srgbClr val="0000FF"/>
                </a:solidFill>
              </a:rPr>
              <a:t>умма нескольких одночленов.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57224" y="4643446"/>
            <a:ext cx="38576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6.</a:t>
            </a:r>
            <a:r>
              <a:rPr lang="ru-RU" b="1" dirty="0">
                <a:solidFill>
                  <a:srgbClr val="008000"/>
                </a:solidFill>
              </a:rPr>
              <a:t> </a:t>
            </a:r>
            <a:r>
              <a:rPr lang="ru-RU" b="1" dirty="0" smtClean="0">
                <a:solidFill>
                  <a:srgbClr val="008000"/>
                </a:solidFill>
              </a:rPr>
              <a:t>Подобные члены многочлена- </a:t>
            </a:r>
            <a:endParaRPr lang="ru-RU" b="1" dirty="0">
              <a:solidFill>
                <a:srgbClr val="008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857752" y="4643446"/>
            <a:ext cx="4071966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ru-RU" b="1" dirty="0">
                <a:solidFill>
                  <a:srgbClr val="0000FF"/>
                </a:solidFill>
              </a:rPr>
              <a:t>о</a:t>
            </a:r>
            <a:r>
              <a:rPr lang="ru-RU" b="1" dirty="0" smtClean="0">
                <a:solidFill>
                  <a:srgbClr val="0000FF"/>
                </a:solidFill>
              </a:rPr>
              <a:t>дночлены , имеющие одинаковую буквенную часть.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642918"/>
            <a:ext cx="45005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"/>
                <a:cs typeface="Arial"/>
              </a:rPr>
              <a:t>7. Если перед скобками стоит знак «+»,</a:t>
            </a:r>
            <a:endParaRPr lang="ru-RU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solidFill>
                <a:srgbClr val="008000"/>
              </a:solidFill>
              <a:latin typeface="Arial"/>
              <a:cs typeface="Aria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143504" y="571480"/>
            <a:ext cx="37147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то скобки опускаются ,а члены записываются с теми же знаками.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643050"/>
            <a:ext cx="44291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"/>
                <a:cs typeface="Arial"/>
              </a:rPr>
              <a:t>8.Если перед скобками стоит знак «-»,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57818" y="1643050"/>
            <a:ext cx="35004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то скобки опускаются , а члены записываются с противоположными знаками</a:t>
            </a:r>
            <a:endParaRPr lang="ru-RU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2967335"/>
            <a:ext cx="39290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"/>
                <a:cs typeface="Arial"/>
              </a:rPr>
              <a:t>9. Чтобы умножить одночлен на многочлен , нужно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143504" y="3000372"/>
            <a:ext cx="36433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умножить этот одночлен  на каждый член многочлена и полученные произведения сложить.</a:t>
            </a:r>
            <a:endParaRPr lang="ru-RU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48006" y="642919"/>
            <a:ext cx="359556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Устная работа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0298" y="3214686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endParaRPr lang="ru-RU" dirty="0" smtClean="0"/>
          </a:p>
        </p:txBody>
      </p:sp>
      <p:sp>
        <p:nvSpPr>
          <p:cNvPr id="13" name="Прямоугольник 12"/>
          <p:cNvSpPr/>
          <p:nvPr/>
        </p:nvSpPr>
        <p:spPr>
          <a:xfrm>
            <a:off x="1214414" y="2071678"/>
            <a:ext cx="65722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2400" b="1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428728" y="1357298"/>
            <a:ext cx="63579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00CC"/>
                </a:solidFill>
                <a:latin typeface="Georgia" pitchFamily="18" charset="0"/>
              </a:rPr>
              <a:t>Упростить выражение:</a:t>
            </a:r>
            <a:endParaRPr lang="ru-RU" sz="3200" b="1" dirty="0">
              <a:solidFill>
                <a:srgbClr val="0000CC"/>
              </a:solidFill>
              <a:latin typeface="Georg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14348" y="2071678"/>
            <a:ext cx="41434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CC0099"/>
                </a:solidFill>
                <a:latin typeface="Georgia" pitchFamily="18" charset="0"/>
              </a:rPr>
              <a:t>(х</a:t>
            </a:r>
            <a:r>
              <a:rPr lang="ru-RU" sz="4000" b="1" baseline="30000" dirty="0" smtClean="0">
                <a:solidFill>
                  <a:srgbClr val="CC0099"/>
                </a:solidFill>
                <a:latin typeface="Georgia" pitchFamily="18" charset="0"/>
              </a:rPr>
              <a:t>4</a:t>
            </a:r>
            <a:r>
              <a:rPr lang="ru-RU" sz="4000" b="1" dirty="0" smtClean="0">
                <a:solidFill>
                  <a:srgbClr val="CC0099"/>
                </a:solidFill>
                <a:latin typeface="Georgia" pitchFamily="18" charset="0"/>
              </a:rPr>
              <a:t>)</a:t>
            </a:r>
            <a:r>
              <a:rPr lang="ru-RU" sz="4000" b="1" baseline="30000" dirty="0" smtClean="0">
                <a:solidFill>
                  <a:srgbClr val="CC0099"/>
                </a:solidFill>
                <a:latin typeface="Georgia" pitchFamily="18" charset="0"/>
              </a:rPr>
              <a:t>2</a:t>
            </a:r>
            <a:r>
              <a:rPr lang="en-US" sz="4000" b="1" dirty="0" smtClean="0">
                <a:solidFill>
                  <a:srgbClr val="CC0099"/>
                </a:solidFill>
                <a:latin typeface="Georgia" pitchFamily="18" charset="0"/>
              </a:rPr>
              <a:t>·</a:t>
            </a:r>
            <a:r>
              <a:rPr lang="ru-RU" sz="4000" b="1" dirty="0" smtClean="0">
                <a:solidFill>
                  <a:srgbClr val="CC0099"/>
                </a:solidFill>
                <a:latin typeface="Georgia" pitchFamily="18" charset="0"/>
              </a:rPr>
              <a:t>(х</a:t>
            </a:r>
            <a:r>
              <a:rPr lang="ru-RU" sz="4000" b="1" baseline="30000" dirty="0" smtClean="0">
                <a:solidFill>
                  <a:srgbClr val="CC0099"/>
                </a:solidFill>
                <a:latin typeface="Georgia" pitchFamily="18" charset="0"/>
              </a:rPr>
              <a:t>2</a:t>
            </a:r>
            <a:r>
              <a:rPr lang="en-US" sz="4000" b="1" dirty="0" smtClean="0">
                <a:solidFill>
                  <a:srgbClr val="CC0099"/>
                </a:solidFill>
                <a:latin typeface="Georgia" pitchFamily="18" charset="0"/>
              </a:rPr>
              <a:t>·</a:t>
            </a:r>
            <a:r>
              <a:rPr lang="ru-RU" sz="4000" b="1" dirty="0" smtClean="0">
                <a:solidFill>
                  <a:srgbClr val="CC0099"/>
                </a:solidFill>
                <a:latin typeface="Georgia" pitchFamily="18" charset="0"/>
              </a:rPr>
              <a:t>х</a:t>
            </a:r>
            <a:r>
              <a:rPr lang="ru-RU" sz="4000" b="1" baseline="30000" dirty="0" smtClean="0">
                <a:solidFill>
                  <a:srgbClr val="CC0099"/>
                </a:solidFill>
                <a:latin typeface="Georgia" pitchFamily="18" charset="0"/>
              </a:rPr>
              <a:t>3</a:t>
            </a:r>
            <a:r>
              <a:rPr lang="ru-RU" sz="4000" b="1" dirty="0" smtClean="0">
                <a:solidFill>
                  <a:srgbClr val="CC0099"/>
                </a:solidFill>
                <a:latin typeface="Georgia" pitchFamily="18" charset="0"/>
              </a:rPr>
              <a:t>)</a:t>
            </a:r>
            <a:r>
              <a:rPr lang="ru-RU" sz="4000" b="1" baseline="30000" dirty="0" smtClean="0">
                <a:solidFill>
                  <a:srgbClr val="CC0099"/>
                </a:solidFill>
                <a:latin typeface="Georgia" pitchFamily="18" charset="0"/>
              </a:rPr>
              <a:t>2</a:t>
            </a:r>
            <a:endParaRPr lang="en-US" sz="4000" b="1" baseline="30000" dirty="0">
              <a:solidFill>
                <a:srgbClr val="CC0099"/>
              </a:solidFill>
              <a:latin typeface="Georgia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86248" y="2071678"/>
            <a:ext cx="3429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=</a:t>
            </a:r>
            <a:r>
              <a:rPr lang="ru-RU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х</a:t>
            </a:r>
            <a:r>
              <a:rPr lang="ru-RU" sz="4000" b="1" baseline="30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18</a:t>
            </a:r>
            <a:endParaRPr lang="ru-RU" sz="4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928662" y="2857496"/>
            <a:ext cx="27146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8000"/>
                </a:solidFill>
                <a:latin typeface="Georgia" pitchFamily="18" charset="0"/>
              </a:rPr>
              <a:t>а</a:t>
            </a:r>
            <a:r>
              <a:rPr lang="ru-RU" sz="4000" b="1" baseline="30000" dirty="0" smtClean="0">
                <a:solidFill>
                  <a:srgbClr val="008000"/>
                </a:solidFill>
                <a:latin typeface="Georgia" pitchFamily="18" charset="0"/>
              </a:rPr>
              <a:t>2</a:t>
            </a:r>
            <a:r>
              <a:rPr lang="en-US" sz="4000" b="1" dirty="0" smtClean="0">
                <a:solidFill>
                  <a:srgbClr val="008000"/>
                </a:solidFill>
                <a:latin typeface="Georgia" pitchFamily="18" charset="0"/>
              </a:rPr>
              <a:t>·</a:t>
            </a:r>
            <a:r>
              <a:rPr lang="ru-RU" sz="4000" b="1" dirty="0" smtClean="0">
                <a:solidFill>
                  <a:srgbClr val="008000"/>
                </a:solidFill>
                <a:latin typeface="Georgia" pitchFamily="18" charset="0"/>
              </a:rPr>
              <a:t>а</a:t>
            </a:r>
            <a:r>
              <a:rPr lang="ru-RU" sz="4000" b="1" baseline="30000" dirty="0" smtClean="0">
                <a:solidFill>
                  <a:srgbClr val="008000"/>
                </a:solidFill>
                <a:latin typeface="Georgia" pitchFamily="18" charset="0"/>
              </a:rPr>
              <a:t>10</a:t>
            </a:r>
            <a:r>
              <a:rPr lang="ru-RU" sz="4000" b="1" dirty="0" smtClean="0">
                <a:solidFill>
                  <a:srgbClr val="008000"/>
                </a:solidFill>
                <a:latin typeface="Georgia" pitchFamily="18" charset="0"/>
              </a:rPr>
              <a:t>:а</a:t>
            </a:r>
            <a:endParaRPr lang="en-US" sz="4000" b="1" baseline="30000" dirty="0">
              <a:solidFill>
                <a:srgbClr val="008000"/>
              </a:solidFill>
              <a:latin typeface="Georgia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428992" y="2857496"/>
            <a:ext cx="11849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=</a:t>
            </a:r>
            <a:r>
              <a:rPr lang="ru-RU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а</a:t>
            </a:r>
            <a:r>
              <a:rPr lang="ru-RU" sz="4000" b="1" baseline="30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11</a:t>
            </a:r>
            <a:endParaRPr lang="ru-RU" sz="4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000100" y="3929066"/>
            <a:ext cx="35004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CC0099"/>
                </a:solidFill>
                <a:latin typeface="Georgia" pitchFamily="18" charset="0"/>
              </a:rPr>
              <a:t>(х</a:t>
            </a:r>
            <a:r>
              <a:rPr lang="ru-RU" sz="4000" b="1" baseline="30000" dirty="0" smtClean="0">
                <a:solidFill>
                  <a:srgbClr val="CC0099"/>
                </a:solidFill>
                <a:latin typeface="Georgia" pitchFamily="18" charset="0"/>
              </a:rPr>
              <a:t>3</a:t>
            </a:r>
            <a:r>
              <a:rPr lang="ru-RU" sz="4000" b="1" dirty="0" smtClean="0">
                <a:solidFill>
                  <a:srgbClr val="CC0099"/>
                </a:solidFill>
                <a:latin typeface="Georgia" pitchFamily="18" charset="0"/>
              </a:rPr>
              <a:t>х</a:t>
            </a:r>
            <a:r>
              <a:rPr lang="ru-RU" sz="4000" b="1" baseline="30000" dirty="0" smtClean="0">
                <a:solidFill>
                  <a:srgbClr val="CC0099"/>
                </a:solidFill>
                <a:latin typeface="Georgia" pitchFamily="18" charset="0"/>
              </a:rPr>
              <a:t>4</a:t>
            </a:r>
            <a:r>
              <a:rPr lang="ru-RU" sz="4000" b="1" dirty="0" smtClean="0">
                <a:solidFill>
                  <a:srgbClr val="CC0099"/>
                </a:solidFill>
                <a:latin typeface="Georgia" pitchFamily="18" charset="0"/>
              </a:rPr>
              <a:t>):(х</a:t>
            </a:r>
            <a:r>
              <a:rPr lang="ru-RU" sz="4000" b="1" baseline="30000" dirty="0" smtClean="0">
                <a:solidFill>
                  <a:srgbClr val="CC0099"/>
                </a:solidFill>
                <a:latin typeface="Georgia" pitchFamily="18" charset="0"/>
              </a:rPr>
              <a:t>3</a:t>
            </a:r>
            <a:r>
              <a:rPr lang="ru-RU" sz="4000" b="1" dirty="0" smtClean="0">
                <a:solidFill>
                  <a:srgbClr val="CC0099"/>
                </a:solidFill>
                <a:latin typeface="Georgia" pitchFamily="18" charset="0"/>
              </a:rPr>
              <a:t>х</a:t>
            </a:r>
            <a:r>
              <a:rPr lang="ru-RU" sz="4000" b="1" baseline="30000" dirty="0" smtClean="0">
                <a:solidFill>
                  <a:srgbClr val="CC0099"/>
                </a:solidFill>
                <a:latin typeface="Georgia" pitchFamily="18" charset="0"/>
              </a:rPr>
              <a:t>2</a:t>
            </a:r>
            <a:r>
              <a:rPr lang="ru-RU" sz="4000" b="1" dirty="0" smtClean="0">
                <a:solidFill>
                  <a:srgbClr val="CC0099"/>
                </a:solidFill>
                <a:latin typeface="Georgia" pitchFamily="18" charset="0"/>
              </a:rPr>
              <a:t>)</a:t>
            </a:r>
            <a:endParaRPr lang="en-US" sz="4000" b="1" dirty="0">
              <a:solidFill>
                <a:srgbClr val="CC0099"/>
              </a:solidFill>
              <a:latin typeface="Georgia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500562" y="3929066"/>
            <a:ext cx="18573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=</a:t>
            </a:r>
            <a:r>
              <a:rPr lang="ru-RU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х</a:t>
            </a:r>
            <a:r>
              <a:rPr lang="ru-RU" sz="4000" b="1" baseline="30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</a:t>
            </a:r>
            <a:endParaRPr lang="en-US" sz="4000" b="1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57224" y="4857760"/>
            <a:ext cx="36433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8000"/>
                </a:solidFill>
                <a:latin typeface="Georgia" pitchFamily="18" charset="0"/>
              </a:rPr>
              <a:t>(х</a:t>
            </a:r>
            <a:r>
              <a:rPr lang="ru-RU" sz="4000" b="1" baseline="30000" dirty="0" smtClean="0">
                <a:solidFill>
                  <a:srgbClr val="008000"/>
                </a:solidFill>
                <a:latin typeface="Georgia" pitchFamily="18" charset="0"/>
              </a:rPr>
              <a:t>16</a:t>
            </a:r>
            <a:r>
              <a:rPr lang="ru-RU" sz="4000" b="1" dirty="0" smtClean="0">
                <a:solidFill>
                  <a:srgbClr val="008000"/>
                </a:solidFill>
                <a:latin typeface="Georgia" pitchFamily="18" charset="0"/>
              </a:rPr>
              <a:t>:х</a:t>
            </a:r>
            <a:r>
              <a:rPr lang="ru-RU" sz="4000" b="1" baseline="30000" dirty="0" smtClean="0">
                <a:solidFill>
                  <a:srgbClr val="008000"/>
                </a:solidFill>
                <a:latin typeface="Georgia" pitchFamily="18" charset="0"/>
              </a:rPr>
              <a:t>8</a:t>
            </a:r>
            <a:r>
              <a:rPr lang="ru-RU" sz="4000" b="1" dirty="0" smtClean="0">
                <a:solidFill>
                  <a:srgbClr val="008000"/>
                </a:solidFill>
                <a:latin typeface="Georgia" pitchFamily="18" charset="0"/>
              </a:rPr>
              <a:t>):х</a:t>
            </a:r>
            <a:r>
              <a:rPr lang="ru-RU" sz="4000" b="1" baseline="30000" dirty="0" smtClean="0">
                <a:solidFill>
                  <a:srgbClr val="008000"/>
                </a:solidFill>
                <a:latin typeface="Georgia" pitchFamily="18" charset="0"/>
              </a:rPr>
              <a:t>4</a:t>
            </a:r>
            <a:r>
              <a:rPr lang="en-US" sz="4000" b="1" dirty="0" smtClean="0">
                <a:solidFill>
                  <a:srgbClr val="008000"/>
                </a:solidFill>
                <a:latin typeface="Georgia" pitchFamily="18" charset="0"/>
              </a:rPr>
              <a:t>·</a:t>
            </a:r>
            <a:r>
              <a:rPr lang="ru-RU" sz="4000" b="1" dirty="0" smtClean="0">
                <a:solidFill>
                  <a:srgbClr val="008000"/>
                </a:solidFill>
                <a:latin typeface="Georgia" pitchFamily="18" charset="0"/>
              </a:rPr>
              <a:t>х</a:t>
            </a:r>
            <a:r>
              <a:rPr lang="ru-RU" sz="4000" b="1" baseline="30000" dirty="0" smtClean="0">
                <a:solidFill>
                  <a:srgbClr val="008000"/>
                </a:solidFill>
                <a:latin typeface="Georgia" pitchFamily="18" charset="0"/>
              </a:rPr>
              <a:t>2</a:t>
            </a:r>
            <a:endParaRPr lang="en-US" sz="4000" b="1" baseline="30000" dirty="0">
              <a:solidFill>
                <a:srgbClr val="008000"/>
              </a:solidFill>
              <a:latin typeface="Georgia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572000" y="4857760"/>
            <a:ext cx="19288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=</a:t>
            </a:r>
            <a:r>
              <a:rPr lang="ru-RU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х</a:t>
            </a:r>
            <a:r>
              <a:rPr lang="ru-RU" sz="4000" b="1" baseline="30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6</a:t>
            </a:r>
            <a:endParaRPr lang="en-US" sz="4000" b="1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00100" y="357166"/>
            <a:ext cx="642942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№ 2. Выполнить </a:t>
            </a:r>
            <a:r>
              <a:rPr lang="ru-RU" sz="3200" b="1" i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умножение одночленов: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2274838"/>
            <a:ext cx="70009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endParaRPr lang="ru-RU" i="1" dirty="0" smtClean="0">
              <a:solidFill>
                <a:srgbClr val="002060"/>
              </a:solidFill>
            </a:endParaRPr>
          </a:p>
          <a:p>
            <a:pPr lvl="2">
              <a:buFont typeface="Arial" pitchFamily="34" charset="0"/>
              <a:buChar char="•"/>
            </a:pP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571612"/>
            <a:ext cx="392909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1)4х·4у  </a:t>
            </a:r>
          </a:p>
          <a:p>
            <a:r>
              <a:rPr lang="ru-RU" sz="4000" dirty="0" smtClean="0">
                <a:solidFill>
                  <a:srgbClr val="002060"/>
                </a:solidFill>
              </a:rPr>
              <a:t>2) -8х· 5х³</a:t>
            </a:r>
          </a:p>
          <a:p>
            <a:r>
              <a:rPr lang="ru-RU" sz="4000" dirty="0" smtClean="0">
                <a:solidFill>
                  <a:srgbClr val="002060"/>
                </a:solidFill>
              </a:rPr>
              <a:t>3) </a:t>
            </a:r>
            <a:r>
              <a:rPr lang="ru-RU" sz="4000" dirty="0" err="1" smtClean="0">
                <a:solidFill>
                  <a:srgbClr val="002060"/>
                </a:solidFill>
              </a:rPr>
              <a:t>х²у</a:t>
            </a:r>
            <a:r>
              <a:rPr lang="ru-RU" sz="4000" dirty="0" smtClean="0">
                <a:solidFill>
                  <a:srgbClr val="002060"/>
                </a:solidFill>
                <a:latin typeface="Constantia" pitchFamily="18" charset="0"/>
              </a:rPr>
              <a:t>⁵· (-6ху)</a:t>
            </a:r>
          </a:p>
          <a:p>
            <a:r>
              <a:rPr lang="ru-RU" sz="4000" dirty="0" smtClean="0">
                <a:solidFill>
                  <a:srgbClr val="002060"/>
                </a:solidFill>
                <a:latin typeface="Constantia" pitchFamily="18" charset="0"/>
              </a:rPr>
              <a:t>4) (3а³)²</a:t>
            </a:r>
          </a:p>
          <a:p>
            <a:r>
              <a:rPr lang="ru-RU" sz="4000" dirty="0" smtClean="0">
                <a:solidFill>
                  <a:srgbClr val="002060"/>
                </a:solidFill>
                <a:latin typeface="Constantia" pitchFamily="18" charset="0"/>
              </a:rPr>
              <a:t>5) -2х³· 3у⁵у²</a:t>
            </a:r>
            <a:endParaRPr lang="ru-RU" sz="4000" dirty="0" smtClean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29124" y="1857364"/>
            <a:ext cx="29963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6) 8р¹</a:t>
            </a:r>
            <a:r>
              <a:rPr lang="ru-RU" sz="4000" dirty="0" smtClean="0">
                <a:solidFill>
                  <a:srgbClr val="002060"/>
                </a:solidFill>
                <a:latin typeface="Constantia" pitchFamily="18" charset="0"/>
              </a:rPr>
              <a:t>⁵· (-</a:t>
            </a:r>
            <a:r>
              <a:rPr lang="ru-RU" sz="4000" dirty="0" err="1" smtClean="0">
                <a:solidFill>
                  <a:srgbClr val="002060"/>
                </a:solidFill>
                <a:latin typeface="Constantia" pitchFamily="18" charset="0"/>
              </a:rPr>
              <a:t>р</a:t>
            </a:r>
            <a:r>
              <a:rPr lang="ru-RU" sz="4000" dirty="0" smtClean="0">
                <a:solidFill>
                  <a:srgbClr val="002060"/>
                </a:solidFill>
                <a:latin typeface="Constantia" pitchFamily="18" charset="0"/>
              </a:rPr>
              <a:t>)</a:t>
            </a:r>
            <a:r>
              <a:rPr lang="ru-RU" sz="4000" dirty="0" smtClean="0">
                <a:solidFill>
                  <a:srgbClr val="002060"/>
                </a:solidFill>
                <a:latin typeface="Century Gothic" pitchFamily="34" charset="0"/>
              </a:rPr>
              <a:t>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500562" y="2786058"/>
            <a:ext cx="40195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Century Gothic" pitchFamily="34" charset="0"/>
              </a:rPr>
              <a:t>7) 20х²· (-2)</a:t>
            </a:r>
            <a:r>
              <a:rPr lang="ru-RU" sz="4000" dirty="0" err="1" smtClean="0">
                <a:solidFill>
                  <a:srgbClr val="002060"/>
                </a:solidFill>
                <a:latin typeface="Century Gothic" pitchFamily="34" charset="0"/>
              </a:rPr>
              <a:t>х</a:t>
            </a:r>
            <a:r>
              <a:rPr lang="ru-RU" sz="4000" dirty="0" smtClean="0">
                <a:solidFill>
                  <a:srgbClr val="002060"/>
                </a:solidFill>
                <a:latin typeface="Century Gothic" pitchFamily="34" charset="0"/>
              </a:rPr>
              <a:t>²</a:t>
            </a:r>
            <a:endParaRPr lang="ru-RU" sz="4000" dirty="0" smtClean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00562" y="3857628"/>
            <a:ext cx="32147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Constantia" pitchFamily="18" charset="0"/>
              </a:rPr>
              <a:t>8) (4а³)²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1643050"/>
            <a:ext cx="24384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CC0099"/>
                </a:solidFill>
                <a:latin typeface="Georgia" pitchFamily="18" charset="0"/>
              </a:rPr>
              <a:t>3</a:t>
            </a:r>
            <a:r>
              <a:rPr lang="en-US" sz="4000" b="1" dirty="0" smtClean="0">
                <a:solidFill>
                  <a:srgbClr val="CC0099"/>
                </a:solidFill>
                <a:latin typeface="Georgia" pitchFamily="18" charset="0"/>
              </a:rPr>
              <a:t>·</a:t>
            </a:r>
            <a:r>
              <a:rPr lang="ru-RU" sz="4000" b="1" dirty="0" smtClean="0">
                <a:solidFill>
                  <a:srgbClr val="CC0099"/>
                </a:solidFill>
                <a:latin typeface="Georgia" pitchFamily="18" charset="0"/>
              </a:rPr>
              <a:t>(6–5х)</a:t>
            </a:r>
            <a:endParaRPr lang="en-US" sz="4000" b="1" baseline="30000" dirty="0">
              <a:solidFill>
                <a:srgbClr val="CC0099"/>
              </a:solidFill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57356" y="2571744"/>
            <a:ext cx="25717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9900"/>
                </a:solidFill>
                <a:latin typeface="Georgia" pitchFamily="18" charset="0"/>
              </a:rPr>
              <a:t>(3у+4)</a:t>
            </a:r>
            <a:r>
              <a:rPr lang="en-US" sz="4000" b="1" dirty="0" smtClean="0">
                <a:solidFill>
                  <a:srgbClr val="009900"/>
                </a:solidFill>
                <a:latin typeface="Georgia" pitchFamily="18" charset="0"/>
              </a:rPr>
              <a:t>·</a:t>
            </a:r>
            <a:r>
              <a:rPr lang="ru-RU" sz="4000" b="1" dirty="0" smtClean="0">
                <a:solidFill>
                  <a:srgbClr val="009900"/>
                </a:solidFill>
                <a:latin typeface="Georgia" pitchFamily="18" charset="0"/>
              </a:rPr>
              <a:t>8</a:t>
            </a:r>
            <a:endParaRPr lang="en-US" sz="4000" b="1" dirty="0">
              <a:solidFill>
                <a:srgbClr val="009900"/>
              </a:solidFill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00364" y="3857628"/>
            <a:ext cx="278473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CC0099"/>
                </a:solidFill>
                <a:latin typeface="Georgia" pitchFamily="18" charset="0"/>
              </a:rPr>
              <a:t>–4</a:t>
            </a:r>
            <a:r>
              <a:rPr lang="en-US" sz="4000" b="1" dirty="0" smtClean="0">
                <a:solidFill>
                  <a:srgbClr val="CC0099"/>
                </a:solidFill>
                <a:latin typeface="Georgia" pitchFamily="18" charset="0"/>
              </a:rPr>
              <a:t>·</a:t>
            </a:r>
            <a:r>
              <a:rPr lang="ru-RU" sz="4000" b="1" dirty="0" smtClean="0">
                <a:solidFill>
                  <a:srgbClr val="CC0099"/>
                </a:solidFill>
                <a:latin typeface="Georgia" pitchFamily="18" charset="0"/>
              </a:rPr>
              <a:t>(2–3с)</a:t>
            </a:r>
            <a:endParaRPr lang="en-US" sz="4000" b="1" baseline="30000" dirty="0">
              <a:solidFill>
                <a:srgbClr val="CC0099"/>
              </a:solidFill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5000636"/>
            <a:ext cx="30003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9900"/>
                </a:solidFill>
                <a:latin typeface="Georgia" pitchFamily="18" charset="0"/>
              </a:rPr>
              <a:t>(3у+4)</a:t>
            </a:r>
            <a:r>
              <a:rPr lang="en-US" sz="4000" b="1" dirty="0" smtClean="0">
                <a:solidFill>
                  <a:srgbClr val="009900"/>
                </a:solidFill>
                <a:latin typeface="Georgia" pitchFamily="18" charset="0"/>
              </a:rPr>
              <a:t>·</a:t>
            </a:r>
            <a:r>
              <a:rPr lang="ru-RU" sz="4000" b="1" dirty="0" smtClean="0">
                <a:solidFill>
                  <a:srgbClr val="009900"/>
                </a:solidFill>
                <a:latin typeface="Georgia" pitchFamily="18" charset="0"/>
              </a:rPr>
              <a:t>8</a:t>
            </a:r>
            <a:endParaRPr lang="en-US" sz="4000" b="1" dirty="0">
              <a:solidFill>
                <a:srgbClr val="009900"/>
              </a:soli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642918"/>
            <a:ext cx="57150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00CC"/>
                </a:solidFill>
                <a:latin typeface="Georgia" pitchFamily="18" charset="0"/>
              </a:rPr>
              <a:t>Раскрыть скобки:</a:t>
            </a:r>
            <a:endParaRPr lang="ru-RU" sz="4000" b="1" dirty="0">
              <a:solidFill>
                <a:srgbClr val="0000CC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ZER\Desktop\физ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1285860"/>
            <a:ext cx="8001056" cy="4445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Учащимся была предложена задача: «Найдите значение выражения</a:t>
            </a:r>
            <a:endParaRPr lang="en-US" sz="3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3(2х+1+5у)-5(6х-8+3у)  при х=2». </a:t>
            </a:r>
            <a:endParaRPr lang="en-US" sz="3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Ученик Петя Иванов сказал, что </a:t>
            </a:r>
            <a:endParaRPr lang="en-US" sz="3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задаче не хватает данных. </a:t>
            </a:r>
            <a:endParaRPr lang="en-US" sz="3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 ли он?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571612"/>
            <a:ext cx="735811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 ГИА .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Упростите выражение 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2с</a:t>
            </a:r>
            <a:r>
              <a:rPr lang="ru-RU" sz="3600" b="1" i="1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36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 3с</a:t>
            </a:r>
            <a:r>
              <a:rPr lang="ru-RU" sz="3600" b="1" i="1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6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2с (с</a:t>
            </a:r>
            <a:r>
              <a:rPr lang="ru-RU" sz="3600" b="1" i="1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6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-5с-1) и  найдите его значение при c=2.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ответ запишите полученное </a:t>
            </a:r>
            <a:r>
              <a:rPr lang="ru-RU" sz="36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число.</a:t>
            </a:r>
          </a:p>
          <a:p>
            <a:pPr algn="ctr">
              <a:buNone/>
            </a:pPr>
            <a:endParaRPr lang="ru-RU" sz="3600" b="1" i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ru-RU" sz="3600" dirty="0" smtClean="0"/>
          </a:p>
          <a:p>
            <a:pPr>
              <a:buNone/>
            </a:pPr>
            <a:endParaRPr lang="ru-RU" sz="3600" b="1" i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57356" y="5357826"/>
            <a:ext cx="16450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Georgia" pitchFamily="18" charset="0"/>
              </a:rPr>
              <a:t>Ответ:</a:t>
            </a:r>
            <a:endParaRPr lang="en-US" sz="3200" b="1" baseline="30000" dirty="0"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29058" y="5357826"/>
            <a:ext cx="6960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56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307</TotalTime>
  <Words>341</Words>
  <Application>Microsoft Office PowerPoint</Application>
  <PresentationFormat>Экран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Умножение одночлена на многочлен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Умножение одночлена на многочлен</dc:title>
  <dc:creator>UZER</dc:creator>
  <cp:lastModifiedBy>UZER</cp:lastModifiedBy>
  <cp:revision>28</cp:revision>
  <dcterms:created xsi:type="dcterms:W3CDTF">2019-01-06T17:47:20Z</dcterms:created>
  <dcterms:modified xsi:type="dcterms:W3CDTF">2019-01-10T19:59:40Z</dcterms:modified>
</cp:coreProperties>
</file>