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9" r:id="rId2"/>
    <p:sldId id="265" r:id="rId3"/>
    <p:sldId id="270" r:id="rId4"/>
    <p:sldId id="268" r:id="rId5"/>
    <p:sldId id="289" r:id="rId6"/>
    <p:sldId id="264" r:id="rId7"/>
    <p:sldId id="290" r:id="rId8"/>
    <p:sldId id="267" r:id="rId9"/>
    <p:sldId id="266" r:id="rId10"/>
    <p:sldId id="288" r:id="rId11"/>
    <p:sldId id="271" r:id="rId12"/>
    <p:sldId id="276" r:id="rId13"/>
    <p:sldId id="272" r:id="rId14"/>
    <p:sldId id="287" r:id="rId15"/>
    <p:sldId id="275" r:id="rId16"/>
    <p:sldId id="281" r:id="rId17"/>
    <p:sldId id="280" r:id="rId18"/>
    <p:sldId id="256" r:id="rId19"/>
    <p:sldId id="282" r:id="rId20"/>
    <p:sldId id="262" r:id="rId21"/>
    <p:sldId id="286" r:id="rId22"/>
    <p:sldId id="257" r:id="rId23"/>
    <p:sldId id="285" r:id="rId24"/>
    <p:sldId id="258" r:id="rId25"/>
    <p:sldId id="278" r:id="rId26"/>
    <p:sldId id="259" r:id="rId27"/>
    <p:sldId id="284" r:id="rId28"/>
    <p:sldId id="260" r:id="rId29"/>
    <p:sldId id="277" r:id="rId30"/>
    <p:sldId id="261" r:id="rId31"/>
    <p:sldId id="291" r:id="rId32"/>
    <p:sldId id="294" r:id="rId33"/>
    <p:sldId id="283" r:id="rId34"/>
    <p:sldId id="292" r:id="rId35"/>
    <p:sldId id="293" r:id="rId36"/>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9412" autoAdjust="0"/>
    <p:restoredTop sz="94660"/>
  </p:normalViewPr>
  <p:slideViewPr>
    <p:cSldViewPr>
      <p:cViewPr varScale="1">
        <p:scale>
          <a:sx n="68" d="100"/>
          <a:sy n="68" d="100"/>
        </p:scale>
        <p:origin x="-120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91568F-E459-4267-B01B-BEA394D9E268}" type="datetimeFigureOut">
              <a:rPr lang="ru-RU" smtClean="0"/>
              <a:pPr/>
              <a:t>03.04.2018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4FABDF-59CB-4DA4-B1B6-3C70639D8DC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773456E-DE0D-436D-8524-52DD814EB6A4}" type="slidenum">
              <a:rPr lang="ru-RU" smtClean="0"/>
              <a:pPr/>
              <a:t>23</a:t>
            </a:fld>
            <a:endParaRPr lang="ru-RU"/>
          </a:p>
        </p:txBody>
      </p:sp>
    </p:spTree>
    <p:extLst>
      <p:ext uri="{BB962C8B-B14F-4D97-AF65-F5344CB8AC3E}">
        <p14:creationId xmlns="" xmlns:p14="http://schemas.microsoft.com/office/powerpoint/2010/main" val="3626889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4/3/2018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4/3/2018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4/3/2018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4/3/2018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C:\Users\&#1072;&#1085;&#1075;&#1083;\Desktop\7%20&#1082;&#1083;&#1072;&#1089;&#1089;%20&#1050;&#1091;&#1079;&#1086;&#1074;&#1083;&#1077;&#1074;\IV%20&#1095;&#1077;&#1090;&#1074;&#1077;&#1088;&#1090;&#1100;%20(02.04.18%20-26.05.18)\&#1056;&#1072;&#1079;&#1076;&#1077;&#1083;%208%20&#1059;&#1088;&#1086;&#1082;%202%20&#1052;&#1072;&#1090;&#1077;&#1088;&#1080;&#1072;&#1083;&#1099;%20(03.04.18)\&#1079;&#1074;&#1077;&#1079;&#1076;&#1085;&#1099;&#1077;-&#1074;&#1086;&#1081;&#1085;&#1099;-&#1086;&#1089;&#1085;&#1086;&#1074;&#1085;&#1072;&#1103;-&#1090;&#1077;&#1084;&#1072;.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Autofit/>
          </a:bodyPr>
          <a:lstStyle/>
          <a:p>
            <a:r>
              <a:rPr lang="en-US" sz="9600" b="1" i="1" dirty="0" smtClean="0"/>
              <a:t>Greetings !</a:t>
            </a:r>
            <a:endParaRPr lang="ru-RU" sz="9600" b="1" i="1" dirty="0"/>
          </a:p>
        </p:txBody>
      </p:sp>
      <p:sp>
        <p:nvSpPr>
          <p:cNvPr id="5" name="Подзаголовок 4"/>
          <p:cNvSpPr>
            <a:spLocks noGrp="1"/>
          </p:cNvSpPr>
          <p:nvPr>
            <p:ph type="subTitle" idx="1"/>
          </p:nvPr>
        </p:nvSpPr>
        <p:spPr/>
        <p:txBody>
          <a:bodyPr>
            <a:normAutofit/>
          </a:bodyPr>
          <a:lstStyle/>
          <a:p>
            <a:r>
              <a:rPr lang="en-US" sz="4000" b="1" i="1" dirty="0" smtClean="0">
                <a:solidFill>
                  <a:schemeClr val="tx1"/>
                </a:solidFill>
              </a:rPr>
              <a:t>Let the force be with you, my young </a:t>
            </a:r>
            <a:r>
              <a:rPr lang="en-US" sz="4000" b="1" i="1" dirty="0" err="1" smtClean="0">
                <a:solidFill>
                  <a:schemeClr val="tx1"/>
                </a:solidFill>
              </a:rPr>
              <a:t>padavans</a:t>
            </a:r>
            <a:r>
              <a:rPr lang="en-US" sz="4000" b="1" i="1" dirty="0" smtClean="0">
                <a:solidFill>
                  <a:schemeClr val="tx1"/>
                </a:solidFill>
              </a:rPr>
              <a:t>.</a:t>
            </a:r>
            <a:endParaRPr lang="ru-RU" sz="4000" b="1" i="1" dirty="0" smtClean="0">
              <a:solidFill>
                <a:schemeClr val="tx1"/>
              </a:solidFill>
            </a:endParaRPr>
          </a:p>
          <a:p>
            <a:endParaRPr lang="ru-RU" sz="4000" b="1" i="1" dirty="0">
              <a:solidFill>
                <a:schemeClr val="tx1"/>
              </a:solidFill>
            </a:endParaRPr>
          </a:p>
        </p:txBody>
      </p:sp>
      <p:pic>
        <p:nvPicPr>
          <p:cNvPr id="1026" name="Picture 2" descr="C:\Users\англ\Desktop\магистр йода.jpg"/>
          <p:cNvPicPr>
            <a:picLocks noChangeAspect="1" noChangeArrowheads="1"/>
          </p:cNvPicPr>
          <p:nvPr/>
        </p:nvPicPr>
        <p:blipFill>
          <a:blip r:embed="rId3"/>
          <a:srcRect/>
          <a:stretch>
            <a:fillRect/>
          </a:stretch>
        </p:blipFill>
        <p:spPr bwMode="auto">
          <a:xfrm>
            <a:off x="3657600" y="304800"/>
            <a:ext cx="1724025" cy="2068830"/>
          </a:xfrm>
          <a:prstGeom prst="rect">
            <a:avLst/>
          </a:prstGeom>
          <a:noFill/>
        </p:spPr>
      </p:pic>
      <p:pic>
        <p:nvPicPr>
          <p:cNvPr id="6" name="звездные-войны-основная-тема.mp3">
            <a:hlinkClick r:id="" action="ppaction://media"/>
          </p:cNvPr>
          <p:cNvPicPr>
            <a:picLocks noRot="1" noChangeAspect="1"/>
          </p:cNvPicPr>
          <p:nvPr>
            <a:audioFile r:link="rId1"/>
          </p:nvPr>
        </p:nvPicPr>
        <p:blipFill>
          <a:blip r:embed="rId4"/>
          <a:stretch>
            <a:fillRect/>
          </a:stretch>
        </p:blipFill>
        <p:spPr>
          <a:xfrm>
            <a:off x="457200" y="6172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353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0180402_230336.jpg"/>
          <p:cNvPicPr>
            <a:picLocks noGrp="1" noChangeAspect="1"/>
          </p:cNvPicPr>
          <p:nvPr>
            <p:ph idx="1"/>
          </p:nvPr>
        </p:nvPicPr>
        <p:blipFill>
          <a:blip r:embed="rId2" cstate="print"/>
          <a:srcRect l="1784" t="5051" b="7401"/>
          <a:stretch>
            <a:fillRect/>
          </a:stretch>
        </p:blipFill>
        <p:spPr>
          <a:xfrm>
            <a:off x="152400" y="152400"/>
            <a:ext cx="8839200" cy="6477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768" y="4544"/>
            <a:ext cx="9144000" cy="6858000"/>
          </a:xfrm>
          <a:prstGeom prst="rect">
            <a:avLst/>
          </a:prstGeom>
        </p:spPr>
      </p:pic>
      <p:sp>
        <p:nvSpPr>
          <p:cNvPr id="4" name="Заголовок 3"/>
          <p:cNvSpPr>
            <a:spLocks noGrp="1"/>
          </p:cNvSpPr>
          <p:nvPr>
            <p:ph type="title"/>
          </p:nvPr>
        </p:nvSpPr>
        <p:spPr>
          <a:xfrm>
            <a:off x="1619672" y="533400"/>
            <a:ext cx="7772400" cy="1981200"/>
          </a:xfrm>
        </p:spPr>
        <p:txBody>
          <a:bodyPr>
            <a:normAutofit fontScale="90000"/>
          </a:bodyPr>
          <a:lstStyle/>
          <a:p>
            <a:pPr algn="ctr"/>
            <a:r>
              <a:rPr lang="en-US" sz="8000" i="1" dirty="0" smtClean="0"/>
              <a:t>Grammar</a:t>
            </a:r>
            <a:br>
              <a:rPr lang="en-US" sz="8000" i="1" dirty="0" smtClean="0"/>
            </a:br>
            <a:r>
              <a:rPr lang="en-US" sz="8000" i="1" dirty="0" smtClean="0"/>
              <a:t>P.147</a:t>
            </a:r>
            <a:r>
              <a:rPr lang="ru-RU" sz="8000" i="1" dirty="0" smtClean="0"/>
              <a:t>,</a:t>
            </a:r>
            <a:r>
              <a:rPr lang="en-US" sz="8000" i="1" dirty="0" smtClean="0"/>
              <a:t>193</a:t>
            </a:r>
            <a:endParaRPr lang="ru-RU" sz="8000" i="1" dirty="0"/>
          </a:p>
        </p:txBody>
      </p:sp>
    </p:spTree>
    <p:extLst>
      <p:ext uri="{BB962C8B-B14F-4D97-AF65-F5344CB8AC3E}">
        <p14:creationId xmlns="" xmlns:p14="http://schemas.microsoft.com/office/powerpoint/2010/main" val="2034167152"/>
      </p:ext>
    </p:extLst>
  </p:cSld>
  <p:clrMapOvr>
    <a:masterClrMapping/>
  </p:clrMapOvr>
  <mc:AlternateContent xmlns:mc="http://schemas.openxmlformats.org/markup-compatibility/2006">
    <mc:Choice xmlns="" xmlns:p14="http://schemas.microsoft.com/office/powerpoint/2010/main" Requires="p14">
      <p:transition spd="slow" p14:dur="1100">
        <p14:switch dir="r"/>
        <p:sndAc>
          <p:stSnd>
            <p:snd r:embed="" name="arrow.wav"/>
          </p:stSnd>
        </p:sndAc>
      </p:transition>
    </mc:Choice>
    <mc:Fallback>
      <p:transition spd="slow">
        <p:fade/>
        <p:sndAc>
          <p:stSnd>
            <p:snd r:embed="rId2" name="arrow.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0180402_222912.jpg"/>
          <p:cNvPicPr>
            <a:picLocks noGrp="1" noChangeAspect="1"/>
          </p:cNvPicPr>
          <p:nvPr>
            <p:ph idx="1"/>
          </p:nvPr>
        </p:nvPicPr>
        <p:blipFill>
          <a:blip r:embed="rId2" cstate="print"/>
          <a:srcRect t="13469" b="4034"/>
          <a:stretch>
            <a:fillRect/>
          </a:stretch>
        </p:blipFill>
        <p:spPr>
          <a:xfrm>
            <a:off x="228600" y="228600"/>
            <a:ext cx="8763000" cy="6477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20180402_214621.jpg"/>
          <p:cNvPicPr>
            <a:picLocks noGrp="1" noChangeAspect="1"/>
          </p:cNvPicPr>
          <p:nvPr>
            <p:ph idx="1"/>
          </p:nvPr>
        </p:nvPicPr>
        <p:blipFill>
          <a:blip r:embed="rId2" cstate="print"/>
          <a:srcRect t="19514" b="9085"/>
          <a:stretch>
            <a:fillRect/>
          </a:stretch>
        </p:blipFill>
        <p:spPr>
          <a:xfrm>
            <a:off x="152400" y="152400"/>
            <a:ext cx="8839200" cy="65532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en-US" sz="6000" b="1" i="1" dirty="0" smtClean="0"/>
              <a:t>I use Adjectives ending in</a:t>
            </a:r>
            <a:endParaRPr lang="ru-RU" sz="6000" b="1" i="1" dirty="0"/>
          </a:p>
        </p:txBody>
      </p:sp>
      <p:sp>
        <p:nvSpPr>
          <p:cNvPr id="7" name="Текст 6"/>
          <p:cNvSpPr>
            <a:spLocks noGrp="1"/>
          </p:cNvSpPr>
          <p:nvPr>
            <p:ph type="body" idx="1"/>
          </p:nvPr>
        </p:nvSpPr>
        <p:spPr/>
        <p:txBody>
          <a:bodyPr>
            <a:noAutofit/>
          </a:bodyPr>
          <a:lstStyle/>
          <a:p>
            <a:pPr algn="ctr"/>
            <a:r>
              <a:rPr lang="en-US" sz="4800" dirty="0" smtClean="0">
                <a:solidFill>
                  <a:srgbClr val="FF0000"/>
                </a:solidFill>
              </a:rPr>
              <a:t>-</a:t>
            </a:r>
            <a:r>
              <a:rPr lang="en-US" sz="4800" dirty="0" err="1" smtClean="0">
                <a:solidFill>
                  <a:srgbClr val="FF0000"/>
                </a:solidFill>
              </a:rPr>
              <a:t>ed</a:t>
            </a:r>
            <a:r>
              <a:rPr lang="en-US" sz="4800" dirty="0" smtClean="0">
                <a:solidFill>
                  <a:srgbClr val="FF0000"/>
                </a:solidFill>
              </a:rPr>
              <a:t> </a:t>
            </a:r>
            <a:r>
              <a:rPr lang="en-US" sz="4800" dirty="0" smtClean="0"/>
              <a:t>when</a:t>
            </a:r>
            <a:endParaRPr lang="ru-RU" sz="4800" dirty="0"/>
          </a:p>
        </p:txBody>
      </p:sp>
      <p:sp>
        <p:nvSpPr>
          <p:cNvPr id="8" name="Содержимое 7"/>
          <p:cNvSpPr>
            <a:spLocks noGrp="1"/>
          </p:cNvSpPr>
          <p:nvPr>
            <p:ph sz="half" idx="2"/>
          </p:nvPr>
        </p:nvSpPr>
        <p:spPr>
          <a:xfrm>
            <a:off x="228600" y="2174874"/>
            <a:ext cx="4268788" cy="4454525"/>
          </a:xfrm>
        </p:spPr>
        <p:txBody>
          <a:bodyPr>
            <a:normAutofit/>
          </a:bodyPr>
          <a:lstStyle/>
          <a:p>
            <a:pPr>
              <a:buNone/>
            </a:pPr>
            <a:r>
              <a:rPr lang="en-US" sz="3200" dirty="0" smtClean="0"/>
              <a:t>I describe human feelings and their </a:t>
            </a:r>
            <a:r>
              <a:rPr lang="en-US" sz="3200" u="sng" dirty="0" smtClean="0"/>
              <a:t>state</a:t>
            </a:r>
            <a:r>
              <a:rPr lang="en-US" sz="3200" dirty="0" smtClean="0"/>
              <a:t>:</a:t>
            </a:r>
          </a:p>
          <a:p>
            <a:pPr>
              <a:buNone/>
            </a:pPr>
            <a:r>
              <a:rPr lang="en-US" sz="3200" dirty="0" smtClean="0"/>
              <a:t>Bor</a:t>
            </a:r>
            <a:r>
              <a:rPr lang="en-US" sz="3200" dirty="0" smtClean="0">
                <a:solidFill>
                  <a:srgbClr val="FF0000"/>
                </a:solidFill>
              </a:rPr>
              <a:t>ed</a:t>
            </a:r>
          </a:p>
          <a:p>
            <a:pPr>
              <a:buNone/>
            </a:pPr>
            <a:r>
              <a:rPr lang="en-US" sz="3200" dirty="0" smtClean="0"/>
              <a:t>Excit</a:t>
            </a:r>
            <a:r>
              <a:rPr lang="en-US" sz="3200" dirty="0" smtClean="0">
                <a:solidFill>
                  <a:srgbClr val="FF0000"/>
                </a:solidFill>
              </a:rPr>
              <a:t>ed</a:t>
            </a:r>
          </a:p>
          <a:p>
            <a:pPr>
              <a:buNone/>
            </a:pPr>
            <a:r>
              <a:rPr lang="en-US" sz="3200" dirty="0" smtClean="0"/>
              <a:t>Thrill</a:t>
            </a:r>
            <a:r>
              <a:rPr lang="en-US" sz="3200" dirty="0" smtClean="0">
                <a:solidFill>
                  <a:srgbClr val="FF0000"/>
                </a:solidFill>
              </a:rPr>
              <a:t>ed</a:t>
            </a:r>
          </a:p>
          <a:p>
            <a:pPr>
              <a:buNone/>
            </a:pPr>
            <a:r>
              <a:rPr lang="en-US" sz="3200" dirty="0" smtClean="0"/>
              <a:t>Tir</a:t>
            </a:r>
            <a:r>
              <a:rPr lang="en-US" sz="3200" dirty="0" smtClean="0">
                <a:solidFill>
                  <a:srgbClr val="FF0000"/>
                </a:solidFill>
              </a:rPr>
              <a:t>ed</a:t>
            </a:r>
            <a:r>
              <a:rPr lang="en-US" sz="3200" dirty="0" smtClean="0"/>
              <a:t> etc. </a:t>
            </a:r>
            <a:endParaRPr lang="ru-RU" sz="3200" dirty="0"/>
          </a:p>
        </p:txBody>
      </p:sp>
      <p:sp>
        <p:nvSpPr>
          <p:cNvPr id="9" name="Текст 8"/>
          <p:cNvSpPr>
            <a:spLocks noGrp="1"/>
          </p:cNvSpPr>
          <p:nvPr>
            <p:ph type="body" sz="quarter" idx="3"/>
          </p:nvPr>
        </p:nvSpPr>
        <p:spPr/>
        <p:txBody>
          <a:bodyPr>
            <a:noAutofit/>
          </a:bodyPr>
          <a:lstStyle/>
          <a:p>
            <a:pPr algn="ctr"/>
            <a:r>
              <a:rPr lang="en-US" sz="4800" dirty="0" smtClean="0">
                <a:solidFill>
                  <a:srgbClr val="FF0000"/>
                </a:solidFill>
              </a:rPr>
              <a:t>-</a:t>
            </a:r>
            <a:r>
              <a:rPr lang="en-US" sz="4800" dirty="0" err="1" smtClean="0">
                <a:solidFill>
                  <a:srgbClr val="FF0000"/>
                </a:solidFill>
              </a:rPr>
              <a:t>ing</a:t>
            </a:r>
            <a:r>
              <a:rPr lang="en-US" sz="4800" dirty="0" smtClean="0">
                <a:solidFill>
                  <a:srgbClr val="FF0000"/>
                </a:solidFill>
              </a:rPr>
              <a:t> </a:t>
            </a:r>
            <a:r>
              <a:rPr lang="en-US" sz="4800" dirty="0" smtClean="0"/>
              <a:t>when</a:t>
            </a:r>
            <a:endParaRPr lang="ru-RU" sz="4800" dirty="0"/>
          </a:p>
        </p:txBody>
      </p:sp>
      <p:sp>
        <p:nvSpPr>
          <p:cNvPr id="10" name="Содержимое 9"/>
          <p:cNvSpPr>
            <a:spLocks noGrp="1"/>
          </p:cNvSpPr>
          <p:nvPr>
            <p:ph sz="quarter" idx="4"/>
          </p:nvPr>
        </p:nvSpPr>
        <p:spPr>
          <a:xfrm>
            <a:off x="4645025" y="2174874"/>
            <a:ext cx="4270375" cy="4454525"/>
          </a:xfrm>
        </p:spPr>
        <p:txBody>
          <a:bodyPr/>
          <a:lstStyle/>
          <a:p>
            <a:pPr>
              <a:buNone/>
            </a:pPr>
            <a:r>
              <a:rPr lang="en-US" sz="3200" dirty="0" smtClean="0"/>
              <a:t>I describe human feeling, </a:t>
            </a:r>
            <a:r>
              <a:rPr lang="en-US" sz="3200" u="sng" dirty="0" smtClean="0"/>
              <a:t>emotions that are caused by things, people, activities</a:t>
            </a:r>
            <a:r>
              <a:rPr lang="en-US" sz="3200" dirty="0" smtClean="0"/>
              <a:t>:</a:t>
            </a:r>
          </a:p>
          <a:p>
            <a:pPr>
              <a:buNone/>
            </a:pPr>
            <a:r>
              <a:rPr lang="en-US" sz="3200" dirty="0" smtClean="0"/>
              <a:t>Bor</a:t>
            </a:r>
            <a:r>
              <a:rPr lang="en-US" sz="3200" dirty="0" smtClean="0">
                <a:solidFill>
                  <a:srgbClr val="FF0000"/>
                </a:solidFill>
              </a:rPr>
              <a:t>ing</a:t>
            </a:r>
          </a:p>
          <a:p>
            <a:pPr>
              <a:buNone/>
            </a:pPr>
            <a:r>
              <a:rPr lang="en-US" sz="3200" dirty="0" smtClean="0"/>
              <a:t>Excit</a:t>
            </a:r>
            <a:r>
              <a:rPr lang="en-US" sz="3200" dirty="0" smtClean="0">
                <a:solidFill>
                  <a:srgbClr val="FF0000"/>
                </a:solidFill>
              </a:rPr>
              <a:t>ing</a:t>
            </a:r>
          </a:p>
          <a:p>
            <a:pPr>
              <a:buNone/>
            </a:pPr>
            <a:r>
              <a:rPr lang="en-US" sz="3200" dirty="0" smtClean="0"/>
              <a:t>Thrill</a:t>
            </a:r>
            <a:r>
              <a:rPr lang="en-US" sz="3200" dirty="0" smtClean="0">
                <a:solidFill>
                  <a:srgbClr val="FF0000"/>
                </a:solidFill>
              </a:rPr>
              <a:t>ing</a:t>
            </a:r>
          </a:p>
          <a:p>
            <a:pPr>
              <a:buNone/>
            </a:pPr>
            <a:r>
              <a:rPr lang="en-US" sz="3200" dirty="0" smtClean="0"/>
              <a:t>Tir</a:t>
            </a:r>
            <a:r>
              <a:rPr lang="en-US" sz="3200" dirty="0" smtClean="0">
                <a:solidFill>
                  <a:srgbClr val="FF0000"/>
                </a:solidFill>
              </a:rPr>
              <a:t>ing</a:t>
            </a:r>
            <a:r>
              <a:rPr lang="en-US" sz="3200" dirty="0" smtClean="0"/>
              <a:t> etc.  </a:t>
            </a:r>
            <a:endParaRPr lang="ru-RU"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US" b="1" i="1" dirty="0" smtClean="0"/>
              <a:t>Individually</a:t>
            </a:r>
            <a:endParaRPr lang="ru-RU" b="1" i="1" dirty="0"/>
          </a:p>
        </p:txBody>
      </p:sp>
      <p:pic>
        <p:nvPicPr>
          <p:cNvPr id="4" name="Содержимое 3" descr="белый 1989.jpg"/>
          <p:cNvPicPr>
            <a:picLocks noGrp="1" noChangeAspect="1"/>
          </p:cNvPicPr>
          <p:nvPr>
            <p:ph idx="1"/>
          </p:nvPr>
        </p:nvPicPr>
        <p:blipFill>
          <a:blip r:embed="rId2"/>
          <a:stretch>
            <a:fillRect/>
          </a:stretch>
        </p:blipFill>
        <p:spPr>
          <a:xfrm>
            <a:off x="1752600" y="1295400"/>
            <a:ext cx="5562600" cy="5333999"/>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b="1" i="1" dirty="0" smtClean="0"/>
              <a:t>Find yourself: </a:t>
            </a:r>
            <a:endParaRPr lang="ru-RU" b="1" i="1" dirty="0"/>
          </a:p>
        </p:txBody>
      </p:sp>
      <p:sp>
        <p:nvSpPr>
          <p:cNvPr id="5" name="Текст 4"/>
          <p:cNvSpPr>
            <a:spLocks noGrp="1"/>
          </p:cNvSpPr>
          <p:nvPr>
            <p:ph type="body" idx="1"/>
          </p:nvPr>
        </p:nvSpPr>
        <p:spPr>
          <a:xfrm>
            <a:off x="457200" y="1371600"/>
            <a:ext cx="4040188" cy="803275"/>
          </a:xfrm>
        </p:spPr>
        <p:txBody>
          <a:bodyPr/>
          <a:lstStyle/>
          <a:p>
            <a:pPr algn="ctr"/>
            <a:r>
              <a:rPr lang="en-US" dirty="0" smtClean="0"/>
              <a:t>Variant 1</a:t>
            </a:r>
            <a:endParaRPr lang="ru-RU" dirty="0"/>
          </a:p>
        </p:txBody>
      </p:sp>
      <p:sp>
        <p:nvSpPr>
          <p:cNvPr id="6" name="Содержимое 5"/>
          <p:cNvSpPr>
            <a:spLocks noGrp="1"/>
          </p:cNvSpPr>
          <p:nvPr>
            <p:ph sz="half" idx="2"/>
          </p:nvPr>
        </p:nvSpPr>
        <p:spPr>
          <a:xfrm>
            <a:off x="457200" y="2174874"/>
            <a:ext cx="4040188" cy="4378325"/>
          </a:xfrm>
        </p:spPr>
        <p:txBody>
          <a:bodyPr>
            <a:normAutofit/>
          </a:bodyPr>
          <a:lstStyle/>
          <a:p>
            <a:pPr algn="ctr"/>
            <a:r>
              <a:rPr lang="ru-RU" dirty="0" smtClean="0"/>
              <a:t>Никанор</a:t>
            </a:r>
          </a:p>
          <a:p>
            <a:pPr algn="ctr"/>
            <a:r>
              <a:rPr lang="ru-RU" dirty="0" smtClean="0"/>
              <a:t>Вячеслав</a:t>
            </a:r>
          </a:p>
          <a:p>
            <a:pPr algn="ctr"/>
            <a:r>
              <a:rPr lang="ru-RU" dirty="0" err="1" smtClean="0"/>
              <a:t>Арсен</a:t>
            </a:r>
            <a:endParaRPr lang="ru-RU" dirty="0" smtClean="0"/>
          </a:p>
          <a:p>
            <a:pPr algn="ctr"/>
            <a:r>
              <a:rPr lang="ru-RU" dirty="0" smtClean="0"/>
              <a:t>Ярослав</a:t>
            </a:r>
          </a:p>
          <a:p>
            <a:pPr algn="ctr"/>
            <a:r>
              <a:rPr lang="ru-RU" dirty="0" smtClean="0"/>
              <a:t>Егор</a:t>
            </a:r>
          </a:p>
          <a:p>
            <a:pPr algn="ctr"/>
            <a:r>
              <a:rPr lang="ru-RU" dirty="0" smtClean="0"/>
              <a:t>Кирилл</a:t>
            </a:r>
          </a:p>
          <a:p>
            <a:pPr algn="ctr"/>
            <a:r>
              <a:rPr lang="ru-RU" dirty="0" smtClean="0"/>
              <a:t>Алина</a:t>
            </a:r>
          </a:p>
          <a:p>
            <a:pPr algn="ctr"/>
            <a:r>
              <a:rPr lang="ru-RU" dirty="0" smtClean="0"/>
              <a:t>Светлана</a:t>
            </a:r>
          </a:p>
        </p:txBody>
      </p:sp>
      <p:sp>
        <p:nvSpPr>
          <p:cNvPr id="7" name="Текст 6"/>
          <p:cNvSpPr>
            <a:spLocks noGrp="1"/>
          </p:cNvSpPr>
          <p:nvPr>
            <p:ph type="body" sz="quarter" idx="3"/>
          </p:nvPr>
        </p:nvSpPr>
        <p:spPr>
          <a:xfrm>
            <a:off x="4645025" y="1371600"/>
            <a:ext cx="4041775" cy="803275"/>
          </a:xfrm>
        </p:spPr>
        <p:txBody>
          <a:bodyPr/>
          <a:lstStyle/>
          <a:p>
            <a:pPr algn="ctr"/>
            <a:r>
              <a:rPr lang="en-US" dirty="0" smtClean="0"/>
              <a:t>Variant 2</a:t>
            </a:r>
            <a:endParaRPr lang="ru-RU" dirty="0"/>
          </a:p>
        </p:txBody>
      </p:sp>
      <p:sp>
        <p:nvSpPr>
          <p:cNvPr id="8" name="Содержимое 7"/>
          <p:cNvSpPr>
            <a:spLocks noGrp="1"/>
          </p:cNvSpPr>
          <p:nvPr>
            <p:ph sz="quarter" idx="4"/>
          </p:nvPr>
        </p:nvSpPr>
        <p:spPr>
          <a:xfrm>
            <a:off x="4645025" y="2174874"/>
            <a:ext cx="4041775" cy="4378325"/>
          </a:xfrm>
        </p:spPr>
        <p:txBody>
          <a:bodyPr/>
          <a:lstStyle/>
          <a:p>
            <a:pPr algn="ctr"/>
            <a:r>
              <a:rPr lang="ru-RU" dirty="0" err="1" smtClean="0"/>
              <a:t>Айаан</a:t>
            </a:r>
            <a:endParaRPr lang="ru-RU" dirty="0" smtClean="0"/>
          </a:p>
          <a:p>
            <a:pPr algn="ctr"/>
            <a:r>
              <a:rPr lang="ru-RU" dirty="0" err="1" smtClean="0"/>
              <a:t>Самир</a:t>
            </a:r>
            <a:r>
              <a:rPr lang="ru-RU" dirty="0" smtClean="0"/>
              <a:t> </a:t>
            </a:r>
          </a:p>
          <a:p>
            <a:pPr algn="ctr"/>
            <a:r>
              <a:rPr lang="ru-RU" dirty="0" err="1" smtClean="0"/>
              <a:t>Ренат</a:t>
            </a:r>
            <a:endParaRPr lang="ru-RU" dirty="0" smtClean="0"/>
          </a:p>
          <a:p>
            <a:pPr algn="ctr"/>
            <a:r>
              <a:rPr lang="ru-RU" dirty="0" smtClean="0"/>
              <a:t>Олег</a:t>
            </a:r>
          </a:p>
          <a:p>
            <a:pPr algn="ctr"/>
            <a:r>
              <a:rPr lang="ru-RU" dirty="0" smtClean="0"/>
              <a:t>Анжела</a:t>
            </a:r>
          </a:p>
          <a:p>
            <a:pPr algn="ctr"/>
            <a:r>
              <a:rPr lang="ru-RU" dirty="0" err="1" smtClean="0"/>
              <a:t>Айлана</a:t>
            </a:r>
            <a:endParaRPr lang="ru-RU" dirty="0" smtClean="0"/>
          </a:p>
          <a:p>
            <a:pPr algn="ctr"/>
            <a:r>
              <a:rPr lang="ru-RU" dirty="0" smtClean="0"/>
              <a:t>Лиана</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i="1" dirty="0" smtClean="0"/>
              <a:t>5 minutes…</a:t>
            </a:r>
            <a:endParaRPr lang="ru-RU" b="1" i="1" dirty="0"/>
          </a:p>
        </p:txBody>
      </p:sp>
      <p:pic>
        <p:nvPicPr>
          <p:cNvPr id="4" name="Содержимое 3" descr="время белые 1989.jpg"/>
          <p:cNvPicPr>
            <a:picLocks noGrp="1" noChangeAspect="1"/>
          </p:cNvPicPr>
          <p:nvPr>
            <p:ph idx="1"/>
          </p:nvPr>
        </p:nvPicPr>
        <p:blipFill>
          <a:blip r:embed="rId2"/>
          <a:stretch>
            <a:fillRect/>
          </a:stretch>
        </p:blipFill>
        <p:spPr>
          <a:xfrm>
            <a:off x="2422167" y="1219200"/>
            <a:ext cx="4299665" cy="52578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15962"/>
          </a:xfrm>
        </p:spPr>
        <p:txBody>
          <a:bodyPr>
            <a:normAutofit fontScale="90000"/>
          </a:bodyPr>
          <a:lstStyle/>
          <a:p>
            <a:r>
              <a:rPr lang="en-US" b="1" i="1" dirty="0" smtClean="0"/>
              <a:t>Choose the correct word to describe things and people’s feelings.</a:t>
            </a:r>
            <a:endParaRPr lang="ru-RU" dirty="0"/>
          </a:p>
        </p:txBody>
      </p:sp>
      <p:sp>
        <p:nvSpPr>
          <p:cNvPr id="3" name="Содержимое 2"/>
          <p:cNvSpPr>
            <a:spLocks noGrp="1"/>
          </p:cNvSpPr>
          <p:nvPr>
            <p:ph idx="1"/>
          </p:nvPr>
        </p:nvSpPr>
        <p:spPr>
          <a:xfrm>
            <a:off x="152400" y="1219200"/>
            <a:ext cx="8839200" cy="5486400"/>
          </a:xfrm>
        </p:spPr>
        <p:txBody>
          <a:bodyPr>
            <a:normAutofit fontScale="62500" lnSpcReduction="20000"/>
          </a:bodyPr>
          <a:lstStyle/>
          <a:p>
            <a:pPr>
              <a:buNone/>
            </a:pPr>
            <a:r>
              <a:rPr lang="en-US" b="1" dirty="0" smtClean="0"/>
              <a:t>Variant 1</a:t>
            </a:r>
            <a:endParaRPr lang="ru-RU" dirty="0" smtClean="0"/>
          </a:p>
          <a:p>
            <a:r>
              <a:rPr lang="en-US" dirty="0" smtClean="0"/>
              <a:t>1. Tom is ________ in motorsport. He finds it _________. (interesting/interested)</a:t>
            </a:r>
            <a:endParaRPr lang="ru-RU" dirty="0" smtClean="0"/>
          </a:p>
          <a:p>
            <a:r>
              <a:rPr lang="en-US" dirty="0" smtClean="0"/>
              <a:t>2. I’m so ________ by collecting stamps. It’s _________ to learn a lot about the world. (amusing/amused)</a:t>
            </a:r>
            <a:endParaRPr lang="ru-RU" dirty="0" smtClean="0"/>
          </a:p>
          <a:p>
            <a:r>
              <a:rPr lang="en-US" dirty="0" smtClean="0"/>
              <a:t>3. Reading books is not ______ . I am never _______  with it. (boring/bored)</a:t>
            </a:r>
            <a:endParaRPr lang="ru-RU" dirty="0" smtClean="0"/>
          </a:p>
          <a:p>
            <a:r>
              <a:rPr lang="en-US" dirty="0" smtClean="0"/>
              <a:t>4. My Mum was  _______ at the news. (surprising/surprised)</a:t>
            </a:r>
            <a:endParaRPr lang="ru-RU" dirty="0" smtClean="0"/>
          </a:p>
          <a:p>
            <a:r>
              <a:rPr lang="en-US" dirty="0" smtClean="0"/>
              <a:t>5. Cycling is an ________ hobby. (exiting/exited)</a:t>
            </a:r>
            <a:endParaRPr lang="ru-RU" dirty="0" smtClean="0"/>
          </a:p>
          <a:p>
            <a:pPr>
              <a:buNone/>
            </a:pPr>
            <a:endParaRPr lang="ru-RU" dirty="0" smtClean="0"/>
          </a:p>
          <a:p>
            <a:pPr>
              <a:buNone/>
            </a:pPr>
            <a:r>
              <a:rPr lang="en-US" b="1" dirty="0" smtClean="0"/>
              <a:t>Variant 2</a:t>
            </a:r>
            <a:endParaRPr lang="ru-RU" dirty="0" smtClean="0"/>
          </a:p>
          <a:p>
            <a:r>
              <a:rPr lang="en-US" dirty="0" smtClean="0"/>
              <a:t>1. It was not ________ for Tom to do the tests. (interesting/interested)</a:t>
            </a:r>
            <a:endParaRPr lang="ru-RU" dirty="0" smtClean="0"/>
          </a:p>
          <a:p>
            <a:r>
              <a:rPr lang="en-US" dirty="0" smtClean="0"/>
              <a:t>2. Our teacher was _________ with Nick who was not a prodigy. (disappointing/disappointed)</a:t>
            </a:r>
            <a:endParaRPr lang="ru-RU" dirty="0" smtClean="0"/>
          </a:p>
          <a:p>
            <a:r>
              <a:rPr lang="en-US" dirty="0" smtClean="0"/>
              <a:t>3. Pupils were _________ because their marks were not good. (depressing/depressed)</a:t>
            </a:r>
            <a:endParaRPr lang="ru-RU" dirty="0" smtClean="0"/>
          </a:p>
          <a:p>
            <a:r>
              <a:rPr lang="en-US" dirty="0" smtClean="0"/>
              <a:t>4. George didn’t have a brother or a sister. He was ________ to tears. (boring/bored)</a:t>
            </a:r>
            <a:endParaRPr lang="ru-RU" dirty="0" smtClean="0"/>
          </a:p>
          <a:p>
            <a:r>
              <a:rPr lang="en-US" dirty="0" smtClean="0"/>
              <a:t>5. Looking after his Grandma wasn’t the most _________ way to spend a Saturday morning. (exiting/exited)</a:t>
            </a:r>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helovechek_4156 ключ.jpg"/>
          <p:cNvPicPr>
            <a:picLocks noGrp="1" noChangeAspect="1"/>
          </p:cNvPicPr>
          <p:nvPr>
            <p:ph idx="1"/>
          </p:nvPr>
        </p:nvPicPr>
        <p:blipFill>
          <a:blip r:embed="rId2"/>
          <a:srcRect b="2439"/>
          <a:stretch>
            <a:fillRect/>
          </a:stretch>
        </p:blipFill>
        <p:spPr>
          <a:xfrm>
            <a:off x="1752600" y="0"/>
            <a:ext cx="5562600" cy="67056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ft-Steps-to-Finding-a-Hobby-Youll-Seriously-Love.jpg"/>
          <p:cNvPicPr>
            <a:picLocks noGrp="1" noChangeAspect="1"/>
          </p:cNvPicPr>
          <p:nvPr>
            <p:ph idx="1"/>
          </p:nvPr>
        </p:nvPicPr>
        <p:blipFill>
          <a:blip r:embed="rId2"/>
          <a:stretch>
            <a:fillRect/>
          </a:stretch>
        </p:blipFill>
        <p:spPr>
          <a:xfrm>
            <a:off x="267970" y="228600"/>
            <a:ext cx="8647429" cy="6324600"/>
          </a:xfrm>
        </p:spPr>
      </p:pic>
      <p:sp>
        <p:nvSpPr>
          <p:cNvPr id="2" name="Заголовок 1"/>
          <p:cNvSpPr>
            <a:spLocks noGrp="1"/>
          </p:cNvSpPr>
          <p:nvPr>
            <p:ph type="title"/>
          </p:nvPr>
        </p:nvSpPr>
        <p:spPr>
          <a:xfrm>
            <a:off x="457200" y="914400"/>
            <a:ext cx="8229600" cy="1143000"/>
          </a:xfrm>
        </p:spPr>
        <p:txBody>
          <a:bodyPr>
            <a:normAutofit/>
          </a:bodyPr>
          <a:lstStyle/>
          <a:p>
            <a:r>
              <a:rPr lang="en-US" sz="6000" b="1" i="1" dirty="0" smtClean="0"/>
              <a:t>Phrase of the day:</a:t>
            </a:r>
            <a:endParaRPr lang="ru-RU" sz="6000" b="1"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265238"/>
          </a:xfrm>
        </p:spPr>
        <p:txBody>
          <a:bodyPr/>
          <a:lstStyle/>
          <a:p>
            <a:r>
              <a:rPr lang="en-US" b="1" i="1" dirty="0" smtClean="0"/>
              <a:t>Key to the grammar test:</a:t>
            </a:r>
            <a:endParaRPr lang="ru-RU" b="1" i="1" dirty="0"/>
          </a:p>
        </p:txBody>
      </p:sp>
      <p:sp>
        <p:nvSpPr>
          <p:cNvPr id="3" name="Содержимое 2"/>
          <p:cNvSpPr>
            <a:spLocks noGrp="1"/>
          </p:cNvSpPr>
          <p:nvPr>
            <p:ph idx="1"/>
          </p:nvPr>
        </p:nvSpPr>
        <p:spPr>
          <a:xfrm>
            <a:off x="228600" y="1447800"/>
            <a:ext cx="8763000" cy="5105400"/>
          </a:xfrm>
        </p:spPr>
        <p:txBody>
          <a:bodyPr numCol="2">
            <a:normAutofit lnSpcReduction="10000"/>
          </a:bodyPr>
          <a:lstStyle/>
          <a:p>
            <a:pPr algn="ctr">
              <a:buNone/>
            </a:pPr>
            <a:r>
              <a:rPr lang="en-US" dirty="0" smtClean="0"/>
              <a:t>Variant 1</a:t>
            </a:r>
          </a:p>
          <a:p>
            <a:pPr marL="514350" indent="-514350">
              <a:buAutoNum type="arabicPeriod"/>
            </a:pPr>
            <a:r>
              <a:rPr lang="en-US" dirty="0" smtClean="0"/>
              <a:t>interested/interesting; </a:t>
            </a:r>
          </a:p>
          <a:p>
            <a:pPr marL="514350" indent="-514350">
              <a:buAutoNum type="arabicPeriod"/>
            </a:pPr>
            <a:r>
              <a:rPr lang="en-US" dirty="0" smtClean="0"/>
              <a:t>amused/amusing;</a:t>
            </a:r>
          </a:p>
          <a:p>
            <a:pPr marL="514350" indent="-514350">
              <a:buAutoNum type="arabicPeriod"/>
            </a:pPr>
            <a:r>
              <a:rPr lang="en-US" dirty="0" smtClean="0"/>
              <a:t>boring/bored;</a:t>
            </a:r>
          </a:p>
          <a:p>
            <a:pPr marL="514350" indent="-514350">
              <a:buAutoNum type="arabicPeriod"/>
            </a:pPr>
            <a:r>
              <a:rPr lang="en-US" dirty="0" smtClean="0"/>
              <a:t>surprised;</a:t>
            </a:r>
          </a:p>
          <a:p>
            <a:pPr marL="514350" indent="-514350">
              <a:buAutoNum type="arabicPeriod"/>
            </a:pPr>
            <a:r>
              <a:rPr lang="en-US" dirty="0" smtClean="0"/>
              <a:t>exiting.</a:t>
            </a:r>
          </a:p>
          <a:p>
            <a:pPr marL="514350" indent="-514350">
              <a:buNone/>
            </a:pPr>
            <a:endParaRPr lang="en-US" dirty="0" smtClean="0"/>
          </a:p>
          <a:p>
            <a:pPr marL="514350" indent="-514350">
              <a:buNone/>
            </a:pPr>
            <a:endParaRPr lang="en-US" dirty="0" smtClean="0"/>
          </a:p>
          <a:p>
            <a:pPr marL="514350" indent="-514350" algn="ctr">
              <a:buNone/>
            </a:pPr>
            <a:endParaRPr lang="en-US" dirty="0" smtClean="0"/>
          </a:p>
          <a:p>
            <a:pPr marL="514350" indent="-514350" algn="ctr">
              <a:buNone/>
            </a:pPr>
            <a:r>
              <a:rPr lang="en-US" dirty="0" smtClean="0"/>
              <a:t>Variant 2.</a:t>
            </a:r>
          </a:p>
          <a:p>
            <a:pPr marL="514350" indent="-514350">
              <a:buAutoNum type="arabicPeriod"/>
            </a:pPr>
            <a:r>
              <a:rPr lang="en-US" dirty="0" smtClean="0"/>
              <a:t>interesting;</a:t>
            </a:r>
          </a:p>
          <a:p>
            <a:pPr marL="514350" indent="-514350">
              <a:buAutoNum type="arabicPeriod"/>
            </a:pPr>
            <a:r>
              <a:rPr lang="en-US" dirty="0" smtClean="0"/>
              <a:t>disappointed;</a:t>
            </a:r>
          </a:p>
          <a:p>
            <a:pPr marL="514350" indent="-514350">
              <a:buAutoNum type="arabicPeriod"/>
            </a:pPr>
            <a:r>
              <a:rPr lang="en-US" dirty="0" smtClean="0"/>
              <a:t>depressed;</a:t>
            </a:r>
          </a:p>
          <a:p>
            <a:pPr marL="514350" indent="-514350">
              <a:buAutoNum type="arabicPeriod"/>
            </a:pPr>
            <a:r>
              <a:rPr lang="en-US" dirty="0" smtClean="0"/>
              <a:t>bored;</a:t>
            </a:r>
          </a:p>
          <a:p>
            <a:pPr marL="514350" indent="-514350">
              <a:buAutoNum type="arabicPeriod"/>
            </a:pPr>
            <a:r>
              <a:rPr lang="en-US" dirty="0" smtClean="0"/>
              <a:t>exiting.</a:t>
            </a:r>
          </a:p>
          <a:p>
            <a:pPr marL="514350" indent="-514350">
              <a:buNone/>
            </a:pPr>
            <a:r>
              <a:rPr lang="en-US" dirty="0" smtClean="0"/>
              <a:t>*five correct answers =</a:t>
            </a:r>
            <a:r>
              <a:rPr lang="ru-RU" dirty="0" smtClean="0"/>
              <a:t> «</a:t>
            </a:r>
            <a:r>
              <a:rPr lang="en-US" dirty="0" smtClean="0"/>
              <a:t>Excellent</a:t>
            </a:r>
            <a:r>
              <a:rPr lang="ru-RU" dirty="0" smtClean="0"/>
              <a:t>»</a:t>
            </a:r>
            <a:endParaRPr lang="en-US" dirty="0" smtClean="0"/>
          </a:p>
          <a:p>
            <a:pPr marL="514350" indent="-514350">
              <a:buNone/>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ages белые 1989 произношение.jpg"/>
          <p:cNvPicPr>
            <a:picLocks noGrp="1" noChangeAspect="1"/>
          </p:cNvPicPr>
          <p:nvPr>
            <p:ph idx="1"/>
          </p:nvPr>
        </p:nvPicPr>
        <p:blipFill>
          <a:blip r:embed="rId2"/>
          <a:stretch>
            <a:fillRect/>
          </a:stretch>
        </p:blipFill>
        <p:spPr>
          <a:xfrm>
            <a:off x="2133600" y="1143000"/>
            <a:ext cx="5257800" cy="5410200"/>
          </a:xfrm>
        </p:spPr>
      </p:pic>
      <p:sp>
        <p:nvSpPr>
          <p:cNvPr id="2" name="Заголовок 1"/>
          <p:cNvSpPr>
            <a:spLocks noGrp="1"/>
          </p:cNvSpPr>
          <p:nvPr>
            <p:ph type="title"/>
          </p:nvPr>
        </p:nvSpPr>
        <p:spPr/>
        <p:txBody>
          <a:bodyPr/>
          <a:lstStyle/>
          <a:p>
            <a:r>
              <a:rPr lang="en-US" b="1" i="1" dirty="0" smtClean="0"/>
              <a:t>Listen and repeat </a:t>
            </a:r>
            <a:endParaRPr lang="ru-RU" b="1"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схема к уроку.gif"/>
          <p:cNvPicPr>
            <a:picLocks noGrp="1" noChangeAspect="1"/>
          </p:cNvPicPr>
          <p:nvPr>
            <p:ph idx="1"/>
          </p:nvPr>
        </p:nvPicPr>
        <p:blipFill>
          <a:blip r:embed="rId2"/>
          <a:stretch>
            <a:fillRect/>
          </a:stretch>
        </p:blipFill>
        <p:spPr>
          <a:xfrm>
            <a:off x="228600" y="228600"/>
            <a:ext cx="8686800" cy="63246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4" cstate="print">
            <a:extLst>
              <a:ext uri="{28A0092B-C50C-407E-A947-70E740481C1C}">
                <a14:useLocalDpi xmlns="" xmlns:a14="http://schemas.microsoft.com/office/drawing/2010/main" val="0"/>
              </a:ext>
            </a:extLst>
          </a:blip>
          <a:stretch>
            <a:fillRect/>
          </a:stretch>
        </p:blipFill>
        <p:spPr>
          <a:xfrm>
            <a:off x="0" y="0"/>
            <a:ext cx="9144000" cy="6858000"/>
          </a:xfrm>
        </p:spPr>
      </p:pic>
      <p:sp>
        <p:nvSpPr>
          <p:cNvPr id="3" name="Заголовок 2"/>
          <p:cNvSpPr>
            <a:spLocks noGrp="1"/>
          </p:cNvSpPr>
          <p:nvPr>
            <p:ph type="title"/>
          </p:nvPr>
        </p:nvSpPr>
        <p:spPr>
          <a:xfrm>
            <a:off x="395536" y="0"/>
            <a:ext cx="8229600" cy="914400"/>
          </a:xfrm>
        </p:spPr>
        <p:txBody>
          <a:bodyPr>
            <a:normAutofit fontScale="90000"/>
          </a:bodyPr>
          <a:lstStyle/>
          <a:p>
            <a:r>
              <a:rPr lang="en-US" sz="6600" b="1" i="1" dirty="0" smtClean="0"/>
              <a:t>All together</a:t>
            </a:r>
            <a:endParaRPr lang="ru-RU" sz="6600" b="1" i="1" dirty="0"/>
          </a:p>
        </p:txBody>
      </p:sp>
    </p:spTree>
    <p:extLst>
      <p:ext uri="{BB962C8B-B14F-4D97-AF65-F5344CB8AC3E}">
        <p14:creationId xmlns="" xmlns:p14="http://schemas.microsoft.com/office/powerpoint/2010/main" val="728484614"/>
      </p:ext>
    </p:extLst>
  </p:cSld>
  <p:clrMapOvr>
    <a:masterClrMapping/>
  </p:clrMapOvr>
  <mc:AlternateContent xmlns:mc="http://schemas.openxmlformats.org/markup-compatibility/2006">
    <mc:Choice xmlns="" xmlns:p14="http://schemas.microsoft.com/office/powerpoint/2010/main" Requires="p14">
      <p:transition spd="slow" p14:dur="1200">
        <p14:prism/>
        <p:sndAc>
          <p:stSnd>
            <p:snd r:embed="" name="arrow.wav"/>
          </p:stSnd>
        </p:sndAc>
      </p:transition>
    </mc:Choice>
    <mc:Fallback>
      <p:transition spd="slow">
        <p:fade/>
        <p:sndAc>
          <p:stSnd>
            <p:snd r:embed="rId3" name="arrow.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265238"/>
          </a:xfrm>
        </p:spPr>
        <p:txBody>
          <a:bodyPr/>
          <a:lstStyle/>
          <a:p>
            <a:r>
              <a:rPr lang="en-US" b="1" i="1" dirty="0" smtClean="0"/>
              <a:t>Answer the following questions:</a:t>
            </a:r>
            <a:endParaRPr lang="ru-RU" b="1" i="1" dirty="0"/>
          </a:p>
        </p:txBody>
      </p:sp>
      <p:sp>
        <p:nvSpPr>
          <p:cNvPr id="3" name="Содержимое 2"/>
          <p:cNvSpPr>
            <a:spLocks noGrp="1"/>
          </p:cNvSpPr>
          <p:nvPr>
            <p:ph idx="1"/>
          </p:nvPr>
        </p:nvSpPr>
        <p:spPr>
          <a:xfrm>
            <a:off x="228600" y="1219200"/>
            <a:ext cx="8686800" cy="5486400"/>
          </a:xfrm>
        </p:spPr>
        <p:txBody>
          <a:bodyPr>
            <a:normAutofit fontScale="85000" lnSpcReduction="10000"/>
          </a:bodyPr>
          <a:lstStyle/>
          <a:p>
            <a:pPr marL="514350" indent="-514350">
              <a:buFont typeface="+mj-lt"/>
              <a:buAutoNum type="arabicPeriod"/>
            </a:pPr>
            <a:r>
              <a:rPr lang="en-US" dirty="0" smtClean="0"/>
              <a:t>What is a hobby?</a:t>
            </a:r>
            <a:endParaRPr lang="ru-RU" dirty="0" smtClean="0"/>
          </a:p>
          <a:p>
            <a:pPr marL="514350" indent="-514350">
              <a:buFont typeface="+mj-lt"/>
              <a:buAutoNum type="arabicPeriod"/>
            </a:pPr>
            <a:r>
              <a:rPr lang="en-US" dirty="0" smtClean="0"/>
              <a:t>Is it interesting to have a hobby?</a:t>
            </a:r>
            <a:endParaRPr lang="ru-RU" dirty="0" smtClean="0"/>
          </a:p>
          <a:p>
            <a:pPr marL="514350" indent="-514350">
              <a:buFont typeface="+mj-lt"/>
              <a:buAutoNum type="arabicPeriod"/>
            </a:pPr>
            <a:r>
              <a:rPr lang="en-US" dirty="0" smtClean="0"/>
              <a:t>What can people collect?</a:t>
            </a:r>
            <a:endParaRPr lang="ru-RU" dirty="0" smtClean="0"/>
          </a:p>
          <a:p>
            <a:pPr marL="514350" indent="-514350">
              <a:buFont typeface="+mj-lt"/>
              <a:buAutoNum type="arabicPeriod"/>
            </a:pPr>
            <a:r>
              <a:rPr lang="en-US" dirty="0" smtClean="0"/>
              <a:t>What do people usually learn when they collect things?</a:t>
            </a:r>
            <a:endParaRPr lang="ru-RU" dirty="0" smtClean="0"/>
          </a:p>
          <a:p>
            <a:pPr marL="514350" indent="-514350">
              <a:buFont typeface="+mj-lt"/>
              <a:buAutoNum type="arabicPeriod"/>
            </a:pPr>
            <a:r>
              <a:rPr lang="en-US" dirty="0" smtClean="0"/>
              <a:t>What hobbies do you know?</a:t>
            </a:r>
            <a:endParaRPr lang="ru-RU" dirty="0" smtClean="0"/>
          </a:p>
          <a:p>
            <a:pPr marL="514350" indent="-514350">
              <a:buFont typeface="+mj-lt"/>
              <a:buAutoNum type="arabicPeriod"/>
            </a:pPr>
            <a:r>
              <a:rPr lang="en-US" dirty="0" smtClean="0"/>
              <a:t>What is your hobby?</a:t>
            </a:r>
            <a:endParaRPr lang="ru-RU" dirty="0" smtClean="0"/>
          </a:p>
          <a:p>
            <a:pPr marL="514350" indent="-514350">
              <a:buFont typeface="+mj-lt"/>
              <a:buAutoNum type="arabicPeriod"/>
            </a:pPr>
            <a:r>
              <a:rPr lang="en-US" dirty="0" smtClean="0"/>
              <a:t>What are you interested in?</a:t>
            </a:r>
            <a:endParaRPr lang="ru-RU" dirty="0" smtClean="0"/>
          </a:p>
          <a:p>
            <a:pPr marL="514350" indent="-514350">
              <a:buFont typeface="+mj-lt"/>
              <a:buAutoNum type="arabicPeriod"/>
            </a:pPr>
            <a:r>
              <a:rPr lang="en-US" dirty="0" smtClean="0"/>
              <a:t>What hobby do you prefer?</a:t>
            </a:r>
            <a:endParaRPr lang="ru-RU" dirty="0" smtClean="0"/>
          </a:p>
          <a:p>
            <a:pPr marL="514350" indent="-514350">
              <a:buFont typeface="+mj-lt"/>
              <a:buAutoNum type="arabicPeriod"/>
            </a:pPr>
            <a:r>
              <a:rPr lang="en-US" dirty="0" smtClean="0"/>
              <a:t>You are a collector, aren’t you?</a:t>
            </a:r>
            <a:endParaRPr lang="ru-RU" dirty="0" smtClean="0"/>
          </a:p>
          <a:p>
            <a:pPr marL="514350" indent="-514350">
              <a:buFont typeface="+mj-lt"/>
              <a:buAutoNum type="arabicPeriod"/>
            </a:pPr>
            <a:r>
              <a:rPr lang="en-US" dirty="0" smtClean="0"/>
              <a:t>What collection(s) do you have?</a:t>
            </a:r>
            <a:endParaRPr lang="ru-RU" dirty="0" smtClean="0"/>
          </a:p>
          <a:p>
            <a:pPr marL="514350" indent="-514350">
              <a:buFont typeface="+mj-lt"/>
              <a:buAutoNum type="arabicPeriod"/>
            </a:pPr>
            <a:r>
              <a:rPr lang="en-US" dirty="0" smtClean="0"/>
              <a:t>Are you proud of your collection(s)?</a:t>
            </a:r>
            <a:endParaRPr lang="ru-RU" dirty="0" smtClean="0"/>
          </a:p>
          <a:p>
            <a:pPr marL="514350" indent="-514350">
              <a:buFont typeface="+mj-lt"/>
              <a:buAutoNum type="arabicPeriod"/>
            </a:pPr>
            <a:r>
              <a:rPr lang="en-US" dirty="0" smtClean="0"/>
              <a:t>Is it fun to have a hobby?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2"/>
          <p:cNvSpPr txBox="1">
            <a:spLocks/>
          </p:cNvSpPr>
          <p:nvPr/>
        </p:nvSpPr>
        <p:spPr>
          <a:xfrm>
            <a:off x="0" y="2060848"/>
            <a:ext cx="3563888" cy="41044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ru-RU" sz="5400" dirty="0"/>
          </a:p>
        </p:txBody>
      </p:sp>
      <p:pic>
        <p:nvPicPr>
          <p:cNvPr id="7" name="Содержимое 6" descr="Vopros.jpg"/>
          <p:cNvPicPr>
            <a:picLocks noGrp="1" noChangeAspect="1"/>
          </p:cNvPicPr>
          <p:nvPr>
            <p:ph idx="1"/>
          </p:nvPr>
        </p:nvPicPr>
        <p:blipFill>
          <a:blip r:embed="rId3"/>
          <a:stretch>
            <a:fillRect/>
          </a:stretch>
        </p:blipFill>
        <p:spPr>
          <a:xfrm>
            <a:off x="1371600" y="304800"/>
            <a:ext cx="6324600" cy="6324600"/>
          </a:xfrm>
        </p:spPr>
      </p:pic>
    </p:spTree>
    <p:extLst>
      <p:ext uri="{BB962C8B-B14F-4D97-AF65-F5344CB8AC3E}">
        <p14:creationId xmlns="" xmlns:p14="http://schemas.microsoft.com/office/powerpoint/2010/main" val="1721530642"/>
      </p:ext>
    </p:extLst>
  </p:cSld>
  <p:clrMapOvr>
    <a:masterClrMapping/>
  </p:clrMapOvr>
  <mc:AlternateContent xmlns:mc="http://schemas.openxmlformats.org/markup-compatibility/2006">
    <mc:Choice xmlns="" xmlns:p14="http://schemas.microsoft.com/office/powerpoint/2010/main" Requires="p14">
      <p:transition spd="slow" p14:dur="1600">
        <p14:prism isInverted="1"/>
        <p:sndAc>
          <p:stSnd>
            <p:snd r:embed="" name="arrow.wav"/>
          </p:stSnd>
        </p:sndAc>
      </p:transition>
    </mc:Choice>
    <mc:Fallback>
      <p:transition spd="slow">
        <p:fade/>
        <p:sndAc>
          <p:stSnd>
            <p:snd r:embed="rId2" name="arrow.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ages_cms-image-000015219.jpg"/>
          <p:cNvPicPr>
            <a:picLocks noGrp="1" noChangeAspect="1"/>
          </p:cNvPicPr>
          <p:nvPr>
            <p:ph idx="1"/>
          </p:nvPr>
        </p:nvPicPr>
        <p:blipFill>
          <a:blip r:embed="rId2"/>
          <a:stretch>
            <a:fillRect/>
          </a:stretch>
        </p:blipFill>
        <p:spPr>
          <a:xfrm>
            <a:off x="228600" y="152400"/>
            <a:ext cx="8686799" cy="6553200"/>
          </a:xfrm>
        </p:spPr>
      </p:pic>
      <p:sp>
        <p:nvSpPr>
          <p:cNvPr id="2" name="Заголовок 1"/>
          <p:cNvSpPr>
            <a:spLocks noGrp="1"/>
          </p:cNvSpPr>
          <p:nvPr>
            <p:ph type="title"/>
          </p:nvPr>
        </p:nvSpPr>
        <p:spPr/>
        <p:txBody>
          <a:bodyPr>
            <a:noAutofit/>
          </a:bodyPr>
          <a:lstStyle/>
          <a:p>
            <a:r>
              <a:rPr lang="en-US" sz="7200" b="1" i="1" dirty="0" smtClean="0"/>
              <a:t>Kite-flying</a:t>
            </a:r>
            <a:endParaRPr lang="ru-RU" sz="72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3">
            <a:extLst>
              <a:ext uri="{28A0092B-C50C-407E-A947-70E740481C1C}">
                <a14:useLocalDpi xmlns="" xmlns:a14="http://schemas.microsoft.com/office/drawing/2010/main" val="0"/>
              </a:ext>
            </a:extLst>
          </a:blip>
          <a:stretch>
            <a:fillRect/>
          </a:stretch>
        </p:blipFill>
        <p:spPr>
          <a:xfrm>
            <a:off x="-25936" y="-14456"/>
            <a:ext cx="9169936" cy="6872456"/>
          </a:xfrm>
        </p:spPr>
      </p:pic>
      <p:sp>
        <p:nvSpPr>
          <p:cNvPr id="3" name="Заголовок 2"/>
          <p:cNvSpPr>
            <a:spLocks noGrp="1"/>
          </p:cNvSpPr>
          <p:nvPr>
            <p:ph type="title"/>
          </p:nvPr>
        </p:nvSpPr>
        <p:spPr>
          <a:xfrm>
            <a:off x="1043608" y="0"/>
            <a:ext cx="8229600" cy="1252728"/>
          </a:xfrm>
        </p:spPr>
        <p:txBody>
          <a:bodyPr>
            <a:normAutofit/>
          </a:bodyPr>
          <a:lstStyle/>
          <a:p>
            <a:r>
              <a:rPr lang="en-US" sz="6000" b="1" i="1" dirty="0" smtClean="0"/>
              <a:t>Pair work</a:t>
            </a:r>
            <a:endParaRPr lang="ru-RU" sz="6000" b="1" i="1" dirty="0"/>
          </a:p>
        </p:txBody>
      </p:sp>
    </p:spTree>
    <p:extLst>
      <p:ext uri="{BB962C8B-B14F-4D97-AF65-F5344CB8AC3E}">
        <p14:creationId xmlns="" xmlns:p14="http://schemas.microsoft.com/office/powerpoint/2010/main" val="1045220401"/>
      </p:ext>
    </p:extLst>
  </p:cSld>
  <p:clrMapOvr>
    <a:masterClrMapping/>
  </p:clrMapOvr>
  <p:transition spd="slow">
    <p:pull/>
    <p:sndAc>
      <p:stSnd>
        <p:snd r:embed="rId2" name="arrow.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152400"/>
            <a:ext cx="8686800" cy="6705600"/>
          </a:xfrm>
        </p:spPr>
        <p:txBody>
          <a:bodyPr>
            <a:normAutofit fontScale="70000" lnSpcReduction="20000"/>
          </a:bodyPr>
          <a:lstStyle/>
          <a:p>
            <a:pPr algn="ctr">
              <a:buNone/>
            </a:pPr>
            <a:r>
              <a:rPr lang="en-US" sz="4000" b="1" i="1" dirty="0" smtClean="0"/>
              <a:t>KITE-FLYING</a:t>
            </a:r>
            <a:endParaRPr lang="ru-RU" sz="4000" b="1" i="1" dirty="0" smtClean="0"/>
          </a:p>
          <a:p>
            <a:pPr algn="just">
              <a:buNone/>
            </a:pPr>
            <a:r>
              <a:rPr lang="en-US" dirty="0" smtClean="0"/>
              <a:t>   	Kite-flying is an old hobby in England. Many years ago people in London liked kite-flying. In our days young men and old men, women and children take their kites to the parks and threw them up into the sky. The kites are of many colors. Some of them are square and others have three corners. Some kites are like boxes, some look like balls or flowers. Many people, and children too, make their kites themselves. They make kites of paper, and fix bright ribbons to them. Some people buy their kites in the shops. In some countries kite-flying is a sport. People have competitions in kite-flying. </a:t>
            </a:r>
          </a:p>
          <a:p>
            <a:pPr>
              <a:buNone/>
            </a:pPr>
            <a:endParaRPr lang="ru-RU" dirty="0" smtClean="0"/>
          </a:p>
          <a:p>
            <a:r>
              <a:rPr lang="en-US" i="1" dirty="0" smtClean="0"/>
              <a:t>Kite-flying – </a:t>
            </a:r>
            <a:r>
              <a:rPr lang="ru-RU" i="1" dirty="0" smtClean="0"/>
              <a:t>запуск бумажного змея</a:t>
            </a:r>
            <a:endParaRPr lang="ru-RU" dirty="0" smtClean="0"/>
          </a:p>
          <a:p>
            <a:r>
              <a:rPr lang="en-US" i="1" dirty="0" smtClean="0"/>
              <a:t>to throw (threw) – </a:t>
            </a:r>
            <a:r>
              <a:rPr lang="ru-RU" i="1" dirty="0" smtClean="0"/>
              <a:t>бросать</a:t>
            </a:r>
            <a:r>
              <a:rPr lang="en-US" i="1" dirty="0" smtClean="0"/>
              <a:t>, </a:t>
            </a:r>
            <a:r>
              <a:rPr lang="ru-RU" i="1" dirty="0" smtClean="0"/>
              <a:t>кидать</a:t>
            </a:r>
            <a:endParaRPr lang="ru-RU" dirty="0" smtClean="0"/>
          </a:p>
          <a:p>
            <a:r>
              <a:rPr lang="en-US" i="1" dirty="0" smtClean="0"/>
              <a:t>to fix – </a:t>
            </a:r>
            <a:r>
              <a:rPr lang="ru-RU" i="1" dirty="0" smtClean="0"/>
              <a:t>укреплять</a:t>
            </a:r>
            <a:endParaRPr lang="ru-RU" dirty="0" smtClean="0"/>
          </a:p>
          <a:p>
            <a:r>
              <a:rPr lang="en-US" i="1" dirty="0" smtClean="0"/>
              <a:t>ribbon – </a:t>
            </a:r>
            <a:r>
              <a:rPr lang="ru-RU" i="1" dirty="0" smtClean="0"/>
              <a:t>лента</a:t>
            </a:r>
          </a:p>
          <a:p>
            <a:endParaRPr lang="ru-RU" dirty="0" smtClean="0"/>
          </a:p>
          <a:p>
            <a:pPr>
              <a:buNone/>
            </a:pPr>
            <a:r>
              <a:rPr lang="en-US" dirty="0" smtClean="0"/>
              <a:t>1. In what country do people like kite-flying very much?</a:t>
            </a:r>
            <a:endParaRPr lang="ru-RU" dirty="0" smtClean="0"/>
          </a:p>
          <a:p>
            <a:pPr>
              <a:buNone/>
            </a:pPr>
            <a:r>
              <a:rPr lang="en-US" dirty="0" smtClean="0"/>
              <a:t>2. What do kites look like?</a:t>
            </a:r>
            <a:endParaRPr lang="ru-RU" dirty="0" smtClean="0"/>
          </a:p>
          <a:p>
            <a:pPr>
              <a:buNone/>
            </a:pPr>
            <a:r>
              <a:rPr lang="en-US" dirty="0" smtClean="0"/>
              <a:t>3. What are kites made of?</a:t>
            </a:r>
            <a:endParaRPr lang="ru-RU" dirty="0" smtClean="0"/>
          </a:p>
          <a:p>
            <a:pPr>
              <a:buNone/>
            </a:pPr>
            <a:r>
              <a:rPr lang="en-US" dirty="0" smtClean="0"/>
              <a:t>4. Can you make a kite?</a:t>
            </a:r>
            <a:endParaRPr lang="ru-RU" dirty="0" smtClean="0"/>
          </a:p>
          <a:p>
            <a:pPr>
              <a:buNone/>
            </a:pPr>
            <a:r>
              <a:rPr lang="en-US" dirty="0" smtClean="0"/>
              <a:t>5. Have you ever seen a competition in kite-flying?</a:t>
            </a:r>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в парах белые 1989.jpg"/>
          <p:cNvPicPr>
            <a:picLocks noGrp="1" noChangeAspect="1"/>
          </p:cNvPicPr>
          <p:nvPr>
            <p:ph idx="1"/>
          </p:nvPr>
        </p:nvPicPr>
        <p:blipFill>
          <a:blip r:embed="rId2"/>
          <a:stretch>
            <a:fillRect/>
          </a:stretch>
        </p:blipFill>
        <p:spPr>
          <a:xfrm>
            <a:off x="304800" y="0"/>
            <a:ext cx="8610600" cy="6705600"/>
          </a:xfrm>
        </p:spPr>
      </p:pic>
      <p:sp>
        <p:nvSpPr>
          <p:cNvPr id="5" name="Заголовок 4"/>
          <p:cNvSpPr>
            <a:spLocks noGrp="1"/>
          </p:cNvSpPr>
          <p:nvPr>
            <p:ph type="title"/>
          </p:nvPr>
        </p:nvSpPr>
        <p:spPr/>
        <p:txBody>
          <a:bodyPr>
            <a:normAutofit/>
          </a:bodyPr>
          <a:lstStyle/>
          <a:p>
            <a:r>
              <a:rPr lang="en-US" sz="6000" b="1" i="1" dirty="0" smtClean="0"/>
              <a:t>Act out</a:t>
            </a:r>
            <a:endParaRPr lang="ru-RU" sz="6000" b="1"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2"/>
          <p:cNvSpPr txBox="1">
            <a:spLocks/>
          </p:cNvSpPr>
          <p:nvPr/>
        </p:nvSpPr>
        <p:spPr>
          <a:xfrm>
            <a:off x="0" y="2060848"/>
            <a:ext cx="3563888" cy="41044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ru-RU" sz="5400" dirty="0"/>
          </a:p>
        </p:txBody>
      </p:sp>
      <p:pic>
        <p:nvPicPr>
          <p:cNvPr id="7" name="Содержимое 6" descr="Vopros.jpg"/>
          <p:cNvPicPr>
            <a:picLocks noGrp="1" noChangeAspect="1"/>
          </p:cNvPicPr>
          <p:nvPr>
            <p:ph idx="1"/>
          </p:nvPr>
        </p:nvPicPr>
        <p:blipFill>
          <a:blip r:embed="rId3"/>
          <a:stretch>
            <a:fillRect/>
          </a:stretch>
        </p:blipFill>
        <p:spPr>
          <a:xfrm>
            <a:off x="1371600" y="304800"/>
            <a:ext cx="6324600" cy="6324600"/>
          </a:xfrm>
        </p:spPr>
      </p:pic>
    </p:spTree>
    <p:extLst>
      <p:ext uri="{BB962C8B-B14F-4D97-AF65-F5344CB8AC3E}">
        <p14:creationId xmlns="" xmlns:p14="http://schemas.microsoft.com/office/powerpoint/2010/main" val="1721530642"/>
      </p:ext>
    </p:extLst>
  </p:cSld>
  <p:clrMapOvr>
    <a:masterClrMapping/>
  </p:clrMapOvr>
  <mc:AlternateContent xmlns:mc="http://schemas.openxmlformats.org/markup-compatibility/2006">
    <mc:Choice xmlns="" xmlns:p14="http://schemas.microsoft.com/office/powerpoint/2010/main" Requires="p14">
      <p:transition spd="slow" p14:dur="1600">
        <p14:prism isInverted="1"/>
        <p:sndAc>
          <p:stSnd>
            <p:snd r:embed="" name="arrow.wav"/>
          </p:stSnd>
        </p:sndAc>
      </p:transition>
    </mc:Choice>
    <mc:Fallback>
      <p:transition spd="slow">
        <p:fade/>
        <p:sndAc>
          <p:stSnd>
            <p:snd r:embed="rId2" name="arrow.wav"/>
          </p:stSnd>
        </p:sndAc>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2400" y="228600"/>
            <a:ext cx="8839200" cy="6400800"/>
          </a:xfrm>
        </p:spPr>
        <p:txBody>
          <a:bodyPr numCol="2">
            <a:normAutofit fontScale="62500" lnSpcReduction="20000"/>
          </a:bodyPr>
          <a:lstStyle/>
          <a:p>
            <a:pPr algn="ctr">
              <a:buNone/>
            </a:pPr>
            <a:r>
              <a:rPr lang="en-US" b="1" dirty="0" smtClean="0"/>
              <a:t>Dialogue 1</a:t>
            </a:r>
            <a:endParaRPr lang="ru-RU" dirty="0" smtClean="0"/>
          </a:p>
          <a:p>
            <a:pPr lvl="0">
              <a:buNone/>
            </a:pPr>
            <a:r>
              <a:rPr lang="en-US" dirty="0" smtClean="0"/>
              <a:t>- Harry, let’s play football in the yard.</a:t>
            </a:r>
            <a:endParaRPr lang="ru-RU" dirty="0" smtClean="0"/>
          </a:p>
          <a:p>
            <a:pPr lvl="0">
              <a:buNone/>
            </a:pPr>
            <a:r>
              <a:rPr lang="en-US" dirty="0" smtClean="0"/>
              <a:t>- I’d love to but my leg hurts.</a:t>
            </a:r>
            <a:endParaRPr lang="ru-RU" dirty="0" smtClean="0"/>
          </a:p>
          <a:p>
            <a:pPr lvl="0">
              <a:buNone/>
            </a:pPr>
            <a:r>
              <a:rPr lang="en-US" dirty="0" smtClean="0"/>
              <a:t>- Well then, how about walking in the park? The weather is nice today.</a:t>
            </a:r>
            <a:endParaRPr lang="ru-RU" dirty="0" smtClean="0"/>
          </a:p>
          <a:p>
            <a:pPr lvl="0">
              <a:buNone/>
            </a:pPr>
            <a:r>
              <a:rPr lang="en-US" dirty="0" smtClean="0"/>
              <a:t>- That’s a good idea, but I hate hanging out in the park. It’s a waste of time.</a:t>
            </a:r>
            <a:endParaRPr lang="ru-RU" dirty="0" smtClean="0"/>
          </a:p>
          <a:p>
            <a:pPr lvl="0">
              <a:buNone/>
            </a:pPr>
            <a:r>
              <a:rPr lang="en-US" dirty="0" smtClean="0"/>
              <a:t>- In my opinion you are just lazy!</a:t>
            </a:r>
            <a:endParaRPr lang="ru-RU" dirty="0" smtClean="0"/>
          </a:p>
          <a:p>
            <a:pPr lvl="0">
              <a:buNone/>
            </a:pPr>
            <a:r>
              <a:rPr lang="en-US" dirty="0" smtClean="0"/>
              <a:t>- No, I’m not. Besides there is an interesting film on TV in the afternoon. I enjoy watching old comedies.</a:t>
            </a:r>
            <a:endParaRPr lang="ru-RU" dirty="0" smtClean="0"/>
          </a:p>
          <a:p>
            <a:pPr lvl="0">
              <a:buNone/>
            </a:pPr>
            <a:r>
              <a:rPr lang="en-US" dirty="0" smtClean="0"/>
              <a:t>- As for me I prefer go in for sport to watching TV. Playing football or tennis is a change from school, isn’t  it?</a:t>
            </a:r>
            <a:endParaRPr lang="ru-RU" dirty="0" smtClean="0"/>
          </a:p>
          <a:p>
            <a:pPr lvl="0">
              <a:buNone/>
            </a:pPr>
            <a:r>
              <a:rPr lang="en-US" dirty="0" smtClean="0"/>
              <a:t>- You are right, Tom. But remember tastes are differ.</a:t>
            </a:r>
            <a:endParaRPr lang="ru-RU" dirty="0" smtClean="0"/>
          </a:p>
          <a:p>
            <a:pPr>
              <a:buNone/>
            </a:pPr>
            <a:endParaRPr lang="en-US" dirty="0" smtClean="0"/>
          </a:p>
          <a:p>
            <a:pPr>
              <a:buNone/>
            </a:pPr>
            <a:endParaRPr lang="en-US" dirty="0" smtClean="0"/>
          </a:p>
          <a:p>
            <a:pPr>
              <a:buNone/>
            </a:pPr>
            <a:endParaRPr lang="en-US" dirty="0" smtClean="0"/>
          </a:p>
          <a:p>
            <a:pPr>
              <a:buNone/>
            </a:pPr>
            <a:r>
              <a:rPr lang="en-US" dirty="0" smtClean="0"/>
              <a:t> </a:t>
            </a:r>
          </a:p>
          <a:p>
            <a:pPr>
              <a:buNone/>
            </a:pPr>
            <a:endParaRPr lang="ru-RU" dirty="0" smtClean="0"/>
          </a:p>
          <a:p>
            <a:pPr algn="ctr">
              <a:buNone/>
            </a:pPr>
            <a:r>
              <a:rPr lang="en-US" b="1" dirty="0" smtClean="0"/>
              <a:t>Dialogue 2</a:t>
            </a:r>
            <a:endParaRPr lang="ru-RU" dirty="0" smtClean="0"/>
          </a:p>
          <a:p>
            <a:pPr>
              <a:buNone/>
            </a:pPr>
            <a:r>
              <a:rPr lang="en-US" dirty="0" smtClean="0"/>
              <a:t>(Mary is speaking by telephone)</a:t>
            </a:r>
            <a:endParaRPr lang="ru-RU" dirty="0" smtClean="0"/>
          </a:p>
          <a:p>
            <a:pPr>
              <a:buNone/>
            </a:pPr>
            <a:r>
              <a:rPr lang="en-US" dirty="0" smtClean="0"/>
              <a:t>– Bob? This is Mary. How are you?</a:t>
            </a:r>
            <a:endParaRPr lang="ru-RU" dirty="0" smtClean="0"/>
          </a:p>
          <a:p>
            <a:pPr>
              <a:buNone/>
            </a:pPr>
            <a:r>
              <a:rPr lang="en-US" dirty="0" smtClean="0"/>
              <a:t>– Fine. And you?</a:t>
            </a:r>
            <a:endParaRPr lang="ru-RU" dirty="0" smtClean="0"/>
          </a:p>
          <a:p>
            <a:pPr>
              <a:buNone/>
            </a:pPr>
            <a:r>
              <a:rPr lang="en-US" dirty="0" smtClean="0"/>
              <a:t>– Fine too. What are you doing?</a:t>
            </a:r>
            <a:endParaRPr lang="ru-RU" dirty="0" smtClean="0"/>
          </a:p>
          <a:p>
            <a:pPr>
              <a:buNone/>
            </a:pPr>
            <a:r>
              <a:rPr lang="en-US" dirty="0" smtClean="0"/>
              <a:t>– I’m listening to music. It’s really relaxing. In my leisure time I enjoy listening to rock music. Do you like rock music?</a:t>
            </a:r>
            <a:endParaRPr lang="ru-RU" dirty="0" smtClean="0"/>
          </a:p>
          <a:p>
            <a:pPr>
              <a:buNone/>
            </a:pPr>
            <a:r>
              <a:rPr lang="en-US" dirty="0" smtClean="0"/>
              <a:t>–  I like music, but I don’t  like rock. I get pleasure from  growing  flowers. I’m so amused by this hobby. There are many beautiful flowers in our house.</a:t>
            </a:r>
            <a:endParaRPr lang="ru-RU" dirty="0" smtClean="0"/>
          </a:p>
          <a:p>
            <a:pPr>
              <a:buNone/>
            </a:pPr>
            <a:r>
              <a:rPr lang="en-US" dirty="0" smtClean="0"/>
              <a:t>– Do you have any orchids  in your collection?</a:t>
            </a:r>
            <a:endParaRPr lang="ru-RU" dirty="0" smtClean="0"/>
          </a:p>
          <a:p>
            <a:pPr>
              <a:buNone/>
            </a:pPr>
            <a:r>
              <a:rPr lang="en-US" dirty="0" smtClean="0"/>
              <a:t>– Yes, there are some orchids, they are nice. Would you like to see my flower collection?</a:t>
            </a:r>
            <a:endParaRPr lang="ru-RU" dirty="0" smtClean="0"/>
          </a:p>
          <a:p>
            <a:pPr>
              <a:buNone/>
            </a:pPr>
            <a:r>
              <a:rPr lang="en-US" dirty="0" smtClean="0"/>
              <a:t>– That’s a good idea. Thank you.</a:t>
            </a:r>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0" y="12031"/>
            <a:ext cx="9144000" cy="6845969"/>
          </a:xfrm>
        </p:spPr>
      </p:pic>
      <p:sp>
        <p:nvSpPr>
          <p:cNvPr id="3" name="Заголовок 2"/>
          <p:cNvSpPr>
            <a:spLocks noGrp="1"/>
          </p:cNvSpPr>
          <p:nvPr>
            <p:ph type="title"/>
          </p:nvPr>
        </p:nvSpPr>
        <p:spPr>
          <a:xfrm>
            <a:off x="0" y="332656"/>
            <a:ext cx="4186808" cy="1252728"/>
          </a:xfrm>
        </p:spPr>
        <p:txBody>
          <a:bodyPr>
            <a:normAutofit/>
          </a:bodyPr>
          <a:lstStyle/>
          <a:p>
            <a:r>
              <a:rPr lang="en-US" sz="6600" b="1" i="1" dirty="0" smtClean="0"/>
              <a:t>We did it!</a:t>
            </a:r>
            <a:endParaRPr lang="ru-RU" sz="6600" b="1" i="1" dirty="0"/>
          </a:p>
        </p:txBody>
      </p:sp>
    </p:spTree>
    <p:extLst>
      <p:ext uri="{BB962C8B-B14F-4D97-AF65-F5344CB8AC3E}">
        <p14:creationId xmlns="" xmlns:p14="http://schemas.microsoft.com/office/powerpoint/2010/main" val="3117124021"/>
      </p:ext>
    </p:extLst>
  </p:cSld>
  <p:clrMapOvr>
    <a:masterClrMapping/>
  </p:clrMapOvr>
  <mc:AlternateContent xmlns:mc="http://schemas.openxmlformats.org/markup-compatibility/2006">
    <mc:Choice xmlns="" xmlns:p14="http://schemas.microsoft.com/office/powerpoint/2010/main" Requires="p14">
      <p:transition spd="slow" p14:dur="1600">
        <p14:gallery dir="l"/>
        <p:sndAc>
          <p:stSnd>
            <p:snd r:embed="" name="arrow.wav"/>
          </p:stSnd>
        </p:sndAc>
      </p:transition>
    </mc:Choice>
    <mc:Fallback>
      <p:transition spd="slow">
        <p:fade/>
        <p:sndAc>
          <p:stSnd>
            <p:snd r:embed="rId2" name="arrow.wav"/>
          </p:stSnd>
        </p:sndAc>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0" y="0"/>
            <a:ext cx="9143999" cy="6858000"/>
          </a:xfrm>
        </p:spPr>
      </p:pic>
      <p:sp>
        <p:nvSpPr>
          <p:cNvPr id="5" name="Заголовок 4"/>
          <p:cNvSpPr>
            <a:spLocks noGrp="1"/>
          </p:cNvSpPr>
          <p:nvPr>
            <p:ph type="title"/>
          </p:nvPr>
        </p:nvSpPr>
        <p:spPr>
          <a:xfrm>
            <a:off x="4267200" y="4114800"/>
            <a:ext cx="5164832" cy="1218464"/>
          </a:xfrm>
        </p:spPr>
        <p:txBody>
          <a:bodyPr>
            <a:noAutofit/>
          </a:bodyPr>
          <a:lstStyle/>
          <a:p>
            <a:r>
              <a:rPr lang="en-US" sz="7200" b="1" i="1" dirty="0" smtClean="0"/>
              <a:t>Conclusion</a:t>
            </a:r>
            <a:endParaRPr lang="ru-RU" sz="7200" b="1" i="1" dirty="0"/>
          </a:p>
        </p:txBody>
      </p:sp>
    </p:spTree>
    <p:extLst>
      <p:ext uri="{BB962C8B-B14F-4D97-AF65-F5344CB8AC3E}">
        <p14:creationId xmlns:p14="http://schemas.microsoft.com/office/powerpoint/2010/main" xmlns="" val="1052019705"/>
      </p:ext>
    </p:extLst>
  </p:cSld>
  <p:clrMapOvr>
    <a:masterClrMapping/>
  </p:clrMapOvr>
  <mc:AlternateContent xmlns:mc="http://schemas.openxmlformats.org/markup-compatibility/2006">
    <mc:Choice xmlns:p14="http://schemas.microsoft.com/office/powerpoint/2010/main" xmlns="" Requires="p14">
      <p:transition spd="slow" p14:dur="1600">
        <p14:gallery dir="l"/>
        <p:sndAc>
          <p:stSnd>
            <p:snd r:embed="" name="arrow.wav"/>
          </p:stSnd>
        </p:sndAc>
      </p:transition>
    </mc:Choice>
    <mc:Fallback>
      <p:transition spd="slow">
        <p:fade/>
        <p:sndAc>
          <p:stSnd>
            <p:snd r:embed="rId2" name="arrow.wav"/>
          </p:stSnd>
        </p:sndAc>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667000" y="990600"/>
            <a:ext cx="3886200" cy="5562600"/>
          </a:xfrm>
        </p:spPr>
      </p:pic>
      <p:sp>
        <p:nvSpPr>
          <p:cNvPr id="2" name="Заголовок 1"/>
          <p:cNvSpPr>
            <a:spLocks noGrp="1"/>
          </p:cNvSpPr>
          <p:nvPr>
            <p:ph type="title"/>
          </p:nvPr>
        </p:nvSpPr>
        <p:spPr/>
        <p:txBody>
          <a:bodyPr>
            <a:noAutofit/>
          </a:bodyPr>
          <a:lstStyle/>
          <a:p>
            <a:r>
              <a:rPr lang="en-US" sz="8000" b="1" i="1" dirty="0" smtClean="0"/>
              <a:t>Home assignment</a:t>
            </a:r>
            <a:endParaRPr lang="ru-RU" sz="8000" b="1" i="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i="1" dirty="0" smtClean="0"/>
              <a:t>Please do one of the following by FRIDAY:</a:t>
            </a:r>
            <a:endParaRPr lang="ru-RU" b="1" i="1" dirty="0"/>
          </a:p>
        </p:txBody>
      </p:sp>
      <p:sp>
        <p:nvSpPr>
          <p:cNvPr id="3" name="Содержимое 2"/>
          <p:cNvSpPr>
            <a:spLocks noGrp="1"/>
          </p:cNvSpPr>
          <p:nvPr>
            <p:ph idx="1"/>
          </p:nvPr>
        </p:nvSpPr>
        <p:spPr>
          <a:xfrm>
            <a:off x="228600" y="1600200"/>
            <a:ext cx="8686800" cy="5105400"/>
          </a:xfrm>
        </p:spPr>
        <p:txBody>
          <a:bodyPr>
            <a:normAutofit fontScale="85000" lnSpcReduction="10000"/>
          </a:bodyPr>
          <a:lstStyle/>
          <a:p>
            <a:pPr marL="457200" indent="-457200">
              <a:buAutoNum type="arabicPeriod"/>
            </a:pPr>
            <a:r>
              <a:rPr lang="en-US" dirty="0" smtClean="0"/>
              <a:t>Master Karate or Aikido or Kendo or any other kind of martial arts (I’m forming a clan full of adepts of ‘’my’’ religion);</a:t>
            </a:r>
          </a:p>
          <a:p>
            <a:pPr marL="457200" indent="-457200">
              <a:buAutoNum type="arabicPeriod"/>
            </a:pPr>
            <a:r>
              <a:rPr lang="en-US" dirty="0" smtClean="0"/>
              <a:t>Wear a fake mustache for 24 hours (yes, you’ve read it correctly, it is what it is);</a:t>
            </a:r>
          </a:p>
          <a:p>
            <a:pPr marL="457200" indent="-457200">
              <a:buAutoNum type="arabicPeriod"/>
            </a:pPr>
            <a:r>
              <a:rPr lang="en-US" dirty="0" smtClean="0"/>
              <a:t>End world hunger (the force is with you);</a:t>
            </a:r>
          </a:p>
          <a:p>
            <a:pPr marL="457200" indent="-457200">
              <a:buAutoNum type="arabicPeriod"/>
            </a:pPr>
            <a:r>
              <a:rPr lang="en-US" dirty="0" smtClean="0"/>
              <a:t>Find your nemesis, earn their trust, then vanquish them (preferably with magic);</a:t>
            </a:r>
          </a:p>
          <a:p>
            <a:pPr marL="457200" indent="-457200">
              <a:buAutoNum type="arabicPeriod"/>
            </a:pPr>
            <a:r>
              <a:rPr lang="en-US" dirty="0" smtClean="0"/>
              <a:t>Use conditioner before your shampoo (I’m just curious);</a:t>
            </a:r>
          </a:p>
          <a:p>
            <a:pPr marL="457200" indent="-457200">
              <a:buAutoNum type="arabicPeriod"/>
            </a:pPr>
            <a:r>
              <a:rPr lang="en-US" dirty="0" smtClean="0"/>
              <a:t>Refresh your vocabulary on page 145 (textbook) and make exercise 2 on pages 62-63 in Readers.</a:t>
            </a:r>
          </a:p>
          <a:p>
            <a:pPr marL="457200" indent="-457200" algn="ctr">
              <a:buNone/>
            </a:pPr>
            <a:r>
              <a:rPr lang="en-US" sz="3600" dirty="0" smtClean="0"/>
              <a:t>Anyway, have fun!;)</a:t>
            </a:r>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p:cNvPicPr>
            <a:picLocks noGrp="1" noChangeAspect="1"/>
          </p:cNvPicPr>
          <p:nvPr>
            <p:ph idx="1"/>
          </p:nvPr>
        </p:nvPicPr>
        <p:blipFill>
          <a:blip r:embed="rId3">
            <a:extLst>
              <a:ext uri="{28A0092B-C50C-407E-A947-70E740481C1C}">
                <a14:useLocalDpi xmlns="" xmlns:a14="http://schemas.microsoft.com/office/drawing/2010/main" val="0"/>
              </a:ext>
            </a:extLst>
          </a:blip>
          <a:stretch>
            <a:fillRect/>
          </a:stretch>
        </p:blipFill>
        <p:spPr>
          <a:xfrm>
            <a:off x="34672" y="0"/>
            <a:ext cx="9036496" cy="6858000"/>
          </a:xfrm>
        </p:spPr>
      </p:pic>
      <p:sp>
        <p:nvSpPr>
          <p:cNvPr id="5" name="Заголовок 4"/>
          <p:cNvSpPr>
            <a:spLocks noGrp="1"/>
          </p:cNvSpPr>
          <p:nvPr>
            <p:ph type="title"/>
          </p:nvPr>
        </p:nvSpPr>
        <p:spPr>
          <a:xfrm rot="419804">
            <a:off x="1737465" y="548189"/>
            <a:ext cx="6091344" cy="2384883"/>
          </a:xfrm>
        </p:spPr>
        <p:txBody>
          <a:bodyPr>
            <a:noAutofit/>
          </a:bodyPr>
          <a:lstStyle/>
          <a:p>
            <a:r>
              <a:rPr lang="en-US" sz="6600" b="1" i="1" dirty="0" smtClean="0"/>
              <a:t>See you on Friday!</a:t>
            </a:r>
            <a:endParaRPr lang="ru-RU" sz="6600" b="1" i="1" dirty="0"/>
          </a:p>
        </p:txBody>
      </p:sp>
    </p:spTree>
    <p:extLst>
      <p:ext uri="{BB962C8B-B14F-4D97-AF65-F5344CB8AC3E}">
        <p14:creationId xmlns="" xmlns:p14="http://schemas.microsoft.com/office/powerpoint/2010/main" val="332957943"/>
      </p:ext>
    </p:extLst>
  </p:cSld>
  <p:clrMapOvr>
    <a:masterClrMapping/>
  </p:clrMapOvr>
  <mc:AlternateContent xmlns:mc="http://schemas.openxmlformats.org/markup-compatibility/2006">
    <mc:Choice xmlns="" xmlns:p14="http://schemas.microsoft.com/office/powerpoint/2010/main" Requires="p14">
      <p:transition spd="slow" p14:dur="1600">
        <p14:prism isInverted="1"/>
        <p:sndAc>
          <p:stSnd>
            <p:snd r:embed="" name="arrow.wav"/>
          </p:stSnd>
        </p:sndAc>
      </p:transition>
    </mc:Choice>
    <mc:Fallback>
      <p:transition spd="slow">
        <p:fade/>
        <p:sndAc>
          <p:stSnd>
            <p:snd r:embed="rId2" name="arrow.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активный-образ-жизни-хобби-з-оровые-значки-образа-жизни-55529076.jpg"/>
          <p:cNvPicPr>
            <a:picLocks noGrp="1" noChangeAspect="1"/>
          </p:cNvPicPr>
          <p:nvPr>
            <p:ph idx="1"/>
          </p:nvPr>
        </p:nvPicPr>
        <p:blipFill>
          <a:blip r:embed="rId2"/>
          <a:stretch>
            <a:fillRect/>
          </a:stretch>
        </p:blipFill>
        <p:spPr>
          <a:xfrm>
            <a:off x="1371600" y="0"/>
            <a:ext cx="6172200" cy="66294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ctrTitle"/>
          </p:nvPr>
        </p:nvSpPr>
        <p:spPr>
          <a:xfrm>
            <a:off x="2514600" y="2971800"/>
            <a:ext cx="5256584" cy="2448272"/>
          </a:xfrm>
        </p:spPr>
        <p:txBody>
          <a:bodyPr>
            <a:noAutofit/>
          </a:bodyPr>
          <a:lstStyle/>
          <a:p>
            <a:r>
              <a:rPr lang="en-US" sz="5400" b="1" i="1" dirty="0" smtClean="0"/>
              <a:t>“Hobby”</a:t>
            </a:r>
            <a:endParaRPr lang="ru-RU" sz="5400" b="1" i="1" dirty="0"/>
          </a:p>
        </p:txBody>
      </p:sp>
    </p:spTree>
    <p:extLst>
      <p:ext uri="{BB962C8B-B14F-4D97-AF65-F5344CB8AC3E}">
        <p14:creationId xmlns="" xmlns:p14="http://schemas.microsoft.com/office/powerpoint/2010/main" val="2282433643"/>
      </p:ext>
    </p:extLst>
  </p:cSld>
  <p:clrMapOvr>
    <a:masterClrMapping/>
  </p:clrMapOvr>
  <mc:AlternateContent xmlns:mc="http://schemas.openxmlformats.org/markup-compatibility/2006">
    <mc:Choice xmlns="" xmlns:p14="http://schemas.microsoft.com/office/powerpoint/2010/main" Requires="p14">
      <p:transition spd="slow" p14:dur="1100">
        <p14:switch dir="r"/>
        <p:sndAc>
          <p:stSnd>
            <p:snd r:embed="" name="arrow.wav"/>
          </p:stSnd>
        </p:sndAc>
      </p:transition>
    </mc:Choice>
    <mc:Fallback>
      <p:transition spd="slow">
        <p:fade/>
        <p:sndAc>
          <p:stSnd>
            <p:snd r:embed="rId2" name="arrow.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ctrTitle"/>
          </p:nvPr>
        </p:nvSpPr>
        <p:spPr>
          <a:xfrm>
            <a:off x="2514600" y="2971800"/>
            <a:ext cx="5256584" cy="2448272"/>
          </a:xfrm>
        </p:spPr>
        <p:txBody>
          <a:bodyPr>
            <a:noAutofit/>
          </a:bodyPr>
          <a:lstStyle/>
          <a:p>
            <a:r>
              <a:rPr lang="en-US" sz="5400" b="1" i="1" dirty="0" smtClean="0"/>
              <a:t>To read, write and speak on the topic “Hobby”</a:t>
            </a:r>
            <a:endParaRPr lang="ru-RU" sz="5400" b="1" i="1" dirty="0"/>
          </a:p>
        </p:txBody>
      </p:sp>
    </p:spTree>
    <p:extLst>
      <p:ext uri="{BB962C8B-B14F-4D97-AF65-F5344CB8AC3E}">
        <p14:creationId xmlns="" xmlns:p14="http://schemas.microsoft.com/office/powerpoint/2010/main" val="2282433643"/>
      </p:ext>
    </p:extLst>
  </p:cSld>
  <p:clrMapOvr>
    <a:masterClrMapping/>
  </p:clrMapOvr>
  <mc:AlternateContent xmlns:mc="http://schemas.openxmlformats.org/markup-compatibility/2006">
    <mc:Choice xmlns="" xmlns:p14="http://schemas.microsoft.com/office/powerpoint/2010/main" Requires="p14">
      <p:transition spd="slow" p14:dur="1100">
        <p14:switch dir="r"/>
        <p:sndAc>
          <p:stSnd>
            <p:snd r:embed="" name="arrow.wav"/>
          </p:stSnd>
        </p:sndAc>
      </p:transition>
    </mc:Choice>
    <mc:Fallback>
      <p:transition spd="slow">
        <p:fade/>
        <p:sndAc>
          <p:stSnd>
            <p:snd r:embed="rId2" name="arrow.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ctrTitle"/>
          </p:nvPr>
        </p:nvSpPr>
        <p:spPr>
          <a:xfrm>
            <a:off x="2514600" y="2971800"/>
            <a:ext cx="5256584" cy="2448272"/>
          </a:xfrm>
        </p:spPr>
        <p:txBody>
          <a:bodyPr>
            <a:noAutofit/>
          </a:bodyPr>
          <a:lstStyle/>
          <a:p>
            <a:r>
              <a:rPr lang="en-US" sz="5400" b="1" i="1" dirty="0" smtClean="0"/>
              <a:t>Unit 8. Lesson 2. What’s your hobby?</a:t>
            </a:r>
            <a:endParaRPr lang="ru-RU" sz="5400" b="1" i="1" dirty="0"/>
          </a:p>
        </p:txBody>
      </p:sp>
    </p:spTree>
    <p:extLst>
      <p:ext uri="{BB962C8B-B14F-4D97-AF65-F5344CB8AC3E}">
        <p14:creationId xmlns="" xmlns:p14="http://schemas.microsoft.com/office/powerpoint/2010/main" val="2282433643"/>
      </p:ext>
    </p:extLst>
  </p:cSld>
  <p:clrMapOvr>
    <a:masterClrMapping/>
  </p:clrMapOvr>
  <mc:AlternateContent xmlns:mc="http://schemas.openxmlformats.org/markup-compatibility/2006">
    <mc:Choice xmlns="" xmlns:p14="http://schemas.microsoft.com/office/powerpoint/2010/main" Requires="p14">
      <p:transition spd="slow" p14:dur="1100">
        <p14:switch dir="r"/>
        <p:sndAc>
          <p:stSnd>
            <p:snd r:embed="" name="arrow.wav"/>
          </p:stSnd>
        </p:sndAc>
      </p:transition>
    </mc:Choice>
    <mc:Fallback>
      <p:transition spd="slow">
        <p:fade/>
        <p:sndAc>
          <p:stSnd>
            <p:snd r:embed="rId2" name="arrow.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a:extLst>
              <a:ext uri="{28A0092B-C50C-407E-A947-70E740481C1C}">
                <a14:useLocalDpi xmlns="" xmlns:a14="http://schemas.microsoft.com/office/drawing/2010/main" val="0"/>
              </a:ext>
            </a:extLst>
          </a:blip>
          <a:stretch>
            <a:fillRect/>
          </a:stretch>
        </p:blipFill>
        <p:spPr>
          <a:xfrm>
            <a:off x="0" y="0"/>
            <a:ext cx="9144000" cy="6858000"/>
          </a:xfrm>
        </p:spPr>
      </p:pic>
      <p:sp>
        <p:nvSpPr>
          <p:cNvPr id="3" name="Заголовок 2"/>
          <p:cNvSpPr>
            <a:spLocks noGrp="1"/>
          </p:cNvSpPr>
          <p:nvPr>
            <p:ph type="title"/>
          </p:nvPr>
        </p:nvSpPr>
        <p:spPr>
          <a:xfrm>
            <a:off x="1043608" y="188640"/>
            <a:ext cx="7941568" cy="936104"/>
          </a:xfrm>
        </p:spPr>
        <p:txBody>
          <a:bodyPr>
            <a:normAutofit fontScale="90000"/>
          </a:bodyPr>
          <a:lstStyle/>
          <a:p>
            <a:r>
              <a:rPr lang="en-US" sz="6600" b="1" i="1" dirty="0" smtClean="0"/>
              <a:t>Textbook</a:t>
            </a:r>
            <a:endParaRPr lang="ru-RU" sz="6600" b="1" i="1" dirty="0"/>
          </a:p>
        </p:txBody>
      </p:sp>
    </p:spTree>
    <p:extLst>
      <p:ext uri="{BB962C8B-B14F-4D97-AF65-F5344CB8AC3E}">
        <p14:creationId xmlns="" xmlns:p14="http://schemas.microsoft.com/office/powerpoint/2010/main" val="1418772269"/>
      </p:ext>
    </p:extLst>
  </p:cSld>
  <p:clrMapOvr>
    <a:masterClrMapping/>
  </p:clrMapOvr>
  <p:transition spd="slow">
    <p:pull/>
    <p:sndAc>
      <p:stSnd>
        <p:snd r:embed="rId2" name="arrow.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408" y="0"/>
            <a:ext cx="9123072" cy="6858000"/>
          </a:xfrm>
          <a:prstGeom prst="rect">
            <a:avLst/>
          </a:prstGeom>
        </p:spPr>
      </p:pic>
      <p:sp>
        <p:nvSpPr>
          <p:cNvPr id="3" name="Заголовок 2"/>
          <p:cNvSpPr>
            <a:spLocks noGrp="1"/>
          </p:cNvSpPr>
          <p:nvPr>
            <p:ph type="ctrTitle"/>
          </p:nvPr>
        </p:nvSpPr>
        <p:spPr>
          <a:xfrm>
            <a:off x="2286000" y="838200"/>
            <a:ext cx="4608512" cy="2016224"/>
          </a:xfrm>
        </p:spPr>
        <p:txBody>
          <a:bodyPr>
            <a:normAutofit/>
          </a:bodyPr>
          <a:lstStyle/>
          <a:p>
            <a:r>
              <a:rPr lang="en-US" sz="4800" b="1" i="1" dirty="0" smtClean="0">
                <a:solidFill>
                  <a:schemeClr val="bg1"/>
                </a:solidFill>
              </a:rPr>
              <a:t>VOCABULARY</a:t>
            </a:r>
            <a:br>
              <a:rPr lang="en-US" sz="4800" b="1" i="1" dirty="0" smtClean="0">
                <a:solidFill>
                  <a:schemeClr val="bg1"/>
                </a:solidFill>
              </a:rPr>
            </a:br>
            <a:r>
              <a:rPr lang="en-US" sz="4800" b="1" i="1" dirty="0" smtClean="0">
                <a:solidFill>
                  <a:schemeClr val="bg1"/>
                </a:solidFill>
              </a:rPr>
              <a:t>p.145</a:t>
            </a:r>
            <a:endParaRPr lang="ru-RU" sz="4800" b="1" i="1" dirty="0">
              <a:solidFill>
                <a:schemeClr val="bg1"/>
              </a:solidFill>
            </a:endParaRPr>
          </a:p>
        </p:txBody>
      </p:sp>
    </p:spTree>
    <p:extLst>
      <p:ext uri="{BB962C8B-B14F-4D97-AF65-F5344CB8AC3E}">
        <p14:creationId xmlns="" xmlns:p14="http://schemas.microsoft.com/office/powerpoint/2010/main" val="401480946"/>
      </p:ext>
    </p:extLst>
  </p:cSld>
  <p:clrMapOvr>
    <a:masterClrMapping/>
  </p:clrMapOvr>
  <mc:AlternateContent xmlns:mc="http://schemas.openxmlformats.org/markup-compatibility/2006">
    <mc:Choice xmlns="" xmlns:p14="http://schemas.microsoft.com/office/powerpoint/2010/main" Requires="p14">
      <p:transition spd="slow" p14:dur="1100">
        <p14:switch dir="r"/>
        <p:sndAc>
          <p:stSnd>
            <p:snd r:embed="" name="arrow.wav"/>
          </p:stSnd>
        </p:sndAc>
      </p:transition>
    </mc:Choice>
    <mc:Fallback>
      <p:transition spd="slow">
        <p:fade/>
        <p:sndAc>
          <p:stSnd>
            <p:snd r:embed="rId2" name="arrow.wav"/>
          </p:stSnd>
        </p:sndAc>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700</Words>
  <PresentationFormat>Экран (4:3)</PresentationFormat>
  <Paragraphs>141</Paragraphs>
  <Slides>35</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Office Theme</vt:lpstr>
      <vt:lpstr>Greetings !</vt:lpstr>
      <vt:lpstr>Phrase of the day:</vt:lpstr>
      <vt:lpstr>Слайд 3</vt:lpstr>
      <vt:lpstr>Слайд 4</vt:lpstr>
      <vt:lpstr>“Hobby”</vt:lpstr>
      <vt:lpstr>To read, write and speak on the topic “Hobby”</vt:lpstr>
      <vt:lpstr>Unit 8. Lesson 2. What’s your hobby?</vt:lpstr>
      <vt:lpstr>Textbook</vt:lpstr>
      <vt:lpstr>VOCABULARY p.145</vt:lpstr>
      <vt:lpstr>Слайд 10</vt:lpstr>
      <vt:lpstr>Grammar P.147,193</vt:lpstr>
      <vt:lpstr>Слайд 12</vt:lpstr>
      <vt:lpstr>Слайд 13</vt:lpstr>
      <vt:lpstr>I use Adjectives ending in</vt:lpstr>
      <vt:lpstr>Individually</vt:lpstr>
      <vt:lpstr>Find yourself: </vt:lpstr>
      <vt:lpstr>5 minutes…</vt:lpstr>
      <vt:lpstr>Choose the correct word to describe things and people’s feelings.</vt:lpstr>
      <vt:lpstr>Слайд 19</vt:lpstr>
      <vt:lpstr>Key to the grammar test:</vt:lpstr>
      <vt:lpstr>Listen and repeat </vt:lpstr>
      <vt:lpstr>Слайд 22</vt:lpstr>
      <vt:lpstr>All together</vt:lpstr>
      <vt:lpstr>Answer the following questions:</vt:lpstr>
      <vt:lpstr>Слайд 25</vt:lpstr>
      <vt:lpstr>Kite-flying</vt:lpstr>
      <vt:lpstr>Pair work</vt:lpstr>
      <vt:lpstr>Слайд 28</vt:lpstr>
      <vt:lpstr>Act out</vt:lpstr>
      <vt:lpstr>Слайд 30</vt:lpstr>
      <vt:lpstr>We did it!</vt:lpstr>
      <vt:lpstr>Conclusion</vt:lpstr>
      <vt:lpstr>Home assignment</vt:lpstr>
      <vt:lpstr>Please do one of the following by FRIDAY:</vt:lpstr>
      <vt:lpstr>See you on Friday!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Choose the correct word to describe things and people’s feelings.</dc:title>
  <dc:creator>англ</dc:creator>
  <cp:lastModifiedBy>англ</cp:lastModifiedBy>
  <cp:revision>39</cp:revision>
  <dcterms:created xsi:type="dcterms:W3CDTF">2018-04-02T11:25:23Z</dcterms:created>
  <dcterms:modified xsi:type="dcterms:W3CDTF">2018-04-03T01:34:01Z</dcterms:modified>
</cp:coreProperties>
</file>