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1452136-C1E0-477D-9735-FA2C492150C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4F47895-9B21-4E20-BCBA-5D3D2243E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2136-C1E0-477D-9735-FA2C492150C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7895-9B21-4E20-BCBA-5D3D2243E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2136-C1E0-477D-9735-FA2C492150C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7895-9B21-4E20-BCBA-5D3D2243E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2136-C1E0-477D-9735-FA2C492150C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7895-9B21-4E20-BCBA-5D3D2243E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2136-C1E0-477D-9735-FA2C492150C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7895-9B21-4E20-BCBA-5D3D2243E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2136-C1E0-477D-9735-FA2C492150C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7895-9B21-4E20-BCBA-5D3D2243E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1452136-C1E0-477D-9735-FA2C492150C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4F47895-9B21-4E20-BCBA-5D3D2243E6B3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1452136-C1E0-477D-9735-FA2C492150C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4F47895-9B21-4E20-BCBA-5D3D2243E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2136-C1E0-477D-9735-FA2C492150C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7895-9B21-4E20-BCBA-5D3D2243E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2136-C1E0-477D-9735-FA2C492150C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7895-9B21-4E20-BCBA-5D3D2243E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2136-C1E0-477D-9735-FA2C492150C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47895-9B21-4E20-BCBA-5D3D2243E6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1452136-C1E0-477D-9735-FA2C492150C1}" type="datetimeFigureOut">
              <a:rPr lang="ru-RU" smtClean="0"/>
              <a:t>22.03.2016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4F47895-9B21-4E20-BCBA-5D3D2243E6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4143380"/>
            <a:ext cx="8401080" cy="228601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Мастер – класс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«</a:t>
            </a:r>
            <a:r>
              <a:rPr lang="ru-RU" sz="3200" b="1" dirty="0" smtClean="0">
                <a:solidFill>
                  <a:srgbClr val="FF0000"/>
                </a:solidFill>
              </a:rPr>
              <a:t>Упражнения, </a:t>
            </a:r>
            <a:r>
              <a:rPr lang="ru-RU" sz="3200" b="1" dirty="0" smtClean="0">
                <a:solidFill>
                  <a:srgbClr val="FF0000"/>
                </a:solidFill>
              </a:rPr>
              <a:t>направленные </a:t>
            </a:r>
            <a:r>
              <a:rPr lang="ru-RU" sz="3200" b="1" dirty="0" smtClean="0">
                <a:solidFill>
                  <a:srgbClr val="FF0000"/>
                </a:solidFill>
              </a:rPr>
              <a:t>на повышение познавательной мотивации учащихся на уроках английского языка» 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327025" y="192088"/>
            <a:ext cx="8816975" cy="1143000"/>
          </a:xfrm>
        </p:spPr>
        <p:txBody>
          <a:bodyPr/>
          <a:lstStyle/>
          <a:p>
            <a:r>
              <a:rPr lang="ru-RU" sz="360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Проблема   </a:t>
            </a:r>
            <a:r>
              <a:rPr lang="ru-RU" sz="360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3" pitchFamily="18" charset="2"/>
              </a:rPr>
              <a:t></a:t>
            </a:r>
            <a:r>
              <a:rPr lang="en-US" sz="360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3" pitchFamily="18" charset="2"/>
              </a:rPr>
              <a:t> </a:t>
            </a:r>
            <a:r>
              <a:rPr lang="ru-RU" sz="360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3" pitchFamily="18" charset="2"/>
              </a:rPr>
              <a:t>  возможное решение</a:t>
            </a:r>
            <a:endParaRPr lang="ru-RU" sz="360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5550" y="1500174"/>
            <a:ext cx="4108450" cy="4270375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/>
              </a:rPr>
              <a:t>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/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Word Face</a:t>
            </a:r>
          </a:p>
          <a:p>
            <a:pPr>
              <a:defRPr/>
            </a:pPr>
            <a:endParaRPr lang="ru-RU" sz="28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None/>
              <a:defRPr/>
            </a:pPr>
            <a:endParaRPr lang="en-US" sz="12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None/>
              <a:defRPr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 2"/>
              </a:rPr>
              <a:t>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Words of the Day</a:t>
            </a:r>
          </a:p>
          <a:p>
            <a:pPr>
              <a:buFontTx/>
              <a:buNone/>
              <a:defRPr/>
            </a:pPr>
            <a:endParaRPr lang="ru-RU" sz="28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None/>
              <a:defRPr/>
            </a:pPr>
            <a:endParaRPr lang="ru-RU" sz="2000" dirty="0" smtClean="0">
              <a:solidFill>
                <a:schemeClr val="tx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47650" y="1357313"/>
            <a:ext cx="480218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Недостаточное внимание к слову и его окружению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Бедный словарный запас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0" y="4846638"/>
            <a:ext cx="9144000" cy="925512"/>
          </a:xfrm>
        </p:spPr>
        <p:txBody>
          <a:bodyPr/>
          <a:lstStyle/>
          <a:p>
            <a:pPr marL="273050" indent="-273050" algn="ctr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ru-RU" sz="4000" smtClean="0">
              <a:latin typeface="Verdana" pitchFamily="34" charset="0"/>
            </a:endParaRP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/>
          <a:srcRect l="10854" r="8408"/>
          <a:stretch>
            <a:fillRect/>
          </a:stretch>
        </p:blipFill>
        <p:spPr bwMode="auto">
          <a:xfrm>
            <a:off x="428596" y="1857364"/>
            <a:ext cx="8429625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571472" y="0"/>
            <a:ext cx="8051800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ctr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73050" indent="-273050" algn="ctr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Изучение </a:t>
            </a:r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полисемии слова – </a:t>
            </a:r>
          </a:p>
          <a:p>
            <a:pPr marL="273050" indent="-273050" algn="ctr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умение выводить значение слова из контекста 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ru-R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197" name="Прямоугольник 4"/>
          <p:cNvSpPr>
            <a:spLocks noChangeArrowheads="1"/>
          </p:cNvSpPr>
          <p:nvPr/>
        </p:nvSpPr>
        <p:spPr bwMode="auto">
          <a:xfrm>
            <a:off x="1787525" y="1000108"/>
            <a:ext cx="6346825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 algn="ctr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ru-RU" b="1" dirty="0" smtClean="0">
              <a:latin typeface="Verdana" pitchFamily="34" charset="0"/>
            </a:endParaRPr>
          </a:p>
          <a:p>
            <a:pPr marL="273050" indent="-273050" algn="ctr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en-US" b="1" dirty="0" smtClean="0">
                <a:latin typeface="Verdana" pitchFamily="34" charset="0"/>
              </a:rPr>
              <a:t>KWIC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dirty="0">
                <a:latin typeface="Verdana" pitchFamily="34" charset="0"/>
              </a:rPr>
              <a:t>– Key Word in Context</a:t>
            </a:r>
            <a:endParaRPr lang="ru-RU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20" y="2357430"/>
            <a:ext cx="8356600" cy="2816225"/>
          </a:xfrm>
          <a:ln>
            <a:solidFill>
              <a:srgbClr val="00B0F0"/>
            </a:solidFill>
          </a:ln>
        </p:spPr>
      </p:pic>
      <p:sp>
        <p:nvSpPr>
          <p:cNvPr id="9219" name="Содержимое 2"/>
          <p:cNvSpPr txBox="1">
            <a:spLocks/>
          </p:cNvSpPr>
          <p:nvPr/>
        </p:nvSpPr>
        <p:spPr bwMode="auto">
          <a:xfrm>
            <a:off x="0" y="1000108"/>
            <a:ext cx="9144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Изучение полисемии слова – </a:t>
            </a:r>
          </a:p>
          <a:p>
            <a:pPr marL="273050" indent="-273050" algn="ctr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умение выводить значение слова из контекста</a:t>
            </a:r>
          </a:p>
          <a:p>
            <a:pPr marL="273050" indent="-27305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rcRect l="46988" b="16628"/>
          <a:stretch>
            <a:fillRect/>
          </a:stretch>
        </p:blipFill>
        <p:spPr bwMode="auto">
          <a:xfrm>
            <a:off x="0" y="1704975"/>
            <a:ext cx="1636713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1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6988" b="16628"/>
          <a:stretch>
            <a:fillRect/>
          </a:stretch>
        </p:blipFill>
        <p:spPr bwMode="auto">
          <a:xfrm>
            <a:off x="7462838" y="1757363"/>
            <a:ext cx="1681162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211263"/>
          </a:xfrm>
        </p:spPr>
        <p:txBody>
          <a:bodyPr/>
          <a:lstStyle/>
          <a:p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Word Face</a:t>
            </a:r>
            <a:endParaRPr lang="ru-RU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46" name="Содержимое 2"/>
          <p:cNvSpPr>
            <a:spLocks noGrp="1"/>
          </p:cNvSpPr>
          <p:nvPr>
            <p:ph idx="1"/>
          </p:nvPr>
        </p:nvSpPr>
        <p:spPr>
          <a:xfrm>
            <a:off x="3889375" y="4056063"/>
            <a:ext cx="1897063" cy="611187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exciting</a:t>
            </a:r>
            <a:endParaRPr lang="ru-RU" sz="24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09650" y="792163"/>
            <a:ext cx="7137400" cy="6065837"/>
            <a:chOff x="836" y="2763"/>
            <a:chExt cx="9879" cy="9092"/>
          </a:xfrm>
        </p:grpSpPr>
        <p:sp>
          <p:nvSpPr>
            <p:cNvPr id="10262" name="Oval 3"/>
            <p:cNvSpPr>
              <a:spLocks noChangeArrowheads="1"/>
            </p:cNvSpPr>
            <p:nvPr/>
          </p:nvSpPr>
          <p:spPr bwMode="auto">
            <a:xfrm>
              <a:off x="836" y="2763"/>
              <a:ext cx="9879" cy="9092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3" name="Oval 4"/>
            <p:cNvSpPr>
              <a:spLocks noChangeArrowheads="1"/>
            </p:cNvSpPr>
            <p:nvPr/>
          </p:nvSpPr>
          <p:spPr bwMode="auto">
            <a:xfrm>
              <a:off x="3014" y="5822"/>
              <a:ext cx="2227" cy="15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4" name="Oval 5"/>
            <p:cNvSpPr>
              <a:spLocks noChangeArrowheads="1"/>
            </p:cNvSpPr>
            <p:nvPr/>
          </p:nvSpPr>
          <p:spPr bwMode="auto">
            <a:xfrm>
              <a:off x="6350" y="5802"/>
              <a:ext cx="2227" cy="15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5" name="Freeform 6"/>
            <p:cNvSpPr>
              <a:spLocks/>
            </p:cNvSpPr>
            <p:nvPr/>
          </p:nvSpPr>
          <p:spPr bwMode="auto">
            <a:xfrm>
              <a:off x="4705" y="7525"/>
              <a:ext cx="2880" cy="1031"/>
            </a:xfrm>
            <a:custGeom>
              <a:avLst/>
              <a:gdLst>
                <a:gd name="T0" fmla="*/ 708 w 1945"/>
                <a:gd name="T1" fmla="*/ 46 h 1769"/>
                <a:gd name="T2" fmla="*/ 3699 w 1945"/>
                <a:gd name="T3" fmla="*/ 10 h 1769"/>
                <a:gd name="T4" fmla="*/ 5979 w 1945"/>
                <a:gd name="T5" fmla="*/ 106 h 1769"/>
                <a:gd name="T6" fmla="*/ 5711 w 1945"/>
                <a:gd name="T7" fmla="*/ 272 h 1769"/>
                <a:gd name="T8" fmla="*/ 4023 w 1945"/>
                <a:gd name="T9" fmla="*/ 342 h 1769"/>
                <a:gd name="T10" fmla="*/ 1741 w 1945"/>
                <a:gd name="T11" fmla="*/ 325 h 1769"/>
                <a:gd name="T12" fmla="*/ 546 w 1945"/>
                <a:gd name="T13" fmla="*/ 265 h 1769"/>
                <a:gd name="T14" fmla="*/ 0 w 1945"/>
                <a:gd name="T15" fmla="*/ 222 h 17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45"/>
                <a:gd name="T25" fmla="*/ 0 h 1769"/>
                <a:gd name="T26" fmla="*/ 1945 w 1945"/>
                <a:gd name="T27" fmla="*/ 1769 h 17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45" h="1769">
                  <a:moveTo>
                    <a:pt x="218" y="234"/>
                  </a:moveTo>
                  <a:cubicBezTo>
                    <a:pt x="543" y="117"/>
                    <a:pt x="868" y="0"/>
                    <a:pt x="1139" y="50"/>
                  </a:cubicBezTo>
                  <a:cubicBezTo>
                    <a:pt x="1410" y="100"/>
                    <a:pt x="1739" y="315"/>
                    <a:pt x="1842" y="535"/>
                  </a:cubicBezTo>
                  <a:cubicBezTo>
                    <a:pt x="1945" y="755"/>
                    <a:pt x="1859" y="1174"/>
                    <a:pt x="1759" y="1372"/>
                  </a:cubicBezTo>
                  <a:cubicBezTo>
                    <a:pt x="1659" y="1570"/>
                    <a:pt x="1443" y="1679"/>
                    <a:pt x="1239" y="1724"/>
                  </a:cubicBezTo>
                  <a:cubicBezTo>
                    <a:pt x="1035" y="1769"/>
                    <a:pt x="714" y="1704"/>
                    <a:pt x="536" y="1640"/>
                  </a:cubicBezTo>
                  <a:cubicBezTo>
                    <a:pt x="358" y="1576"/>
                    <a:pt x="257" y="1425"/>
                    <a:pt x="168" y="1339"/>
                  </a:cubicBezTo>
                  <a:cubicBezTo>
                    <a:pt x="79" y="1253"/>
                    <a:pt x="28" y="1160"/>
                    <a:pt x="0" y="1121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Freeform 9"/>
            <p:cNvSpPr>
              <a:spLocks/>
            </p:cNvSpPr>
            <p:nvPr/>
          </p:nvSpPr>
          <p:spPr bwMode="auto">
            <a:xfrm>
              <a:off x="3442" y="9025"/>
              <a:ext cx="4789" cy="469"/>
            </a:xfrm>
            <a:custGeom>
              <a:avLst/>
              <a:gdLst>
                <a:gd name="T0" fmla="*/ 0 w 4437"/>
                <a:gd name="T1" fmla="*/ 0 h 469"/>
                <a:gd name="T2" fmla="*/ 2358 w 4437"/>
                <a:gd name="T3" fmla="*/ 436 h 469"/>
                <a:gd name="T4" fmla="*/ 5579 w 4437"/>
                <a:gd name="T5" fmla="*/ 201 h 469"/>
                <a:gd name="T6" fmla="*/ 0 60000 65536"/>
                <a:gd name="T7" fmla="*/ 0 60000 65536"/>
                <a:gd name="T8" fmla="*/ 0 60000 65536"/>
                <a:gd name="T9" fmla="*/ 0 w 4437"/>
                <a:gd name="T10" fmla="*/ 0 h 469"/>
                <a:gd name="T11" fmla="*/ 4437 w 4437"/>
                <a:gd name="T12" fmla="*/ 469 h 4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437" h="469">
                  <a:moveTo>
                    <a:pt x="0" y="0"/>
                  </a:moveTo>
                  <a:cubicBezTo>
                    <a:pt x="568" y="201"/>
                    <a:pt x="1136" y="403"/>
                    <a:pt x="1875" y="436"/>
                  </a:cubicBezTo>
                  <a:cubicBezTo>
                    <a:pt x="2614" y="469"/>
                    <a:pt x="3525" y="335"/>
                    <a:pt x="4437" y="201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7" name="Freeform 10"/>
            <p:cNvSpPr>
              <a:spLocks/>
            </p:cNvSpPr>
            <p:nvPr/>
          </p:nvSpPr>
          <p:spPr bwMode="auto">
            <a:xfrm>
              <a:off x="3442" y="8891"/>
              <a:ext cx="4789" cy="2126"/>
            </a:xfrm>
            <a:custGeom>
              <a:avLst/>
              <a:gdLst>
                <a:gd name="T0" fmla="*/ 0 w 4789"/>
                <a:gd name="T1" fmla="*/ 0 h 1482"/>
                <a:gd name="T2" fmla="*/ 836 w 4789"/>
                <a:gd name="T3" fmla="*/ 3165 h 1482"/>
                <a:gd name="T4" fmla="*/ 2502 w 4789"/>
                <a:gd name="T5" fmla="*/ 4352 h 1482"/>
                <a:gd name="T6" fmla="*/ 4059 w 4789"/>
                <a:gd name="T7" fmla="*/ 3314 h 1482"/>
                <a:gd name="T8" fmla="*/ 4789 w 4789"/>
                <a:gd name="T9" fmla="*/ 644 h 14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89"/>
                <a:gd name="T16" fmla="*/ 0 h 1482"/>
                <a:gd name="T17" fmla="*/ 4789 w 4789"/>
                <a:gd name="T18" fmla="*/ 1482 h 14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89" h="1482">
                  <a:moveTo>
                    <a:pt x="0" y="0"/>
                  </a:moveTo>
                  <a:cubicBezTo>
                    <a:pt x="209" y="413"/>
                    <a:pt x="419" y="826"/>
                    <a:pt x="836" y="1072"/>
                  </a:cubicBezTo>
                  <a:cubicBezTo>
                    <a:pt x="1253" y="1318"/>
                    <a:pt x="1965" y="1466"/>
                    <a:pt x="2502" y="1474"/>
                  </a:cubicBezTo>
                  <a:cubicBezTo>
                    <a:pt x="3039" y="1482"/>
                    <a:pt x="3678" y="1331"/>
                    <a:pt x="4059" y="1122"/>
                  </a:cubicBezTo>
                  <a:cubicBezTo>
                    <a:pt x="4440" y="913"/>
                    <a:pt x="4667" y="366"/>
                    <a:pt x="4789" y="21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Freeform 11"/>
            <p:cNvSpPr>
              <a:spLocks/>
            </p:cNvSpPr>
            <p:nvPr/>
          </p:nvSpPr>
          <p:spPr bwMode="auto">
            <a:xfrm>
              <a:off x="2127" y="8054"/>
              <a:ext cx="1746" cy="1214"/>
            </a:xfrm>
            <a:custGeom>
              <a:avLst/>
              <a:gdLst>
                <a:gd name="T0" fmla="*/ 1691 w 1746"/>
                <a:gd name="T1" fmla="*/ 0 h 1214"/>
                <a:gd name="T2" fmla="*/ 1708 w 1746"/>
                <a:gd name="T3" fmla="*/ 401 h 1214"/>
                <a:gd name="T4" fmla="*/ 1466 w 1746"/>
                <a:gd name="T5" fmla="*/ 803 h 1214"/>
                <a:gd name="T6" fmla="*/ 1038 w 1746"/>
                <a:gd name="T7" fmla="*/ 1155 h 1214"/>
                <a:gd name="T8" fmla="*/ 469 w 1746"/>
                <a:gd name="T9" fmla="*/ 1155 h 1214"/>
                <a:gd name="T10" fmla="*/ 0 w 1746"/>
                <a:gd name="T11" fmla="*/ 904 h 12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46"/>
                <a:gd name="T19" fmla="*/ 0 h 1214"/>
                <a:gd name="T20" fmla="*/ 1746 w 1746"/>
                <a:gd name="T21" fmla="*/ 1214 h 12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46" h="1214">
                  <a:moveTo>
                    <a:pt x="1691" y="0"/>
                  </a:moveTo>
                  <a:cubicBezTo>
                    <a:pt x="1718" y="133"/>
                    <a:pt x="1746" y="267"/>
                    <a:pt x="1708" y="401"/>
                  </a:cubicBezTo>
                  <a:cubicBezTo>
                    <a:pt x="1670" y="535"/>
                    <a:pt x="1578" y="677"/>
                    <a:pt x="1466" y="803"/>
                  </a:cubicBezTo>
                  <a:cubicBezTo>
                    <a:pt x="1354" y="929"/>
                    <a:pt x="1204" y="1096"/>
                    <a:pt x="1038" y="1155"/>
                  </a:cubicBezTo>
                  <a:cubicBezTo>
                    <a:pt x="872" y="1214"/>
                    <a:pt x="642" y="1197"/>
                    <a:pt x="469" y="1155"/>
                  </a:cubicBezTo>
                  <a:cubicBezTo>
                    <a:pt x="296" y="1113"/>
                    <a:pt x="148" y="1008"/>
                    <a:pt x="0" y="904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Freeform 12"/>
            <p:cNvSpPr>
              <a:spLocks/>
            </p:cNvSpPr>
            <p:nvPr/>
          </p:nvSpPr>
          <p:spPr bwMode="auto">
            <a:xfrm rot="4105599">
              <a:off x="7692" y="8177"/>
              <a:ext cx="1746" cy="1214"/>
            </a:xfrm>
            <a:custGeom>
              <a:avLst/>
              <a:gdLst>
                <a:gd name="T0" fmla="*/ 1691 w 1746"/>
                <a:gd name="T1" fmla="*/ 0 h 1214"/>
                <a:gd name="T2" fmla="*/ 1708 w 1746"/>
                <a:gd name="T3" fmla="*/ 401 h 1214"/>
                <a:gd name="T4" fmla="*/ 1466 w 1746"/>
                <a:gd name="T5" fmla="*/ 803 h 1214"/>
                <a:gd name="T6" fmla="*/ 1038 w 1746"/>
                <a:gd name="T7" fmla="*/ 1155 h 1214"/>
                <a:gd name="T8" fmla="*/ 469 w 1746"/>
                <a:gd name="T9" fmla="*/ 1155 h 1214"/>
                <a:gd name="T10" fmla="*/ 0 w 1746"/>
                <a:gd name="T11" fmla="*/ 904 h 12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746"/>
                <a:gd name="T19" fmla="*/ 0 h 1214"/>
                <a:gd name="T20" fmla="*/ 1746 w 1746"/>
                <a:gd name="T21" fmla="*/ 1214 h 12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746" h="1214">
                  <a:moveTo>
                    <a:pt x="1691" y="0"/>
                  </a:moveTo>
                  <a:cubicBezTo>
                    <a:pt x="1718" y="133"/>
                    <a:pt x="1746" y="267"/>
                    <a:pt x="1708" y="401"/>
                  </a:cubicBezTo>
                  <a:cubicBezTo>
                    <a:pt x="1670" y="535"/>
                    <a:pt x="1578" y="677"/>
                    <a:pt x="1466" y="803"/>
                  </a:cubicBezTo>
                  <a:cubicBezTo>
                    <a:pt x="1354" y="929"/>
                    <a:pt x="1204" y="1096"/>
                    <a:pt x="1038" y="1155"/>
                  </a:cubicBezTo>
                  <a:cubicBezTo>
                    <a:pt x="872" y="1214"/>
                    <a:pt x="642" y="1197"/>
                    <a:pt x="469" y="1155"/>
                  </a:cubicBezTo>
                  <a:cubicBezTo>
                    <a:pt x="296" y="1113"/>
                    <a:pt x="148" y="1008"/>
                    <a:pt x="0" y="904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Содержимое 2"/>
          <p:cNvSpPr txBox="1">
            <a:spLocks/>
          </p:cNvSpPr>
          <p:nvPr/>
        </p:nvSpPr>
        <p:spPr bwMode="auto">
          <a:xfrm>
            <a:off x="1408113" y="4454525"/>
            <a:ext cx="1897062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400" b="1" u="sng" kern="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exc</a:t>
            </a:r>
            <a:r>
              <a:rPr lang="en-US" sz="24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iting</a:t>
            </a:r>
            <a:endParaRPr lang="ru-RU" sz="2400" b="1" kern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 bwMode="auto">
          <a:xfrm rot="20109125">
            <a:off x="6418263" y="3816350"/>
            <a:ext cx="1989137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588" indent="-1588" eaLnBrk="0" hangingPunct="0">
              <a:spcBef>
                <a:spcPct val="20000"/>
              </a:spcBef>
              <a:defRPr/>
            </a:pPr>
            <a:r>
              <a:rPr lang="en-US" sz="17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excite</a:t>
            </a:r>
            <a:br>
              <a:rPr lang="en-US" sz="17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7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excited</a:t>
            </a:r>
            <a:br>
              <a:rPr lang="en-US" sz="17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7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excitement</a:t>
            </a:r>
            <a:br>
              <a:rPr lang="en-US" sz="17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7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excitedly</a:t>
            </a:r>
            <a:endParaRPr lang="ru-RU" sz="1700" b="1" kern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24125" y="2374900"/>
            <a:ext cx="1816100" cy="354013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одержимое 2"/>
          <p:cNvSpPr txBox="1">
            <a:spLocks/>
          </p:cNvSpPr>
          <p:nvPr/>
        </p:nvSpPr>
        <p:spPr bwMode="auto">
          <a:xfrm>
            <a:off x="2471738" y="2352675"/>
            <a:ext cx="1897062" cy="417513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adjective</a:t>
            </a:r>
            <a:endParaRPr lang="ru-RU" sz="2000" b="1" kern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024438" y="2376488"/>
            <a:ext cx="1816100" cy="355600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одержимое 2"/>
          <p:cNvSpPr txBox="1">
            <a:spLocks/>
          </p:cNvSpPr>
          <p:nvPr/>
        </p:nvSpPr>
        <p:spPr bwMode="auto">
          <a:xfrm>
            <a:off x="4986338" y="2341563"/>
            <a:ext cx="1897062" cy="417512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2000" dirty="0">
                <a:latin typeface="Arial" charset="0"/>
              </a:rPr>
              <a:t>ɪ</a:t>
            </a:r>
            <a:r>
              <a:rPr lang="en-US" sz="2000" dirty="0">
                <a:latin typeface="Arial" charset="0"/>
              </a:rPr>
              <a:t>k</a:t>
            </a:r>
            <a:r>
              <a:rPr lang="ru-RU" sz="2000" dirty="0">
                <a:latin typeface="Arial" charset="0"/>
              </a:rPr>
              <a:t>ˈ</a:t>
            </a:r>
            <a:r>
              <a:rPr lang="en-US" sz="2000" dirty="0">
                <a:latin typeface="Arial" charset="0"/>
              </a:rPr>
              <a:t>saɪtɪŋ/</a:t>
            </a:r>
            <a:endParaRPr lang="ru-RU" sz="2000" kern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Облако 23"/>
          <p:cNvSpPr/>
          <p:nvPr/>
        </p:nvSpPr>
        <p:spPr>
          <a:xfrm rot="10800000">
            <a:off x="2633663" y="968375"/>
            <a:ext cx="3889375" cy="1228725"/>
          </a:xfrm>
          <a:prstGeom prst="cloud">
            <a:avLst/>
          </a:prstGeom>
          <a:solidFill>
            <a:srgbClr val="FFFF99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5" name="Содержимое 2"/>
          <p:cNvSpPr txBox="1">
            <a:spLocks/>
          </p:cNvSpPr>
          <p:nvPr/>
        </p:nvSpPr>
        <p:spPr bwMode="auto">
          <a:xfrm>
            <a:off x="3221038" y="1214438"/>
            <a:ext cx="2865437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588" indent="-1588" algn="ctr" eaLnBrk="0" hangingPunct="0">
              <a:spcBef>
                <a:spcPct val="20000"/>
              </a:spcBef>
              <a:defRPr/>
            </a:pPr>
            <a:r>
              <a:rPr lang="en-US" sz="2000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smth exciting makes us feel very happy </a:t>
            </a:r>
            <a:endParaRPr lang="ru-RU" sz="2000" kern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 bwMode="auto">
          <a:xfrm>
            <a:off x="2511425" y="2906713"/>
            <a:ext cx="1914525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moving</a:t>
            </a:r>
            <a:b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stirring</a:t>
            </a:r>
            <a:b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stimulating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thrilling</a:t>
            </a:r>
            <a:endParaRPr lang="ru-RU" sz="1200" b="1" kern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Содержимое 2"/>
          <p:cNvSpPr txBox="1">
            <a:spLocks/>
          </p:cNvSpPr>
          <p:nvPr/>
        </p:nvSpPr>
        <p:spPr bwMode="auto">
          <a:xfrm>
            <a:off x="4906963" y="2879725"/>
            <a:ext cx="1897062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16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dull</a:t>
            </a:r>
            <a:br>
              <a:rPr lang="en-US" sz="16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boring</a:t>
            </a:r>
            <a:br>
              <a:rPr lang="en-US" sz="16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unexciting</a:t>
            </a:r>
            <a:endParaRPr lang="ru-RU" sz="1600" b="1" kern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Содержимое 2"/>
          <p:cNvSpPr txBox="1">
            <a:spLocks/>
          </p:cNvSpPr>
          <p:nvPr/>
        </p:nvSpPr>
        <p:spPr bwMode="auto">
          <a:xfrm>
            <a:off x="3125788" y="5273675"/>
            <a:ext cx="301625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This town isn't the most </a:t>
            </a:r>
            <a:r>
              <a:rPr lang="en-US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exciting</a:t>
            </a:r>
            <a:r>
              <a:rPr lang="en-US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 place in </a:t>
            </a:r>
            <a:br>
              <a:rPr lang="en-US" kern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the world</a:t>
            </a:r>
            <a:endParaRPr lang="ru-RU" kern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58" name="AutoShape 15" descr="http://www.iconarchive.com/download/i78815/visualpharm/ios7v2/Basic-Listen.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9" name="AutoShape 17" descr="http://www.iconarchive.com/download/i78815/visualpharm/ios7v2/Basic-Listen.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" name="Содержимое 2"/>
          <p:cNvSpPr txBox="1">
            <a:spLocks/>
          </p:cNvSpPr>
          <p:nvPr/>
        </p:nvSpPr>
        <p:spPr bwMode="auto">
          <a:xfrm>
            <a:off x="0" y="1979613"/>
            <a:ext cx="1392238" cy="197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an</a:t>
            </a:r>
            <a:b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most</a:t>
            </a:r>
            <a:b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very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more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so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really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pretty</a:t>
            </a:r>
          </a:p>
        </p:txBody>
      </p:sp>
      <p:sp>
        <p:nvSpPr>
          <p:cNvPr id="35" name="Содержимое 2"/>
          <p:cNvSpPr txBox="1">
            <a:spLocks/>
          </p:cNvSpPr>
          <p:nvPr/>
        </p:nvSpPr>
        <p:spPr bwMode="auto">
          <a:xfrm>
            <a:off x="7778750" y="2047875"/>
            <a:ext cx="136525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time(s)</a:t>
            </a:r>
            <a:b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things</a:t>
            </a:r>
            <a:b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part</a:t>
            </a:r>
            <a:b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news</a:t>
            </a:r>
            <a:b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place</a:t>
            </a:r>
            <a:b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>moment</a:t>
            </a:r>
            <a:b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1200" b="1" kern="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200" b="1" kern="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596" y="785794"/>
            <a:ext cx="8388350" cy="5054613"/>
          </a:xfrm>
        </p:spPr>
      </p:pic>
      <p:sp>
        <p:nvSpPr>
          <p:cNvPr id="11267" name="Содержимое 2"/>
          <p:cNvSpPr txBox="1">
            <a:spLocks/>
          </p:cNvSpPr>
          <p:nvPr/>
        </p:nvSpPr>
        <p:spPr bwMode="auto">
          <a:xfrm>
            <a:off x="0" y="5857892"/>
            <a:ext cx="914400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NME-</a:t>
            </a:r>
            <a:r>
              <a:rPr lang="ru-RU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11</a:t>
            </a:r>
            <a:r>
              <a:rPr 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, Unit 1, Lessons 1-2, p.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066800"/>
          </a:xfrm>
        </p:spPr>
        <p:txBody>
          <a:bodyPr/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Word of the Day</a:t>
            </a: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0025" y="2633663"/>
            <a:ext cx="8724900" cy="2500312"/>
          </a:xfrm>
          <a:ln>
            <a:solidFill>
              <a:srgbClr val="000000"/>
            </a:solidFill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0" y="1528763"/>
            <a:ext cx="91440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defRPr/>
            </a:pPr>
            <a:r>
              <a:rPr lang="en-US" sz="4000" b="1" kern="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to invent</a:t>
            </a:r>
            <a:endParaRPr lang="ru-RU" sz="4000" b="1" kern="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</TotalTime>
  <Words>115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Слайд 1</vt:lpstr>
      <vt:lpstr>Проблема      возможное решение</vt:lpstr>
      <vt:lpstr>Слайд 3</vt:lpstr>
      <vt:lpstr>Слайд 4</vt:lpstr>
      <vt:lpstr>Word Face</vt:lpstr>
      <vt:lpstr>Слайд 6</vt:lpstr>
      <vt:lpstr>Word of the Day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2016-03-22T15:51:52Z</dcterms:created>
  <dcterms:modified xsi:type="dcterms:W3CDTF">2016-03-22T16:02:26Z</dcterms:modified>
</cp:coreProperties>
</file>