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8" r:id="rId2"/>
    <p:sldId id="269" r:id="rId3"/>
    <p:sldId id="271" r:id="rId4"/>
    <p:sldId id="265" r:id="rId5"/>
    <p:sldId id="267" r:id="rId6"/>
    <p:sldId id="272" r:id="rId7"/>
    <p:sldId id="273" r:id="rId8"/>
    <p:sldId id="285" r:id="rId9"/>
    <p:sldId id="276" r:id="rId10"/>
    <p:sldId id="277" r:id="rId11"/>
    <p:sldId id="278" r:id="rId12"/>
    <p:sldId id="279" r:id="rId13"/>
    <p:sldId id="281" r:id="rId14"/>
    <p:sldId id="282" r:id="rId15"/>
    <p:sldId id="283" r:id="rId16"/>
    <p:sldId id="264" r:id="rId17"/>
    <p:sldId id="28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DFFF"/>
    <a:srgbClr val="FFFF00"/>
    <a:srgbClr val="33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600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85E61-CEFA-476C-8E6E-20DB959FF73A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D1B2A-230F-4B74-846E-FC5875624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A2F9CE-66AE-46E3-B951-A0B62197F33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207F7-13B7-42D7-BFE8-EB7EFD11DAA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D1B2A-230F-4B74-846E-FC587562485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20.04.2017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20.04.2017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20.04.2017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20.04.2017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20.04.2017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20.04.2017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20.04.2017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20.04.2017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20.04.2017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20.04.2017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20.04.2017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&#1050;&#1072;&#1088;&#1090;&#1072;%20&#1091;&#1089;&#1087;&#1077;&#1096;&#1085;&#1086;&#1089;&#1090;&#1080;.doc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250825" y="357166"/>
            <a:ext cx="8642350" cy="4900634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2000" kern="10" dirty="0">
                <a:ln w="9525">
                  <a:round/>
                  <a:headEnd/>
                  <a:tailEnd/>
                </a:ln>
                <a:solidFill>
                  <a:schemeClr val="folHlink"/>
                </a:solidFill>
                <a:latin typeface="Times New Roman"/>
                <a:cs typeface="Times New Roman"/>
              </a:rPr>
              <a:t>"</a:t>
            </a:r>
            <a:r>
              <a:rPr lang="ru-RU" sz="2000" kern="10" dirty="0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Impact" pitchFamily="34" charset="0"/>
                <a:cs typeface="Prototype" pitchFamily="2" charset="0"/>
              </a:rPr>
              <a:t>Упражнения в определении</a:t>
            </a:r>
          </a:p>
          <a:p>
            <a:pPr algn="ctr"/>
            <a:r>
              <a:rPr lang="ru-RU" sz="2000" kern="10" dirty="0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Impact" pitchFamily="34" charset="0"/>
                <a:cs typeface="Prototype" pitchFamily="2" charset="0"/>
              </a:rPr>
              <a:t> склонения имен</a:t>
            </a:r>
          </a:p>
          <a:p>
            <a:pPr algn="ctr"/>
            <a:r>
              <a:rPr lang="ru-RU" sz="2000" kern="10" dirty="0">
                <a:ln w="9525">
                  <a:round/>
                  <a:headEnd/>
                  <a:tailEnd/>
                </a:ln>
                <a:solidFill>
                  <a:schemeClr val="folHlink"/>
                </a:solidFill>
                <a:latin typeface="Impact" pitchFamily="34" charset="0"/>
                <a:cs typeface="Prototype" pitchFamily="2" charset="0"/>
              </a:rPr>
              <a:t> </a:t>
            </a:r>
            <a:r>
              <a:rPr lang="ru-RU" sz="2000" kern="10" dirty="0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Impact" pitchFamily="34" charset="0"/>
                <a:cs typeface="Prototype" pitchFamily="2" charset="0"/>
              </a:rPr>
              <a:t>существительных и </a:t>
            </a:r>
          </a:p>
          <a:p>
            <a:pPr algn="ctr"/>
            <a:r>
              <a:rPr lang="ru-RU" sz="2000" kern="10" dirty="0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Impact" pitchFamily="34" charset="0"/>
                <a:cs typeface="Prototype" pitchFamily="2" charset="0"/>
              </a:rPr>
              <a:t>распознавании падежей 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908175" y="5445125"/>
            <a:ext cx="53472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342900" indent="-342900" algn="ctr"/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Презентацию составила учитель начальных классов </a:t>
            </a: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lgerian" pitchFamily="82" charset="0"/>
            </a:endParaRPr>
          </a:p>
          <a:p>
            <a:pPr marL="342900" indent="-342900"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Дёмина Людмила Михайловна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Содержимое 2"/>
          <p:cNvSpPr>
            <a:spLocks noGrp="1"/>
          </p:cNvSpPr>
          <p:nvPr>
            <p:ph idx="4294967295"/>
          </p:nvPr>
        </p:nvSpPr>
        <p:spPr>
          <a:xfrm>
            <a:off x="714348" y="500042"/>
            <a:ext cx="7881974" cy="5956303"/>
          </a:xfrm>
          <a:prstGeom prst="rect">
            <a:avLst/>
          </a:prstGeom>
        </p:spPr>
        <p:txBody>
          <a:bodyPr/>
          <a:lstStyle/>
          <a:p>
            <a:pPr marL="273050" indent="-273050" eaLnBrk="1" hangingPunct="1"/>
            <a:r>
              <a:rPr lang="ru-RU" i="1" dirty="0" smtClean="0">
                <a:solidFill>
                  <a:srgbClr val="00B0F0"/>
                </a:solidFill>
              </a:rPr>
              <a:t>-</a:t>
            </a:r>
            <a:r>
              <a:rPr lang="ru-RU" sz="3700" i="1" dirty="0" smtClean="0">
                <a:solidFill>
                  <a:srgbClr val="00B0F0"/>
                </a:solidFill>
              </a:rPr>
              <a:t>Определите склонение следующих существительных:</a:t>
            </a:r>
            <a:endParaRPr lang="ru-RU" sz="3700" dirty="0" smtClean="0">
              <a:solidFill>
                <a:srgbClr val="00B0F0"/>
              </a:solidFill>
            </a:endParaRPr>
          </a:p>
          <a:p>
            <a:pPr marL="273050" indent="-273050" eaLnBrk="1" hangingPunct="1"/>
            <a:r>
              <a:rPr lang="ru-RU" sz="3700" i="1" dirty="0" smtClean="0">
                <a:solidFill>
                  <a:srgbClr val="0070C0"/>
                </a:solidFill>
              </a:rPr>
              <a:t>- Запишите их в три строчки по склонениям.</a:t>
            </a:r>
          </a:p>
          <a:p>
            <a:pPr marL="273050" indent="-273050" eaLnBrk="1" hangingPunct="1"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Сугроб, снежинка, север, позёмка, изморозь, лёд, салазки, снегирь, пороша.</a:t>
            </a:r>
          </a:p>
          <a:p>
            <a:pPr marL="273050" indent="-273050" eaLnBrk="1" hangingPunct="1"/>
            <a:endParaRPr lang="ru-RU" sz="37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7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70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1скл: </a:t>
            </a:r>
            <a:r>
              <a:rPr lang="ru-RU" b="1" i="1" dirty="0" smtClean="0">
                <a:solidFill>
                  <a:srgbClr val="FF0000"/>
                </a:solidFill>
              </a:rPr>
              <a:t>снежинка, позёмка,  пороша</a:t>
            </a:r>
          </a:p>
          <a:p>
            <a:r>
              <a:rPr lang="ru-RU" b="1" i="1" dirty="0" smtClean="0">
                <a:solidFill>
                  <a:srgbClr val="00B0F0"/>
                </a:solidFill>
              </a:rPr>
              <a:t>2скл: </a:t>
            </a:r>
            <a:r>
              <a:rPr lang="ru-RU" b="1" i="1" dirty="0" smtClean="0">
                <a:solidFill>
                  <a:srgbClr val="FF0000"/>
                </a:solidFill>
              </a:rPr>
              <a:t>сугроб, север, лёд, снегирь</a:t>
            </a:r>
          </a:p>
          <a:p>
            <a:r>
              <a:rPr lang="ru-RU" b="1" i="1" dirty="0" smtClean="0">
                <a:solidFill>
                  <a:srgbClr val="00B0F0"/>
                </a:solidFill>
              </a:rPr>
              <a:t>3скл: </a:t>
            </a:r>
            <a:r>
              <a:rPr lang="ru-RU" b="1" i="1" dirty="0" smtClean="0">
                <a:solidFill>
                  <a:srgbClr val="FF0000"/>
                </a:solidFill>
              </a:rPr>
              <a:t>изморозь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F0"/>
                </a:solidFill>
              </a:rPr>
              <a:t>Проверь</a:t>
            </a:r>
            <a:endParaRPr lang="ru-RU" b="1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BD21533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3213100"/>
            <a:ext cx="5746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4789 C 0.00781 -0.19662 -0.08663 -0.40828 -0.21354 -0.42285 C -0.33437 -0.44066 -0.44757 -0.27712 -0.45538 -0.03932 C -0.46458 0.17928 -0.38524 0.38423 -0.2717 0.39857 C -0.16823 0.40967 -0.06962 0.27412 -0.06215 0.07009 C -0.05451 -0.11658 -0.12066 -0.29169 -0.21701 -0.30604 C -0.3059 -0.31714 -0.38941 -0.20356 -0.39479 -0.03238 C -0.40035 0.12075 -0.34774 0.27065 -0.26805 0.27805 C -0.19635 0.28892 -0.12847 0.20148 -0.12257 0.06246 C -0.11892 -0.06153 -0.15868 -0.18228 -0.22083 -0.18922 C -0.27569 -0.19662 -0.33055 -0.13069 -0.33437 -0.02521 C -0.33802 0.06639 -0.30989 0.1536 -0.26423 0.16146 C -0.22656 0.1684 -0.1868 0.12862 -0.18472 0.05575 C -0.18107 -0.00347 -0.19635 -0.06546 -0.22448 -0.07217 C -0.24739 -0.07217 -0.27014 -0.05783 -0.27361 -0.01781 C -0.27569 0.0081 -0.2717 0.03354 -0.26059 0.04442 C -0.25503 0.04789 -0.25104 0.04789 -0.24548 0.04442 " pathEditMode="relative" rAng="0" ptsTypes="fffffffffffffffff">
                                      <p:cBhvr>
                                        <p:cTn id="6" dur="5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4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04792 C -0.004 -0.19676 0.096 -0.40833 0.23003 -0.42291 C 0.35816 -0.44097 0.47795 -0.27708 0.48593 -0.03935 C 0.496 0.17917 0.41198 0.38403 0.29184 0.39838 C 0.18211 0.40949 0.07795 0.27431 0.06996 0.07014 C 0.06198 -0.11597 0.13211 -0.29166 0.23385 -0.30648 C 0.32795 -0.31713 0.41614 -0.2037 0.42205 -0.0324 C 0.42795 0.12084 0.37205 0.27061 0.28802 0.27801 C 0.21198 0.28866 0.1401 0.20139 0.13385 0.06273 C 0.13003 -0.0618 0.17205 -0.18194 0.23802 -0.18889 C 0.296 -0.19676 0.35399 -0.13078 0.35816 -0.025 C 0.36198 0.06644 0.33211 0.15348 0.28385 0.16135 C 0.24392 0.16806 0.20191 0.12824 0.19982 0.05556 C 0.196 -0.00324 0.21198 -0.06551 0.24184 -0.07245 C 0.26614 -0.07245 0.2901 -0.05787 0.29392 -0.01805 C 0.296 0.00811 0.29184 0.03357 0.28003 0.04422 C 0.27413 0.04792 0.26996 0.04792 0.26406 0.04422 " pathEditMode="relative" rAng="0" ptsTypes="fffffffffffffffff">
                                      <p:cBhvr>
                                        <p:cTn id="9" dur="5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" y="-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ru-RU" sz="4400" b="1" i="1" dirty="0" err="1" smtClean="0">
                <a:solidFill>
                  <a:srgbClr val="FF0000"/>
                </a:solidFill>
              </a:rPr>
              <a:t>Прил_тели</a:t>
            </a:r>
            <a:r>
              <a:rPr lang="ru-RU" sz="4400" b="1" i="1" dirty="0" smtClean="0">
                <a:solidFill>
                  <a:srgbClr val="FF0000"/>
                </a:solidFill>
              </a:rPr>
              <a:t> к нам </a:t>
            </a:r>
            <a:r>
              <a:rPr lang="ru-RU" sz="4400" b="1" i="1" dirty="0" err="1" smtClean="0">
                <a:solidFill>
                  <a:srgbClr val="FF0000"/>
                </a:solidFill>
              </a:rPr>
              <a:t>м_тели</a:t>
            </a:r>
            <a:r>
              <a:rPr lang="ru-RU" sz="4400" b="1" i="1" dirty="0" smtClean="0">
                <a:solidFill>
                  <a:srgbClr val="FF0000"/>
                </a:solidFill>
              </a:rPr>
              <a:t>,</a:t>
            </a:r>
          </a:p>
          <a:p>
            <a:pPr eaLnBrk="1" hangingPunct="1">
              <a:buNone/>
            </a:pPr>
            <a:r>
              <a:rPr lang="ru-RU" sz="4400" b="1" i="1" dirty="0" err="1" smtClean="0">
                <a:solidFill>
                  <a:srgbClr val="FF0000"/>
                </a:solidFill>
              </a:rPr>
              <a:t>Зал_пили</a:t>
            </a:r>
            <a:r>
              <a:rPr lang="ru-RU" sz="4400" b="1" i="1" dirty="0" smtClean="0">
                <a:solidFill>
                  <a:srgbClr val="FF0000"/>
                </a:solidFill>
              </a:rPr>
              <a:t> снегом щели.</a:t>
            </a:r>
          </a:p>
          <a:p>
            <a:pPr eaLnBrk="1" hangingPunct="1">
              <a:buNone/>
            </a:pPr>
            <a:r>
              <a:rPr lang="ru-RU" sz="4400" b="1" i="1" dirty="0" smtClean="0">
                <a:solidFill>
                  <a:srgbClr val="FF0000"/>
                </a:solidFill>
              </a:rPr>
              <a:t>На </a:t>
            </a:r>
            <a:r>
              <a:rPr lang="ru-RU" sz="4400" b="1" i="1" dirty="0" err="1" smtClean="0">
                <a:solidFill>
                  <a:srgbClr val="FF0000"/>
                </a:solidFill>
              </a:rPr>
              <a:t>_кне</a:t>
            </a:r>
            <a:r>
              <a:rPr lang="ru-RU" sz="4400" b="1" i="1" dirty="0" smtClean="0">
                <a:solidFill>
                  <a:srgbClr val="FF0000"/>
                </a:solidFill>
              </a:rPr>
              <a:t> </a:t>
            </a:r>
            <a:r>
              <a:rPr lang="ru-RU" sz="4400" b="1" i="1" dirty="0" err="1" smtClean="0">
                <a:solidFill>
                  <a:srgbClr val="FF0000"/>
                </a:solidFill>
              </a:rPr>
              <a:t>ст_рик</a:t>
            </a:r>
            <a:r>
              <a:rPr lang="ru-RU" sz="4400" b="1" i="1" dirty="0" smtClean="0">
                <a:solidFill>
                  <a:srgbClr val="FF0000"/>
                </a:solidFill>
              </a:rPr>
              <a:t>- </a:t>
            </a:r>
            <a:r>
              <a:rPr lang="ru-RU" sz="4400" b="1" i="1" dirty="0" err="1" smtClean="0">
                <a:solidFill>
                  <a:srgbClr val="FF0000"/>
                </a:solidFill>
              </a:rPr>
              <a:t>м_ро_</a:t>
            </a:r>
            <a:endParaRPr lang="ru-RU" sz="4400" b="1" i="1" dirty="0" smtClean="0">
              <a:solidFill>
                <a:srgbClr val="FF0000"/>
              </a:solidFill>
            </a:endParaRPr>
          </a:p>
          <a:p>
            <a:pPr eaLnBrk="1" hangingPunct="1">
              <a:buNone/>
            </a:pPr>
            <a:r>
              <a:rPr lang="ru-RU" sz="4400" b="1" i="1" dirty="0" smtClean="0">
                <a:solidFill>
                  <a:srgbClr val="FF0000"/>
                </a:solidFill>
              </a:rPr>
              <a:t>Льдинкой </a:t>
            </a:r>
            <a:r>
              <a:rPr lang="ru-RU" sz="4400" b="1" i="1" dirty="0" err="1" smtClean="0">
                <a:solidFill>
                  <a:srgbClr val="FF0000"/>
                </a:solidFill>
              </a:rPr>
              <a:t>росп_си</a:t>
            </a:r>
            <a:r>
              <a:rPr lang="ru-RU" sz="4400" b="1" i="1" dirty="0" smtClean="0">
                <a:solidFill>
                  <a:srgbClr val="FF0000"/>
                </a:solidFill>
              </a:rPr>
              <a:t> нанёс.</a:t>
            </a: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B0F0"/>
                </a:solidFill>
              </a:rPr>
              <a:t>Вставьте пропущенные буквы, объясните написание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  <p:bldP spid="798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2852738"/>
            <a:ext cx="7429552" cy="3657600"/>
          </a:xfrm>
        </p:spPr>
        <p:txBody>
          <a:bodyPr/>
          <a:lstStyle/>
          <a:p>
            <a:pPr eaLnBrk="1" hangingPunct="1"/>
            <a:r>
              <a:rPr lang="ru-RU" b="1" i="1" u="sng" dirty="0" smtClean="0">
                <a:solidFill>
                  <a:srgbClr val="00B0F0"/>
                </a:solidFill>
              </a:rPr>
              <a:t>1 уровень                  </a:t>
            </a:r>
            <a:r>
              <a:rPr lang="ru-RU" b="1" i="1" u="sng" dirty="0" smtClean="0">
                <a:solidFill>
                  <a:srgbClr val="FF0000"/>
                </a:solidFill>
              </a:rPr>
              <a:t>2 уровень</a:t>
            </a:r>
            <a:endParaRPr lang="en-US" b="1" i="1" u="sng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3c</a:t>
            </a:r>
            <a:r>
              <a:rPr lang="ru-RU" b="1" dirty="0" err="1" smtClean="0">
                <a:solidFill>
                  <a:srgbClr val="FF0000"/>
                </a:solidFill>
              </a:rPr>
              <a:t>кл</a:t>
            </a:r>
            <a:r>
              <a:rPr lang="ru-RU" b="1" dirty="0" smtClean="0">
                <a:solidFill>
                  <a:srgbClr val="FF0000"/>
                </a:solidFill>
              </a:rPr>
              <a:t>. В.п. </a:t>
            </a:r>
            <a:r>
              <a:rPr lang="en-US" dirty="0" smtClean="0"/>
              <a:t> </a:t>
            </a:r>
            <a:r>
              <a:rPr lang="ru-RU" dirty="0" smtClean="0"/>
              <a:t>            </a:t>
            </a:r>
            <a:r>
              <a:rPr lang="ru-RU" dirty="0" smtClean="0">
                <a:solidFill>
                  <a:srgbClr val="00B0F0"/>
                </a:solidFill>
              </a:rPr>
              <a:t>выпишите из первого</a:t>
            </a:r>
            <a:r>
              <a:rPr lang="en-US" i="1" dirty="0" smtClean="0">
                <a:solidFill>
                  <a:srgbClr val="00B0F0"/>
                </a:solidFill>
              </a:rPr>
              <a:t> </a:t>
            </a:r>
            <a:r>
              <a:rPr lang="ru-RU" i="1" dirty="0" smtClean="0">
                <a:solidFill>
                  <a:srgbClr val="00B0F0"/>
                </a:solidFill>
              </a:rPr>
              <a:t>        </a:t>
            </a:r>
          </a:p>
          <a:p>
            <a:pPr eaLnBrk="1" hangingPunct="1"/>
            <a:r>
              <a:rPr lang="ru-RU" b="1" i="1" dirty="0" smtClean="0">
                <a:solidFill>
                  <a:srgbClr val="FF0000"/>
                </a:solidFill>
              </a:rPr>
              <a:t>2 </a:t>
            </a:r>
            <a:r>
              <a:rPr lang="ru-RU" b="1" i="1" dirty="0" err="1" smtClean="0">
                <a:solidFill>
                  <a:srgbClr val="FF0000"/>
                </a:solidFill>
              </a:rPr>
              <a:t>скл</a:t>
            </a:r>
            <a:r>
              <a:rPr lang="ru-RU" b="1" i="1" dirty="0" smtClean="0">
                <a:solidFill>
                  <a:srgbClr val="FF0000"/>
                </a:solidFill>
              </a:rPr>
              <a:t>. Т.п.             </a:t>
            </a:r>
            <a:r>
              <a:rPr lang="ru-RU" dirty="0" smtClean="0">
                <a:solidFill>
                  <a:srgbClr val="00B0F0"/>
                </a:solidFill>
              </a:rPr>
              <a:t>предложения  слово-           </a:t>
            </a:r>
          </a:p>
          <a:p>
            <a:pPr eaLnBrk="1" hangingPunct="1"/>
            <a:r>
              <a:rPr lang="ru-RU" b="1" i="1" dirty="0" smtClean="0">
                <a:solidFill>
                  <a:srgbClr val="FF0000"/>
                </a:solidFill>
              </a:rPr>
              <a:t>2 </a:t>
            </a:r>
            <a:r>
              <a:rPr lang="ru-RU" b="1" i="1" dirty="0" err="1" smtClean="0">
                <a:solidFill>
                  <a:srgbClr val="FF0000"/>
                </a:solidFill>
              </a:rPr>
              <a:t>скл</a:t>
            </a:r>
            <a:r>
              <a:rPr lang="ru-RU" b="1" i="1" dirty="0" smtClean="0">
                <a:solidFill>
                  <a:srgbClr val="FF0000"/>
                </a:solidFill>
              </a:rPr>
              <a:t>. П.п</a:t>
            </a:r>
            <a:r>
              <a:rPr lang="ru-RU" dirty="0" smtClean="0"/>
              <a:t>.             </a:t>
            </a:r>
            <a:r>
              <a:rPr lang="ru-RU" dirty="0" smtClean="0">
                <a:solidFill>
                  <a:srgbClr val="00B0F0"/>
                </a:solidFill>
              </a:rPr>
              <a:t>сочетания определите</a:t>
            </a:r>
            <a:r>
              <a:rPr lang="ru-RU" dirty="0" smtClean="0"/>
              <a:t>            </a:t>
            </a:r>
          </a:p>
          <a:p>
            <a:pPr eaLnBrk="1" hangingPunct="1"/>
            <a:r>
              <a:rPr lang="ru-RU" b="1" i="1" dirty="0" smtClean="0">
                <a:solidFill>
                  <a:srgbClr val="FF0000"/>
                </a:solidFill>
              </a:rPr>
              <a:t>1 </a:t>
            </a:r>
            <a:r>
              <a:rPr lang="ru-RU" b="1" i="1" dirty="0" err="1" smtClean="0">
                <a:solidFill>
                  <a:srgbClr val="FF0000"/>
                </a:solidFill>
              </a:rPr>
              <a:t>скл</a:t>
            </a:r>
            <a:r>
              <a:rPr lang="ru-RU" b="1" i="1" dirty="0" smtClean="0">
                <a:solidFill>
                  <a:srgbClr val="FF0000"/>
                </a:solidFill>
              </a:rPr>
              <a:t>. Т.п.             </a:t>
            </a:r>
            <a:r>
              <a:rPr lang="ru-RU" dirty="0" smtClean="0">
                <a:solidFill>
                  <a:srgbClr val="00B0F0"/>
                </a:solidFill>
              </a:rPr>
              <a:t>склонение падеж           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765175"/>
            <a:ext cx="6870700" cy="1600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i="1" dirty="0" smtClean="0">
                <a:solidFill>
                  <a:srgbClr val="00B0F0"/>
                </a:solidFill>
              </a:rPr>
              <a:t>Выпишите из стихотворения словосочетания с именами существительными в таком порядке.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214422"/>
            <a:ext cx="7943880" cy="5257824"/>
          </a:xfrm>
        </p:spPr>
        <p:txBody>
          <a:bodyPr/>
          <a:lstStyle/>
          <a:p>
            <a:r>
              <a:rPr lang="ru-RU" b="1" i="1" u="sng" dirty="0" smtClean="0">
                <a:solidFill>
                  <a:srgbClr val="0070C0"/>
                </a:solidFill>
              </a:rPr>
              <a:t>1 уровень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3скл.В.п. залепили щели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2скл. Т.п. залепили снегом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2скл. П.п. нанёс на окне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1скл Т.п. нанёс льдинкой</a:t>
            </a:r>
          </a:p>
          <a:p>
            <a:r>
              <a:rPr lang="ru-RU" b="1" i="1" u="sng" dirty="0" smtClean="0">
                <a:solidFill>
                  <a:srgbClr val="0070C0"/>
                </a:solidFill>
              </a:rPr>
              <a:t>2 уровень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Прилетели метели (3скл. И.п.), залепили снегом( 2скл.Т.п.), залепили щели(3скл.В.п.)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00B0F0"/>
                </a:solidFill>
              </a:rPr>
              <a:t>Самопроверка</a:t>
            </a:r>
            <a:endParaRPr lang="ru-RU" b="1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Продолжите текст несколькими предложениями и озаглавьте его.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242" name="AutoShape 2" descr="https://s.poembook.ru/theme/73/e3/f7/c55138a174a7193a570d45b2cb160e33e35289d0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357430"/>
            <a:ext cx="72152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B0F0"/>
                </a:solidFill>
              </a:rPr>
              <a:t>Волшебно преобразился лес. Стоит завороженный чарами зимы молчаливый витязь в хвойной кольчуге</a:t>
            </a:r>
            <a:r>
              <a:rPr lang="ru-RU" sz="3600" dirty="0" smtClean="0">
                <a:solidFill>
                  <a:srgbClr val="00B0F0"/>
                </a:solidFill>
              </a:rPr>
              <a:t>.</a:t>
            </a:r>
            <a:endParaRPr lang="ru-RU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28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>
              <a:buFont typeface="Arial" charset="0"/>
              <a:buNone/>
            </a:pPr>
            <a:endParaRPr lang="ru-RU" dirty="0" smtClean="0"/>
          </a:p>
          <a:p>
            <a:pPr lvl="4">
              <a:buFont typeface="Arial" charset="0"/>
              <a:buNone/>
            </a:pPr>
            <a:r>
              <a:rPr lang="ru-RU" sz="2400" b="1" i="1" dirty="0" smtClean="0">
                <a:solidFill>
                  <a:srgbClr val="00B0F0"/>
                </a:solidFill>
                <a:latin typeface="+mj-lt"/>
              </a:rPr>
              <a:t>МОГУ   ОБЪЯСНИТЬ  И  НАУЧИТЬ  ДРУГОГО</a:t>
            </a:r>
          </a:p>
          <a:p>
            <a:pPr lvl="4">
              <a:buFont typeface="Arial" charset="0"/>
              <a:buNone/>
            </a:pPr>
            <a:endParaRPr lang="ru-RU" sz="2400" b="1" i="1" dirty="0" smtClean="0">
              <a:latin typeface="+mj-lt"/>
            </a:endParaRPr>
          </a:p>
          <a:p>
            <a:pPr lvl="4">
              <a:buFont typeface="Arial" charset="0"/>
              <a:buNone/>
            </a:pPr>
            <a:r>
              <a:rPr lang="ru-RU" sz="2400" b="1" i="1" dirty="0" smtClean="0">
                <a:solidFill>
                  <a:srgbClr val="00B0F0"/>
                </a:solidFill>
                <a:latin typeface="+mj-lt"/>
              </a:rPr>
              <a:t>МОГУ  ПРИМЕНИТ Ь ЗНАНИЯ  НА  ПРАКТИКЕ</a:t>
            </a:r>
          </a:p>
          <a:p>
            <a:pPr lvl="4">
              <a:buFont typeface="Arial" charset="0"/>
              <a:buNone/>
            </a:pPr>
            <a:endParaRPr lang="ru-RU" sz="2400" b="1" i="1" dirty="0" smtClean="0">
              <a:latin typeface="+mj-lt"/>
            </a:endParaRPr>
          </a:p>
          <a:p>
            <a:pPr lvl="4">
              <a:buFont typeface="Arial" charset="0"/>
              <a:buNone/>
            </a:pPr>
            <a:r>
              <a:rPr lang="ru-RU" sz="2400" b="1" i="1" dirty="0" smtClean="0">
                <a:solidFill>
                  <a:srgbClr val="00B0F0"/>
                </a:solidFill>
                <a:latin typeface="+mj-lt"/>
              </a:rPr>
              <a:t>ЗНАЮ  И  ПОНИМАЮ</a:t>
            </a:r>
          </a:p>
          <a:p>
            <a:pPr lvl="4">
              <a:buFont typeface="Arial" charset="0"/>
              <a:buNone/>
            </a:pPr>
            <a:endParaRPr lang="ru-RU" sz="2400" b="1" i="1" dirty="0" smtClean="0">
              <a:solidFill>
                <a:srgbClr val="00B0F0"/>
              </a:solidFill>
              <a:latin typeface="+mj-lt"/>
            </a:endParaRPr>
          </a:p>
          <a:p>
            <a:pPr lvl="4">
              <a:buFont typeface="Arial" charset="0"/>
              <a:buNone/>
            </a:pPr>
            <a:r>
              <a:rPr lang="ru-RU" sz="2400" b="1" i="1" dirty="0" smtClean="0">
                <a:solidFill>
                  <a:srgbClr val="00B0F0"/>
                </a:solidFill>
                <a:latin typeface="+mj-lt"/>
              </a:rPr>
              <a:t>НЕ УВЕРЕН,  ЧТО  ВСЕ  ЗНАЮ И  УМЕЮ</a:t>
            </a:r>
          </a:p>
          <a:p>
            <a:pPr lvl="4">
              <a:buFont typeface="Arial" charset="0"/>
              <a:buNone/>
            </a:pPr>
            <a:endParaRPr lang="ru-RU" sz="2400" b="1" i="1" dirty="0" smtClean="0">
              <a:solidFill>
                <a:srgbClr val="00B0F0"/>
              </a:solidFill>
              <a:latin typeface="+mj-lt"/>
            </a:endParaRPr>
          </a:p>
          <a:p>
            <a:pPr lvl="4">
              <a:buFont typeface="Arial" charset="0"/>
              <a:buNone/>
            </a:pPr>
            <a:r>
              <a:rPr lang="ru-RU" sz="2400" b="1" i="1" dirty="0" smtClean="0">
                <a:solidFill>
                  <a:srgbClr val="00B0F0"/>
                </a:solidFill>
                <a:latin typeface="+mj-lt"/>
              </a:rPr>
              <a:t>НЕ  ЗНАЮ</a:t>
            </a:r>
            <a:endParaRPr lang="ru-RU" b="1" i="1" dirty="0" smtClean="0">
              <a:solidFill>
                <a:srgbClr val="00B0F0"/>
              </a:solidFill>
              <a:latin typeface="+mj-lt"/>
            </a:endParaRPr>
          </a:p>
          <a:p>
            <a:pPr lvl="4">
              <a:buFont typeface="Arial" charset="0"/>
              <a:buNone/>
            </a:pPr>
            <a:endParaRPr lang="ru-RU" dirty="0" smtClean="0"/>
          </a:p>
          <a:p>
            <a:endParaRPr lang="ru-RU" dirty="0" smtClean="0"/>
          </a:p>
        </p:txBody>
      </p:sp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Карта успешности</a:t>
            </a:r>
          </a:p>
        </p:txBody>
      </p:sp>
      <p:sp>
        <p:nvSpPr>
          <p:cNvPr id="4" name="Овал 3"/>
          <p:cNvSpPr/>
          <p:nvPr/>
        </p:nvSpPr>
        <p:spPr>
          <a:xfrm>
            <a:off x="1500188" y="5500688"/>
            <a:ext cx="428625" cy="428625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1428750" y="2000250"/>
            <a:ext cx="428625" cy="4286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428750" y="2857500"/>
            <a:ext cx="428625" cy="42862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500188" y="3786188"/>
            <a:ext cx="428625" cy="428625"/>
          </a:xfrm>
          <a:prstGeom prst="ellipse">
            <a:avLst/>
          </a:prstGeom>
          <a:solidFill>
            <a:srgbClr val="0FF7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500188" y="4643438"/>
            <a:ext cx="428625" cy="42862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9" name="Rectangle 13"/>
          <p:cNvSpPr>
            <a:spLocks noGrp="1" noChangeArrowheads="1"/>
          </p:cNvSpPr>
          <p:nvPr>
            <p:ph idx="1"/>
          </p:nvPr>
        </p:nvSpPr>
        <p:spPr>
          <a:xfrm>
            <a:off x="1447800" y="2276475"/>
            <a:ext cx="7696200" cy="3657600"/>
          </a:xfrm>
        </p:spPr>
        <p:txBody>
          <a:bodyPr/>
          <a:lstStyle/>
          <a:p>
            <a:endParaRPr lang="ru-RU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138" y="260350"/>
            <a:ext cx="5757862" cy="16002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70C0"/>
                </a:solidFill>
                <a:cs typeface="Prototype" pitchFamily="2" charset="0"/>
              </a:rPr>
              <a:t> </a:t>
            </a:r>
            <a:r>
              <a:rPr lang="ru-RU" sz="4000" b="1" dirty="0">
                <a:solidFill>
                  <a:srgbClr val="0070C0"/>
                </a:solidFill>
                <a:cs typeface="Prototype" pitchFamily="2" charset="0"/>
              </a:rPr>
              <a:t>Какое время года сейчас хозяйничает на земле</a:t>
            </a:r>
            <a:r>
              <a:rPr lang="ru-RU" sz="4000" b="1" dirty="0">
                <a:solidFill>
                  <a:srgbClr val="0070C0"/>
                </a:solidFill>
              </a:rPr>
              <a:t>?</a:t>
            </a:r>
          </a:p>
        </p:txBody>
      </p:sp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2"/>
          <a:srcRect l="28342" t="15009" r="28993" b="38618"/>
          <a:stretch>
            <a:fillRect/>
          </a:stretch>
        </p:blipFill>
        <p:spPr bwMode="auto">
          <a:xfrm>
            <a:off x="285720" y="4572008"/>
            <a:ext cx="3000396" cy="18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3"/>
          <a:srcRect l="29659" t="14120" r="28993" b="40375"/>
          <a:stretch>
            <a:fillRect/>
          </a:stretch>
        </p:blipFill>
        <p:spPr bwMode="auto">
          <a:xfrm>
            <a:off x="3786182" y="4572008"/>
            <a:ext cx="258921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4"/>
          <a:srcRect l="29007" t="14120" r="28993" b="38618"/>
          <a:stretch>
            <a:fillRect/>
          </a:stretch>
        </p:blipFill>
        <p:spPr bwMode="auto">
          <a:xfrm>
            <a:off x="214282" y="1142984"/>
            <a:ext cx="2376487" cy="303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5" name="Picture 9"/>
          <p:cNvPicPr>
            <a:picLocks noChangeAspect="1" noChangeArrowheads="1"/>
          </p:cNvPicPr>
          <p:nvPr/>
        </p:nvPicPr>
        <p:blipFill>
          <a:blip r:embed="rId5"/>
          <a:srcRect l="29007" t="14120" r="28993" b="39507"/>
          <a:stretch>
            <a:fillRect/>
          </a:stretch>
        </p:blipFill>
        <p:spPr bwMode="auto">
          <a:xfrm>
            <a:off x="7215206" y="1785926"/>
            <a:ext cx="1571636" cy="145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6" name="Picture 10"/>
          <p:cNvPicPr>
            <a:picLocks noChangeAspect="1" noChangeArrowheads="1"/>
          </p:cNvPicPr>
          <p:nvPr/>
        </p:nvPicPr>
        <p:blipFill>
          <a:blip r:embed="rId6"/>
          <a:srcRect l="29659" t="15007" r="28993" b="38618"/>
          <a:stretch>
            <a:fillRect/>
          </a:stretch>
        </p:blipFill>
        <p:spPr bwMode="auto">
          <a:xfrm>
            <a:off x="5000628" y="1428736"/>
            <a:ext cx="2160587" cy="294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8" name="Picture 12"/>
          <p:cNvPicPr>
            <a:picLocks noChangeAspect="1" noChangeArrowheads="1"/>
          </p:cNvPicPr>
          <p:nvPr/>
        </p:nvPicPr>
        <p:blipFill>
          <a:blip r:embed="rId7"/>
          <a:srcRect l="29007" t="14120" r="30310" b="38618"/>
          <a:stretch>
            <a:fillRect/>
          </a:stretch>
        </p:blipFill>
        <p:spPr bwMode="auto">
          <a:xfrm>
            <a:off x="2643174" y="1500174"/>
            <a:ext cx="2214578" cy="295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2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722313" y="5768975"/>
            <a:ext cx="7772400" cy="44610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785795"/>
            <a:ext cx="7772400" cy="857256"/>
          </a:xfrm>
        </p:spPr>
        <p:txBody>
          <a:bodyPr/>
          <a:lstStyle/>
          <a:p>
            <a:pPr algn="ctr"/>
            <a:r>
              <a:rPr lang="ru-RU" sz="4000" b="1" i="1" dirty="0" smtClean="0">
                <a:solidFill>
                  <a:srgbClr val="0070C0"/>
                </a:solidFill>
              </a:rPr>
              <a:t>ВЬЮГА</a:t>
            </a:r>
            <a:endParaRPr lang="ru-RU" sz="4000" b="1" i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http://trishurupa.ru/userfiles/hello_html_4b6a54d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8429684" cy="4429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6551034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857364"/>
            <a:ext cx="7772400" cy="39116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714357"/>
            <a:ext cx="7772400" cy="928693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МЕТЕЛЬ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6146" name="AutoShape 2" descr="http://week.kr.ua/images/408518_e15c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https://im0-tub-ru.yandex.net/i?id=a784d27fc443c3ba7dcae1d5ce9d4c0a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8286808" cy="46088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6551034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B0F0"/>
                </a:solidFill>
              </a:rPr>
              <a:t>ПУРГА</a:t>
            </a:r>
            <a:endParaRPr lang="ru-RU" sz="4000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fonday.ru/images/tmp/3/9/648x365/3979h8kdZPc7yl8m3RqEV8HVF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8358246" cy="5214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1270207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0B0F0"/>
                </a:solidFill>
              </a:rPr>
              <a:t>БУРАН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www.stihi.ru/pics/2016/11/18/11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8358246" cy="5357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1270207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708275"/>
            <a:ext cx="7696200" cy="288131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000" b="1" i="1" dirty="0">
                <a:solidFill>
                  <a:srgbClr val="7030A0"/>
                </a:solidFill>
              </a:rPr>
              <a:t>Дайте общее название словам</a:t>
            </a:r>
            <a:r>
              <a:rPr lang="ru-RU" sz="2000" b="1" i="1" dirty="0" smtClean="0">
                <a:solidFill>
                  <a:srgbClr val="7030A0"/>
                </a:solidFill>
              </a:rPr>
              <a:t>.</a:t>
            </a:r>
            <a:endParaRPr lang="en-US" sz="2000" b="1" i="1" dirty="0" smtClean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 b="1" i="1" dirty="0" smtClean="0">
                <a:solidFill>
                  <a:srgbClr val="7030A0"/>
                </a:solidFill>
              </a:rPr>
              <a:t>Определите склонение у этих имён существительных</a:t>
            </a:r>
          </a:p>
          <a:p>
            <a:pPr>
              <a:lnSpc>
                <a:spcPct val="80000"/>
              </a:lnSpc>
            </a:pPr>
            <a:r>
              <a:rPr lang="ru-RU" sz="2000" b="1" i="1" dirty="0" smtClean="0">
                <a:solidFill>
                  <a:srgbClr val="7030A0"/>
                </a:solidFill>
              </a:rPr>
              <a:t>По каким признакам имена существительные относят к 1-ому, 2-ому, 3-ему склонению. </a:t>
            </a:r>
          </a:p>
          <a:p>
            <a:pPr>
              <a:lnSpc>
                <a:spcPct val="80000"/>
              </a:lnSpc>
            </a:pPr>
            <a:endParaRPr lang="ru-RU" sz="2000" b="1" i="1" dirty="0">
              <a:solidFill>
                <a:srgbClr val="7030A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 b="1" i="1" dirty="0">
                <a:solidFill>
                  <a:srgbClr val="7030A0"/>
                </a:solidFill>
              </a:rPr>
              <a:t>Подберите к этим словам синоним-существительное 2 склонения.</a:t>
            </a:r>
          </a:p>
          <a:p>
            <a:pPr>
              <a:lnSpc>
                <a:spcPct val="80000"/>
              </a:lnSpc>
            </a:pPr>
            <a:r>
              <a:rPr lang="ru-RU" sz="2000" b="1" i="1" dirty="0">
                <a:solidFill>
                  <a:srgbClr val="7030A0"/>
                </a:solidFill>
              </a:rPr>
              <a:t> (Буран)</a:t>
            </a:r>
          </a:p>
          <a:p>
            <a:pPr>
              <a:lnSpc>
                <a:spcPct val="80000"/>
              </a:lnSpc>
            </a:pPr>
            <a:r>
              <a:rPr lang="ru-RU" sz="2000" b="1" i="1" dirty="0">
                <a:solidFill>
                  <a:srgbClr val="7030A0"/>
                </a:solidFill>
              </a:rPr>
              <a:t>Расположите слова по степени возрастания силы этих природных явлений.</a:t>
            </a:r>
          </a:p>
          <a:p>
            <a:pPr>
              <a:lnSpc>
                <a:spcPct val="80000"/>
              </a:lnSpc>
            </a:pPr>
            <a:r>
              <a:rPr lang="ru-RU" sz="2000" b="1" i="1" dirty="0">
                <a:solidFill>
                  <a:srgbClr val="7030A0"/>
                </a:solidFill>
              </a:rPr>
              <a:t>Метель, пурга, вьюга, буран</a:t>
            </a:r>
            <a:r>
              <a:rPr lang="ru-RU" sz="2000" b="1" i="1" dirty="0" smtClean="0">
                <a:solidFill>
                  <a:srgbClr val="7030A0"/>
                </a:solidFill>
              </a:rPr>
              <a:t>.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714356"/>
            <a:ext cx="6870700" cy="1571636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00B0F0"/>
                </a:solidFill>
              </a:rPr>
              <a:t>в</a:t>
            </a:r>
            <a:r>
              <a:rPr lang="ru-RU" sz="4000" b="1" i="1" dirty="0" smtClean="0">
                <a:solidFill>
                  <a:srgbClr val="00B0F0"/>
                </a:solidFill>
              </a:rPr>
              <a:t>ьюга</a:t>
            </a:r>
            <a:r>
              <a:rPr lang="ru-RU" sz="4000" b="1" i="1" dirty="0">
                <a:solidFill>
                  <a:srgbClr val="00B0F0"/>
                </a:solidFill>
              </a:rPr>
              <a:t/>
            </a:r>
            <a:br>
              <a:rPr lang="ru-RU" sz="4000" b="1" i="1" dirty="0">
                <a:solidFill>
                  <a:srgbClr val="00B0F0"/>
                </a:solidFill>
              </a:rPr>
            </a:br>
            <a:r>
              <a:rPr lang="ru-RU" sz="4000" b="1" i="1" dirty="0" smtClean="0">
                <a:solidFill>
                  <a:srgbClr val="00B0F0"/>
                </a:solidFill>
              </a:rPr>
              <a:t>пурга</a:t>
            </a:r>
            <a:r>
              <a:rPr lang="ru-RU" sz="4000" b="1" i="1" dirty="0">
                <a:solidFill>
                  <a:srgbClr val="00B0F0"/>
                </a:solidFill>
              </a:rPr>
              <a:t/>
            </a:r>
            <a:br>
              <a:rPr lang="ru-RU" sz="4000" b="1" i="1" dirty="0">
                <a:solidFill>
                  <a:srgbClr val="00B0F0"/>
                </a:solidFill>
              </a:rPr>
            </a:br>
            <a:r>
              <a:rPr lang="ru-RU" sz="4000" b="1" i="1" dirty="0">
                <a:solidFill>
                  <a:srgbClr val="00B0F0"/>
                </a:solidFill>
              </a:rPr>
              <a:t>метель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3" dur="2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20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3" dur="20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7" dur="500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1" dur="500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4"/>
          <p:cNvSpPr>
            <a:spLocks noChangeArrowheads="1"/>
          </p:cNvSpPr>
          <p:nvPr/>
        </p:nvSpPr>
        <p:spPr bwMode="auto">
          <a:xfrm>
            <a:off x="323850" y="1052513"/>
            <a:ext cx="3275013" cy="590550"/>
          </a:xfrm>
          <a:prstGeom prst="flowChartMagneticDrum">
            <a:avLst/>
          </a:prstGeom>
          <a:gradFill rotWithShape="1">
            <a:gsLst>
              <a:gs pos="0">
                <a:srgbClr val="99CCFF"/>
              </a:gs>
              <a:gs pos="50000">
                <a:srgbClr val="66FFFF"/>
              </a:gs>
              <a:gs pos="100000">
                <a:srgbClr val="99CCFF"/>
              </a:gs>
            </a:gsLst>
            <a:lin ang="5400000" scaled="1"/>
          </a:gradFill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400" b="1">
                <a:solidFill>
                  <a:srgbClr val="FF0000"/>
                </a:solidFill>
                <a:cs typeface="Times New Roman" pitchFamily="18" charset="0"/>
                <a:hlinkClick r:id="rId2"/>
              </a:rPr>
              <a:t>Карта успешности</a:t>
            </a:r>
            <a:r>
              <a:rPr lang="ru-RU" sz="1400">
                <a:cs typeface="Times New Roman" pitchFamily="18" charset="0"/>
              </a:rPr>
              <a:t>  </a:t>
            </a:r>
            <a:endParaRPr lang="ru-RU"/>
          </a:p>
        </p:txBody>
      </p:sp>
      <p:sp>
        <p:nvSpPr>
          <p:cNvPr id="4099" name="AutoShape 6"/>
          <p:cNvSpPr>
            <a:spLocks noChangeArrowheads="1"/>
          </p:cNvSpPr>
          <p:nvPr/>
        </p:nvSpPr>
        <p:spPr bwMode="auto">
          <a:xfrm>
            <a:off x="250825" y="5734050"/>
            <a:ext cx="2881313" cy="792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rgbClr val="FFFFCC"/>
              </a:gs>
            </a:gsLst>
            <a:lin ang="5400000" scaled="1"/>
          </a:gradFill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cs typeface="Times New Roman" pitchFamily="18" charset="0"/>
              </a:rPr>
              <a:t>Развиваем орфографическую зоркость</a:t>
            </a:r>
            <a:endParaRPr lang="ru-RU" sz="1600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0" hangingPunct="0"/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400" dirty="0">
              <a:latin typeface="Times New Roman" pitchFamily="18" charset="0"/>
            </a:endParaRPr>
          </a:p>
          <a:p>
            <a:pPr eaLnBrk="0" hangingPunct="0"/>
            <a:endParaRPr lang="ru-RU" sz="1400" dirty="0">
              <a:latin typeface="Times New Roman" pitchFamily="18" charset="0"/>
            </a:endParaRPr>
          </a:p>
        </p:txBody>
      </p:sp>
      <p:sp>
        <p:nvSpPr>
          <p:cNvPr id="4100" name="AutoShape 5"/>
          <p:cNvSpPr>
            <a:spLocks noChangeArrowheads="1"/>
          </p:cNvSpPr>
          <p:nvPr/>
        </p:nvSpPr>
        <p:spPr bwMode="auto">
          <a:xfrm>
            <a:off x="1619250" y="4724400"/>
            <a:ext cx="3960813" cy="10080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50000">
                <a:srgbClr val="FFFFCC"/>
              </a:gs>
              <a:gs pos="100000">
                <a:srgbClr val="FFFF00"/>
              </a:gs>
            </a:gsLst>
            <a:lin ang="5400000" scaled="1"/>
          </a:gradFill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cs typeface="Times New Roman" pitchFamily="18" charset="0"/>
              </a:rPr>
              <a:t>Закрепляем умение определять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 род склонение</a:t>
            </a:r>
            <a:endParaRPr lang="ru-RU" dirty="0">
              <a:solidFill>
                <a:srgbClr val="FF0000"/>
              </a:solidFill>
            </a:endParaRPr>
          </a:p>
          <a:p>
            <a:pPr eaLnBrk="0" hangingPunct="0"/>
            <a:endParaRPr lang="ru-RU" sz="1400" dirty="0"/>
          </a:p>
        </p:txBody>
      </p:sp>
      <p:sp>
        <p:nvSpPr>
          <p:cNvPr id="4101" name="AutoShape 13"/>
          <p:cNvSpPr>
            <a:spLocks noChangeArrowheads="1"/>
          </p:cNvSpPr>
          <p:nvPr/>
        </p:nvSpPr>
        <p:spPr bwMode="auto">
          <a:xfrm>
            <a:off x="3348038" y="3716338"/>
            <a:ext cx="3455987" cy="10080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100000">
                <a:srgbClr val="FFFFCC"/>
              </a:gs>
            </a:gsLst>
            <a:lin ang="5400000" scaled="1"/>
          </a:gradFill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b="1" dirty="0"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Решаем орфографические задачи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102" name="AutoShape 12"/>
          <p:cNvSpPr>
            <a:spLocks noChangeArrowheads="1"/>
          </p:cNvSpPr>
          <p:nvPr/>
        </p:nvSpPr>
        <p:spPr bwMode="auto">
          <a:xfrm>
            <a:off x="4643438" y="2852738"/>
            <a:ext cx="3600450" cy="865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50000">
                <a:srgbClr val="FFFFCC"/>
              </a:gs>
              <a:gs pos="100000">
                <a:srgbClr val="FFFF00"/>
              </a:gs>
            </a:gsLst>
            <a:lin ang="5400000" scaled="1"/>
          </a:gradFill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cs typeface="Arial" charset="0"/>
              </a:rPr>
              <a:t>проверяем сами свои умения определять</a:t>
            </a:r>
          </a:p>
          <a:p>
            <a:pPr eaLnBrk="0" hangingPunct="0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</a:rPr>
              <a:t>склонение  падеж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</a:rPr>
              <a:t>сочиняем рассказ</a:t>
            </a:r>
            <a:endParaRPr lang="ru-RU" sz="1600" b="1" dirty="0"/>
          </a:p>
        </p:txBody>
      </p:sp>
      <p:sp>
        <p:nvSpPr>
          <p:cNvPr id="4103" name="AutoShape 11"/>
          <p:cNvSpPr>
            <a:spLocks noChangeArrowheads="1"/>
          </p:cNvSpPr>
          <p:nvPr/>
        </p:nvSpPr>
        <p:spPr bwMode="auto">
          <a:xfrm>
            <a:off x="5580063" y="1916113"/>
            <a:ext cx="3313112" cy="9350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50000">
                <a:srgbClr val="FFFFCC"/>
              </a:gs>
              <a:gs pos="100000">
                <a:srgbClr val="FFFF00"/>
              </a:gs>
            </a:gsLst>
            <a:lin ang="5400000" scaled="1"/>
          </a:gradFill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b="1" dirty="0"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cs typeface="Times New Roman" pitchFamily="18" charset="0"/>
              </a:rPr>
              <a:t>Подводим итоги</a:t>
            </a:r>
          </a:p>
          <a:p>
            <a:pPr algn="ctr"/>
            <a:endParaRPr lang="ru-RU" sz="16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/>
            <a:r>
              <a:rPr lang="ru-RU" sz="1600" b="1" dirty="0">
                <a:solidFill>
                  <a:srgbClr val="FF0000"/>
                </a:solidFill>
                <a:cs typeface="Times New Roman" pitchFamily="18" charset="0"/>
              </a:rPr>
              <a:t>Карта успешности</a:t>
            </a:r>
          </a:p>
        </p:txBody>
      </p:sp>
      <p:sp>
        <p:nvSpPr>
          <p:cNvPr id="4104" name="AutoShape 7"/>
          <p:cNvSpPr>
            <a:spLocks noChangeArrowheads="1"/>
          </p:cNvSpPr>
          <p:nvPr/>
        </p:nvSpPr>
        <p:spPr bwMode="auto">
          <a:xfrm>
            <a:off x="4787900" y="2276475"/>
            <a:ext cx="922338" cy="546100"/>
          </a:xfrm>
          <a:prstGeom prst="curvedDownArrow">
            <a:avLst>
              <a:gd name="adj1" fmla="val 33779"/>
              <a:gd name="adj2" fmla="val 67558"/>
              <a:gd name="adj3" fmla="val 3333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5" name="AutoShape 10"/>
          <p:cNvSpPr>
            <a:spLocks noChangeArrowheads="1"/>
          </p:cNvSpPr>
          <p:nvPr/>
        </p:nvSpPr>
        <p:spPr bwMode="auto">
          <a:xfrm>
            <a:off x="755650" y="5229225"/>
            <a:ext cx="922338" cy="546100"/>
          </a:xfrm>
          <a:prstGeom prst="curvedDownArrow">
            <a:avLst>
              <a:gd name="adj1" fmla="val 33779"/>
              <a:gd name="adj2" fmla="val 67558"/>
              <a:gd name="adj3" fmla="val 3333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6" name="AutoShape 9"/>
          <p:cNvSpPr>
            <a:spLocks noChangeArrowheads="1"/>
          </p:cNvSpPr>
          <p:nvPr/>
        </p:nvSpPr>
        <p:spPr bwMode="auto">
          <a:xfrm>
            <a:off x="2555875" y="4149725"/>
            <a:ext cx="922338" cy="546100"/>
          </a:xfrm>
          <a:prstGeom prst="curvedDownArrow">
            <a:avLst>
              <a:gd name="adj1" fmla="val 33779"/>
              <a:gd name="adj2" fmla="val 67558"/>
              <a:gd name="adj3" fmla="val 3333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7" name="AutoShape 8"/>
          <p:cNvSpPr>
            <a:spLocks noChangeArrowheads="1"/>
          </p:cNvSpPr>
          <p:nvPr/>
        </p:nvSpPr>
        <p:spPr bwMode="auto">
          <a:xfrm>
            <a:off x="3851275" y="3141663"/>
            <a:ext cx="922338" cy="546100"/>
          </a:xfrm>
          <a:prstGeom prst="curvedDownArrow">
            <a:avLst>
              <a:gd name="adj1" fmla="val 33779"/>
              <a:gd name="adj2" fmla="val 67558"/>
              <a:gd name="adj3" fmla="val 3333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8" name="Rectangle 15"/>
          <p:cNvSpPr>
            <a:spLocks noChangeArrowheads="1"/>
          </p:cNvSpPr>
          <p:nvPr/>
        </p:nvSpPr>
        <p:spPr bwMode="auto">
          <a:xfrm>
            <a:off x="2555875" y="260350"/>
            <a:ext cx="60483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  <a:cs typeface="Times New Roman" pitchFamily="18" charset="0"/>
              </a:rPr>
              <a:t>Маршрутный лист урока</a:t>
            </a:r>
            <a:endParaRPr lang="ru-RU" sz="3600" b="1"/>
          </a:p>
          <a:p>
            <a:pPr algn="ctr" eaLnBrk="0" hangingPunct="0"/>
            <a:endParaRPr lang="ru-RU" sz="3600" b="1"/>
          </a:p>
        </p:txBody>
      </p:sp>
      <p:sp>
        <p:nvSpPr>
          <p:cNvPr id="4109" name="Rectangle 20"/>
          <p:cNvSpPr>
            <a:spLocks noChangeArrowheads="1"/>
          </p:cNvSpPr>
          <p:nvPr/>
        </p:nvSpPr>
        <p:spPr bwMode="auto">
          <a:xfrm>
            <a:off x="4349750" y="1857375"/>
            <a:ext cx="184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sp>
        <p:nvSpPr>
          <p:cNvPr id="4110" name="Rectangle 23"/>
          <p:cNvSpPr>
            <a:spLocks noChangeArrowheads="1"/>
          </p:cNvSpPr>
          <p:nvPr/>
        </p:nvSpPr>
        <p:spPr bwMode="auto">
          <a:xfrm>
            <a:off x="-252413" y="2708275"/>
            <a:ext cx="3314701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ru-RU" sz="2600" b="1">
                <a:solidFill>
                  <a:srgbClr val="FF0000"/>
                </a:solidFill>
                <a:cs typeface="Times New Roman" pitchFamily="18" charset="0"/>
              </a:rPr>
              <a:t>                                  </a:t>
            </a:r>
            <a:endParaRPr lang="ru-RU"/>
          </a:p>
        </p:txBody>
      </p:sp>
      <p:sp>
        <p:nvSpPr>
          <p:cNvPr id="4111" name="Rectangle 24"/>
          <p:cNvSpPr>
            <a:spLocks noChangeArrowheads="1"/>
          </p:cNvSpPr>
          <p:nvPr/>
        </p:nvSpPr>
        <p:spPr bwMode="auto">
          <a:xfrm>
            <a:off x="-130175" y="5307013"/>
            <a:ext cx="18415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600"/>
          </a:p>
          <a:p>
            <a:pPr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28662" y="500042"/>
            <a:ext cx="7072338" cy="562612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rmAutofit fontScale="92500" lnSpcReduction="20000"/>
          </a:bodyPr>
          <a:lstStyle/>
          <a:p>
            <a:pPr marL="273050" indent="-273050"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3000" b="1" i="1" dirty="0" smtClean="0">
                <a:solidFill>
                  <a:srgbClr val="00B0F0"/>
                </a:solidFill>
              </a:rPr>
              <a:t>Памятка.</a:t>
            </a:r>
            <a:endParaRPr lang="ru-RU" sz="3000" i="1" dirty="0" smtClean="0">
              <a:solidFill>
                <a:srgbClr val="00B0F0"/>
              </a:solidFill>
            </a:endParaRPr>
          </a:p>
          <a:p>
            <a:pPr marL="273050" indent="-273050" eaLnBrk="1" hangingPunct="1">
              <a:lnSpc>
                <a:spcPct val="90000"/>
              </a:lnSpc>
              <a:buFontTx/>
              <a:buNone/>
              <a:defRPr/>
            </a:pPr>
            <a:r>
              <a:rPr lang="ru-RU" sz="3000" b="1" i="1" dirty="0" smtClean="0">
                <a:solidFill>
                  <a:srgbClr val="002060"/>
                </a:solidFill>
              </a:rPr>
              <a:t>Чтобы определить склонение имени существительного, нужно:</a:t>
            </a:r>
          </a:p>
          <a:p>
            <a:pPr marL="273050" indent="-273050" eaLnBrk="1" hangingPunct="1">
              <a:lnSpc>
                <a:spcPct val="90000"/>
              </a:lnSpc>
              <a:buFont typeface="Trebuchet MS" pitchFamily="34" charset="0"/>
              <a:buAutoNum type="arabicPeriod"/>
              <a:defRPr/>
            </a:pPr>
            <a:r>
              <a:rPr lang="ru-RU" sz="3000" b="1" i="1" dirty="0" smtClean="0">
                <a:solidFill>
                  <a:srgbClr val="002060"/>
                </a:solidFill>
              </a:rPr>
              <a:t>Определить род.</a:t>
            </a:r>
          </a:p>
          <a:p>
            <a:pPr marL="273050" indent="-273050" eaLnBrk="1" hangingPunct="1">
              <a:lnSpc>
                <a:spcPct val="90000"/>
              </a:lnSpc>
              <a:buFont typeface="Trebuchet MS" pitchFamily="34" charset="0"/>
              <a:buAutoNum type="arabicPeriod"/>
              <a:defRPr/>
            </a:pPr>
            <a:r>
              <a:rPr lang="ru-RU" sz="3000" b="1" i="1" dirty="0" smtClean="0">
                <a:solidFill>
                  <a:srgbClr val="002060"/>
                </a:solidFill>
              </a:rPr>
              <a:t>Выделить окончание существительного в именительном падеже единственного числа.</a:t>
            </a:r>
          </a:p>
          <a:p>
            <a:pPr marL="273050" indent="-273050" eaLnBrk="1" hangingPunct="1">
              <a:lnSpc>
                <a:spcPct val="90000"/>
              </a:lnSpc>
              <a:buFont typeface="Trebuchet MS" pitchFamily="34" charset="0"/>
              <a:buAutoNum type="arabicPeriod"/>
              <a:defRPr/>
            </a:pPr>
            <a:r>
              <a:rPr lang="ru-RU" sz="3000" b="1" i="1" dirty="0" smtClean="0">
                <a:solidFill>
                  <a:srgbClr val="002060"/>
                </a:solidFill>
              </a:rPr>
              <a:t>По роду и по окончанию определить склонение.</a:t>
            </a:r>
          </a:p>
          <a:p>
            <a:pPr marL="273050" indent="-273050" eaLnBrk="1" hangingPunct="1">
              <a:lnSpc>
                <a:spcPct val="90000"/>
              </a:lnSpc>
              <a:buFontTx/>
              <a:buNone/>
              <a:defRPr/>
            </a:pPr>
            <a:r>
              <a:rPr lang="ru-RU" sz="3000" b="1" i="1" dirty="0" smtClean="0">
                <a:solidFill>
                  <a:srgbClr val="002060"/>
                </a:solidFill>
              </a:rPr>
              <a:t> Образец рассуждения:  «Тетрадь— она, моя —</a:t>
            </a:r>
          </a:p>
          <a:p>
            <a:pPr marL="273050" indent="-273050" eaLnBrk="1" hangingPunct="1">
              <a:lnSpc>
                <a:spcPct val="90000"/>
              </a:lnSpc>
              <a:buFontTx/>
              <a:buNone/>
              <a:defRPr/>
            </a:pPr>
            <a:r>
              <a:rPr lang="ru-RU" sz="3000" b="1" i="1" dirty="0" smtClean="0">
                <a:solidFill>
                  <a:srgbClr val="002060"/>
                </a:solidFill>
              </a:rPr>
              <a:t>существительное женского </a:t>
            </a:r>
            <a:r>
              <a:rPr lang="ru-RU" sz="3000" b="1" i="1" dirty="0" err="1" smtClean="0">
                <a:solidFill>
                  <a:srgbClr val="002060"/>
                </a:solidFill>
              </a:rPr>
              <a:t>рода;в</a:t>
            </a:r>
            <a:r>
              <a:rPr lang="en-US" sz="3000" b="1" i="1" dirty="0" smtClean="0">
                <a:solidFill>
                  <a:srgbClr val="002060"/>
                </a:solidFill>
              </a:rPr>
              <a:t> </a:t>
            </a:r>
            <a:r>
              <a:rPr lang="ru-RU" sz="3000" b="1" i="1" dirty="0" smtClean="0">
                <a:solidFill>
                  <a:srgbClr val="002060"/>
                </a:solidFill>
              </a:rPr>
              <a:t>именительном падеже нулевое окончание, значит, существительное тетрадь третьего склонения».</a:t>
            </a:r>
          </a:p>
          <a:p>
            <a:pPr marL="273050" indent="-273050" eaLnBrk="1" hangingPunct="1">
              <a:lnSpc>
                <a:spcPct val="90000"/>
              </a:lnSpc>
              <a:defRPr/>
            </a:pPr>
            <a:endParaRPr lang="ru-RU" sz="30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1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4F81B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394</Words>
  <Application>Microsoft Office PowerPoint</Application>
  <PresentationFormat>Экран (4:3)</PresentationFormat>
  <Paragraphs>83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1_Тема Office</vt:lpstr>
      <vt:lpstr>Слайд 1</vt:lpstr>
      <vt:lpstr> Какое время года сейчас хозяйничает на земле?</vt:lpstr>
      <vt:lpstr>Слайд 3</vt:lpstr>
      <vt:lpstr>Слайд 4</vt:lpstr>
      <vt:lpstr>ПУРГА</vt:lpstr>
      <vt:lpstr>БУРАН</vt:lpstr>
      <vt:lpstr>вьюга пурга метель </vt:lpstr>
      <vt:lpstr>Слайд 8</vt:lpstr>
      <vt:lpstr>Слайд 9</vt:lpstr>
      <vt:lpstr>Слайд 10</vt:lpstr>
      <vt:lpstr>Проверь</vt:lpstr>
      <vt:lpstr>Слайд 12</vt:lpstr>
      <vt:lpstr>Вставьте пропущенные буквы, объясните написание</vt:lpstr>
      <vt:lpstr>Выпишите из стихотворения словосочетания с именами существительными в таком порядке.</vt:lpstr>
      <vt:lpstr>Самопроверка</vt:lpstr>
      <vt:lpstr>Продолжите текст несколькими предложениями и озаглавьте его.</vt:lpstr>
      <vt:lpstr>Карта успешности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Admin</cp:lastModifiedBy>
  <cp:revision>46</cp:revision>
  <dcterms:created xsi:type="dcterms:W3CDTF">2014-07-06T18:18:01Z</dcterms:created>
  <dcterms:modified xsi:type="dcterms:W3CDTF">2017-04-20T16:47:39Z</dcterms:modified>
</cp:coreProperties>
</file>