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4" r:id="rId4"/>
    <p:sldId id="277" r:id="rId5"/>
    <p:sldId id="263" r:id="rId6"/>
    <p:sldId id="264" r:id="rId7"/>
    <p:sldId id="265" r:id="rId8"/>
    <p:sldId id="282" r:id="rId9"/>
    <p:sldId id="266" r:id="rId10"/>
    <p:sldId id="267" r:id="rId11"/>
    <p:sldId id="283" r:id="rId12"/>
    <p:sldId id="286" r:id="rId13"/>
    <p:sldId id="287" r:id="rId14"/>
    <p:sldId id="288" r:id="rId15"/>
    <p:sldId id="289" r:id="rId16"/>
    <p:sldId id="290" r:id="rId17"/>
    <p:sldId id="291" r:id="rId18"/>
    <p:sldId id="281" r:id="rId19"/>
    <p:sldId id="270" r:id="rId2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E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78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827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4177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9D85-9C86-479E-8E32-5FD7E148E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2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899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644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84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719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91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3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399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4B31-8691-4DA9-AA1A-CBCFE0A6E9C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7B97-3335-4782-8591-BF08EC579F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388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323528" y="5949280"/>
            <a:ext cx="828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Записать </a:t>
            </a:r>
            <a:r>
              <a:rPr lang="ru-RU" dirty="0">
                <a:solidFill>
                  <a:schemeClr val="tx1"/>
                </a:solidFill>
              </a:rPr>
              <a:t>характеристику </a:t>
            </a:r>
            <a:r>
              <a:rPr lang="ru-RU" dirty="0" smtClean="0"/>
              <a:t>восьм</a:t>
            </a:r>
            <a:r>
              <a:rPr lang="ru-RU" dirty="0" smtClean="0">
                <a:solidFill>
                  <a:schemeClr val="tx1"/>
                </a:solidFill>
              </a:rPr>
              <a:t>ого </a:t>
            </a:r>
            <a:r>
              <a:rPr lang="ru-RU" dirty="0">
                <a:solidFill>
                  <a:schemeClr val="tx1"/>
                </a:solidFill>
              </a:rPr>
              <a:t>звука </a:t>
            </a:r>
            <a:r>
              <a:rPr lang="ru-RU" dirty="0" smtClean="0">
                <a:solidFill>
                  <a:schemeClr val="tx1"/>
                </a:solidFill>
              </a:rPr>
              <a:t>слова  «</a:t>
            </a:r>
            <a:r>
              <a:rPr lang="ru-RU" dirty="0" smtClean="0"/>
              <a:t>НАПОЛНЯЕТ</a:t>
            </a:r>
            <a:r>
              <a:rPr lang="ru-RU" dirty="0" smtClean="0">
                <a:solidFill>
                  <a:schemeClr val="tx1"/>
                </a:solidFill>
              </a:rPr>
              <a:t>».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1" name="Прямоугольник 7"/>
          <p:cNvSpPr>
            <a:spLocks noChangeArrowheads="1"/>
          </p:cNvSpPr>
          <p:nvPr/>
        </p:nvSpPr>
        <p:spPr bwMode="auto">
          <a:xfrm>
            <a:off x="323528" y="4725144"/>
            <a:ext cx="8424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Разобрать </a:t>
            </a:r>
            <a:r>
              <a:rPr lang="ru-RU" dirty="0">
                <a:solidFill>
                  <a:schemeClr val="tx1"/>
                </a:solidFill>
              </a:rPr>
              <a:t>предложение по членам и частям речи. </a:t>
            </a:r>
            <a:r>
              <a:rPr lang="ru-RU" dirty="0" smtClean="0">
                <a:solidFill>
                  <a:schemeClr val="tx1"/>
                </a:solidFill>
              </a:rPr>
              <a:t> Выписать </a:t>
            </a:r>
            <a:r>
              <a:rPr lang="ru-RU" dirty="0">
                <a:solidFill>
                  <a:schemeClr val="tx1"/>
                </a:solidFill>
              </a:rPr>
              <a:t>словосочетания. </a:t>
            </a:r>
            <a:r>
              <a:rPr lang="ru-RU" dirty="0" smtClean="0">
                <a:solidFill>
                  <a:schemeClr val="tx1"/>
                </a:solidFill>
              </a:rPr>
              <a:t> Построить схему.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2" name="Прямоугольник 8"/>
          <p:cNvSpPr>
            <a:spLocks noChangeArrowheads="1"/>
          </p:cNvSpPr>
          <p:nvPr/>
        </p:nvSpPr>
        <p:spPr bwMode="auto">
          <a:xfrm>
            <a:off x="323528" y="5517232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Определить падежи всех существительных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Двадцатое февраля.</a:t>
            </a:r>
            <a:b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Классная работа.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91683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 -</a:t>
            </a:r>
            <a:r>
              <a:rPr lang="ru-RU" sz="4800" b="1" dirty="0" err="1" smtClean="0">
                <a:latin typeface="Monotype Corsiva" pitchFamily="66" charset="0"/>
              </a:rPr>
              <a:t>ец</a:t>
            </a:r>
            <a:r>
              <a:rPr lang="ru-RU" sz="4800" b="1" dirty="0" smtClean="0">
                <a:latin typeface="Monotype Corsiva" pitchFamily="66" charset="0"/>
              </a:rPr>
              <a:t>  -</a:t>
            </a:r>
            <a:r>
              <a:rPr lang="ru-RU" sz="4800" b="1" dirty="0" err="1" smtClean="0">
                <a:latin typeface="Monotype Corsiva" pitchFamily="66" charset="0"/>
              </a:rPr>
              <a:t>иц</a:t>
            </a:r>
            <a:r>
              <a:rPr lang="ru-RU" sz="4800" b="1" dirty="0" smtClean="0">
                <a:latin typeface="Monotype Corsiva" pitchFamily="66" charset="0"/>
              </a:rPr>
              <a:t>  -</a:t>
            </a:r>
            <a:r>
              <a:rPr lang="ru-RU" sz="4800" b="1" dirty="0" err="1" smtClean="0">
                <a:latin typeface="Monotype Corsiva" pitchFamily="66" charset="0"/>
              </a:rPr>
              <a:t>ек</a:t>
            </a:r>
            <a:r>
              <a:rPr lang="ru-RU" sz="4800" b="1" dirty="0" smtClean="0">
                <a:latin typeface="Monotype Corsiva" pitchFamily="66" charset="0"/>
              </a:rPr>
              <a:t>  -</a:t>
            </a:r>
            <a:r>
              <a:rPr lang="ru-RU" sz="4800" b="1" dirty="0" err="1" smtClean="0">
                <a:latin typeface="Monotype Corsiva" pitchFamily="66" charset="0"/>
              </a:rPr>
              <a:t>ик</a:t>
            </a:r>
            <a:r>
              <a:rPr lang="ru-RU" sz="4800" b="1" dirty="0" smtClean="0">
                <a:latin typeface="Monotype Corsiva" pitchFamily="66" charset="0"/>
              </a:rPr>
              <a:t>  -</a:t>
            </a:r>
            <a:r>
              <a:rPr lang="ru-RU" sz="4800" b="1" dirty="0" err="1" smtClean="0">
                <a:latin typeface="Monotype Corsiva" pitchFamily="66" charset="0"/>
              </a:rPr>
              <a:t>ичк</a:t>
            </a:r>
            <a:r>
              <a:rPr lang="ru-RU" sz="4800" b="1" dirty="0" smtClean="0">
                <a:latin typeface="Monotype Corsiva" pitchFamily="66" charset="0"/>
              </a:rPr>
              <a:t>  -</a:t>
            </a:r>
            <a:r>
              <a:rPr lang="ru-RU" sz="4800" b="1" dirty="0" err="1" smtClean="0">
                <a:latin typeface="Monotype Corsiva" pitchFamily="66" charset="0"/>
              </a:rPr>
              <a:t>ечк</a:t>
            </a:r>
            <a:r>
              <a:rPr lang="ru-RU" sz="4800" b="1" dirty="0" smtClean="0">
                <a:latin typeface="Monotype Corsiva" pitchFamily="66" charset="0"/>
              </a:rPr>
              <a:t>  -инк  -</a:t>
            </a:r>
            <a:r>
              <a:rPr lang="ru-RU" sz="4800" b="1" dirty="0" err="1" smtClean="0">
                <a:latin typeface="Monotype Corsiva" pitchFamily="66" charset="0"/>
              </a:rPr>
              <a:t>енк</a:t>
            </a:r>
            <a:endParaRPr lang="ru-RU" sz="4800" b="1" dirty="0" smtClean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06896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Воздух  наполняет  аромат  </a:t>
            </a:r>
            <a:r>
              <a:rPr lang="ru-RU" sz="4800" b="1" dirty="0" err="1" smtClean="0">
                <a:latin typeface="Monotype Corsiva" pitchFamily="66" charset="0"/>
              </a:rPr>
              <a:t>гвозд...к</a:t>
            </a:r>
            <a:r>
              <a:rPr lang="ru-RU" sz="4800" b="1" dirty="0" smtClean="0">
                <a:latin typeface="Monotype Corsiva" pitchFamily="66" charset="0"/>
              </a:rPr>
              <a:t> </a:t>
            </a:r>
            <a:r>
              <a:rPr lang="ru-RU" sz="4800" b="1" dirty="0" err="1" smtClean="0">
                <a:latin typeface="Monotype Corsiva" pitchFamily="66" charset="0"/>
              </a:rPr>
              <a:t>ромаш...к</a:t>
            </a:r>
            <a:r>
              <a:rPr lang="ru-RU" sz="4800" b="1" dirty="0" smtClean="0">
                <a:latin typeface="Monotype Corsiva" pitchFamily="66" charset="0"/>
              </a:rPr>
              <a:t>    роз  и  лилий.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3068960"/>
            <a:ext cx="88569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Воздух  наполняет  аромат  гвозд</a:t>
            </a: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и</a:t>
            </a:r>
            <a:r>
              <a:rPr lang="ru-RU" sz="4400" b="1" dirty="0" smtClean="0">
                <a:latin typeface="Monotype Corsiva" pitchFamily="66" charset="0"/>
              </a:rPr>
              <a:t>к  , ромаш</a:t>
            </a: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е</a:t>
            </a:r>
            <a:r>
              <a:rPr lang="ru-RU" sz="4400" b="1" dirty="0" smtClean="0">
                <a:latin typeface="Monotype Corsiva" pitchFamily="66" charset="0"/>
              </a:rPr>
              <a:t>к  ,   роз  и  лилий.</a:t>
            </a:r>
            <a:endParaRPr lang="ru-RU" sz="4400" b="1" dirty="0">
              <a:latin typeface="Monotype Corsiva" pitchFamily="66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72000" y="3717032"/>
            <a:ext cx="1584176" cy="0"/>
          </a:xfrm>
          <a:prstGeom prst="line">
            <a:avLst/>
          </a:prstGeom>
          <a:ln w="57150">
            <a:solidFill>
              <a:srgbClr val="246E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79712" y="3717032"/>
            <a:ext cx="2232248" cy="0"/>
          </a:xfrm>
          <a:prstGeom prst="line">
            <a:avLst/>
          </a:prstGeom>
          <a:ln w="57150">
            <a:solidFill>
              <a:srgbClr val="246E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79712" y="3789040"/>
            <a:ext cx="2232248" cy="0"/>
          </a:xfrm>
          <a:prstGeom prst="line">
            <a:avLst/>
          </a:prstGeom>
          <a:ln w="57150">
            <a:solidFill>
              <a:srgbClr val="246E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404664"/>
            <a:ext cx="6184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Задание. Запиши слова в два столбика.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24744"/>
            <a:ext cx="92387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/>
              <a:t>Трещ</a:t>
            </a:r>
            <a:r>
              <a:rPr lang="ru-RU" sz="4800" dirty="0" smtClean="0"/>
              <a:t>...</a:t>
            </a:r>
            <a:r>
              <a:rPr lang="ru-RU" sz="4800" dirty="0" err="1" smtClean="0"/>
              <a:t>нка</a:t>
            </a:r>
            <a:r>
              <a:rPr lang="ru-RU" sz="4800" dirty="0" smtClean="0"/>
              <a:t>,  </a:t>
            </a:r>
            <a:r>
              <a:rPr lang="ru-RU" sz="4800" dirty="0" err="1" smtClean="0"/>
              <a:t>виш...нка</a:t>
            </a:r>
            <a:r>
              <a:rPr lang="ru-RU" sz="4800" dirty="0" smtClean="0"/>
              <a:t>,  </a:t>
            </a:r>
            <a:r>
              <a:rPr lang="ru-RU" sz="4800" dirty="0" err="1" smtClean="0"/>
              <a:t>царап...нка</a:t>
            </a:r>
            <a:r>
              <a:rPr lang="ru-RU" sz="4800" dirty="0" smtClean="0"/>
              <a:t>,  </a:t>
            </a:r>
            <a:r>
              <a:rPr lang="ru-RU" sz="4800" dirty="0" err="1" smtClean="0"/>
              <a:t>сос...нка</a:t>
            </a:r>
            <a:r>
              <a:rPr lang="ru-RU" sz="4800" dirty="0" smtClean="0"/>
              <a:t>,  </a:t>
            </a:r>
            <a:r>
              <a:rPr lang="ru-RU" sz="4800" dirty="0" err="1" smtClean="0"/>
              <a:t>смород...нка</a:t>
            </a:r>
            <a:r>
              <a:rPr lang="ru-RU" sz="4800" dirty="0" smtClean="0"/>
              <a:t>, </a:t>
            </a:r>
            <a:r>
              <a:rPr lang="ru-RU" sz="4800" dirty="0" err="1" smtClean="0"/>
              <a:t>баш...нка</a:t>
            </a:r>
            <a:r>
              <a:rPr lang="ru-RU" sz="4800" dirty="0" smtClean="0"/>
              <a:t>, </a:t>
            </a:r>
            <a:r>
              <a:rPr lang="ru-RU" sz="4800" dirty="0" err="1" smtClean="0"/>
              <a:t>клюкв...нка</a:t>
            </a:r>
            <a:r>
              <a:rPr lang="ru-RU" sz="4800" dirty="0" smtClean="0"/>
              <a:t>, </a:t>
            </a:r>
            <a:r>
              <a:rPr lang="ru-RU" sz="4800" dirty="0" err="1" smtClean="0"/>
              <a:t>верш...нка</a:t>
            </a:r>
            <a:r>
              <a:rPr lang="ru-RU" sz="4800" dirty="0" smtClean="0"/>
              <a:t>, </a:t>
            </a:r>
            <a:r>
              <a:rPr lang="ru-RU" sz="4800" dirty="0" err="1" smtClean="0"/>
              <a:t>пес...нка</a:t>
            </a:r>
            <a:r>
              <a:rPr lang="ru-RU" sz="4800" dirty="0" smtClean="0"/>
              <a:t>, </a:t>
            </a:r>
            <a:r>
              <a:rPr lang="ru-RU" sz="4800" dirty="0" err="1" smtClean="0"/>
              <a:t>солом...нка</a:t>
            </a:r>
            <a:r>
              <a:rPr lang="ru-RU" sz="4800" dirty="0" smtClean="0"/>
              <a:t>,  </a:t>
            </a:r>
            <a:r>
              <a:rPr lang="ru-RU" sz="4800" dirty="0" err="1" smtClean="0"/>
              <a:t>череш...нка</a:t>
            </a:r>
            <a:r>
              <a:rPr lang="ru-RU" sz="4800" dirty="0" smtClean="0"/>
              <a:t>,  </a:t>
            </a:r>
            <a:r>
              <a:rPr lang="ru-RU" sz="4800" dirty="0" err="1" smtClean="0"/>
              <a:t>протал...нка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3624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dirty="0" smtClean="0"/>
              <a:t>трещ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нка                                виш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нка </a:t>
            </a:r>
          </a:p>
          <a:p>
            <a:pPr marL="0" indent="0">
              <a:buNone/>
            </a:pPr>
            <a:r>
              <a:rPr lang="ru-RU" sz="4000" dirty="0" smtClean="0"/>
              <a:t>царап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нка                              сос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нка</a:t>
            </a:r>
          </a:p>
          <a:p>
            <a:pPr marL="0" indent="0">
              <a:buNone/>
            </a:pPr>
            <a:r>
              <a:rPr lang="ru-RU" sz="4000" dirty="0" smtClean="0"/>
              <a:t>смород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нка                           баш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нка</a:t>
            </a:r>
          </a:p>
          <a:p>
            <a:pPr marL="0" indent="0">
              <a:buNone/>
            </a:pPr>
            <a:r>
              <a:rPr lang="ru-RU" sz="4300" dirty="0" err="1" smtClean="0"/>
              <a:t>клюкв</a:t>
            </a:r>
            <a:r>
              <a:rPr lang="ru-RU" sz="4300" dirty="0" err="1" smtClean="0">
                <a:solidFill>
                  <a:srgbClr val="FF0000"/>
                </a:solidFill>
              </a:rPr>
              <a:t>и</a:t>
            </a:r>
            <a:r>
              <a:rPr lang="ru-RU" sz="4300" dirty="0" err="1" smtClean="0"/>
              <a:t>нка</a:t>
            </a:r>
            <a:r>
              <a:rPr lang="ru-RU" sz="4300" dirty="0" smtClean="0"/>
              <a:t>                          </a:t>
            </a:r>
            <a:r>
              <a:rPr lang="ru-RU" sz="4400" dirty="0" err="1" smtClean="0"/>
              <a:t>череш</a:t>
            </a:r>
            <a:r>
              <a:rPr lang="ru-RU" sz="4400" dirty="0" err="1" smtClean="0">
                <a:solidFill>
                  <a:srgbClr val="FF0000"/>
                </a:solidFill>
              </a:rPr>
              <a:t>е</a:t>
            </a:r>
            <a:r>
              <a:rPr lang="ru-RU" sz="4400" dirty="0" err="1" smtClean="0"/>
              <a:t>нка</a:t>
            </a:r>
            <a:r>
              <a:rPr lang="ru-RU" sz="4400" dirty="0" smtClean="0"/>
              <a:t> </a:t>
            </a:r>
            <a:endParaRPr lang="ru-RU" sz="4300" dirty="0" smtClean="0"/>
          </a:p>
          <a:p>
            <a:pPr marL="0" indent="0">
              <a:buNone/>
            </a:pPr>
            <a:r>
              <a:rPr lang="ru-RU" sz="4300" dirty="0" smtClean="0"/>
              <a:t>верш</a:t>
            </a:r>
            <a:r>
              <a:rPr lang="ru-RU" sz="4300" dirty="0" smtClean="0">
                <a:solidFill>
                  <a:srgbClr val="FF0000"/>
                </a:solidFill>
              </a:rPr>
              <a:t>и</a:t>
            </a:r>
            <a:r>
              <a:rPr lang="ru-RU" sz="4300" dirty="0" smtClean="0"/>
              <a:t>нка                            </a:t>
            </a:r>
            <a:r>
              <a:rPr lang="ru-RU" sz="4400" dirty="0" smtClean="0"/>
              <a:t>пес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нка</a:t>
            </a:r>
            <a:endParaRPr lang="ru-RU" sz="4300" dirty="0" smtClean="0"/>
          </a:p>
          <a:p>
            <a:pPr marL="0" indent="0">
              <a:buNone/>
            </a:pPr>
            <a:r>
              <a:rPr lang="ru-RU" sz="4300" dirty="0" smtClean="0"/>
              <a:t>солом</a:t>
            </a:r>
            <a:r>
              <a:rPr lang="ru-RU" sz="4300" dirty="0" smtClean="0">
                <a:solidFill>
                  <a:srgbClr val="FF0000"/>
                </a:solidFill>
              </a:rPr>
              <a:t>и</a:t>
            </a:r>
            <a:r>
              <a:rPr lang="ru-RU" sz="4300" dirty="0" smtClean="0"/>
              <a:t>нка</a:t>
            </a:r>
          </a:p>
          <a:p>
            <a:pPr marL="0" indent="0">
              <a:buNone/>
            </a:pPr>
            <a:r>
              <a:rPr lang="ru-RU" sz="4300" dirty="0" smtClean="0"/>
              <a:t>протал</a:t>
            </a:r>
            <a:r>
              <a:rPr lang="ru-RU" sz="4300" dirty="0" smtClean="0">
                <a:solidFill>
                  <a:srgbClr val="FF0000"/>
                </a:solidFill>
              </a:rPr>
              <a:t>и</a:t>
            </a:r>
            <a:r>
              <a:rPr lang="ru-RU" sz="4300" dirty="0" smtClean="0"/>
              <a:t>нка </a:t>
            </a:r>
            <a:r>
              <a:rPr lang="ru-RU" sz="4800" dirty="0" smtClean="0"/>
              <a:t> </a:t>
            </a:r>
            <a:r>
              <a:rPr lang="ru-RU" dirty="0" smtClean="0"/>
              <a:t>   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-ИНК-                       -ЕНК-</a:t>
            </a:r>
            <a:endParaRPr lang="ru-RU" sz="5400" dirty="0"/>
          </a:p>
        </p:txBody>
      </p:sp>
      <p:pic>
        <p:nvPicPr>
          <p:cNvPr id="6" name="Picture 4" descr="Картинки по запросу картинки презентациии суффиксы и-енк, инк"/>
          <p:cNvPicPr>
            <a:picLocks noChangeAspect="1" noChangeArrowheads="1"/>
          </p:cNvPicPr>
          <p:nvPr/>
        </p:nvPicPr>
        <p:blipFill>
          <a:blip r:embed="rId2" cstate="print"/>
          <a:srcRect l="15315" t="14414" r="1802" b="63964"/>
          <a:stretch>
            <a:fillRect/>
          </a:stretch>
        </p:blipFill>
        <p:spPr bwMode="auto">
          <a:xfrm>
            <a:off x="1547664" y="5445224"/>
            <a:ext cx="6552728" cy="1282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74638"/>
            <a:ext cx="6943725" cy="582612"/>
          </a:xfrm>
          <a:gradFill flip="none" rotWithShape="1">
            <a:gsLst>
              <a:gs pos="0">
                <a:srgbClr val="FCFBD4"/>
              </a:gs>
              <a:gs pos="64999">
                <a:schemeClr val="bg1"/>
              </a:gs>
              <a:gs pos="100000">
                <a:srgbClr val="FFFFD1"/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Упражнение (суффиксы 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-ЕНК, -ИНК</a:t>
            </a: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2124075" y="1125538"/>
            <a:ext cx="5300663" cy="4321175"/>
          </a:xfrm>
        </p:spPr>
        <p:txBody>
          <a:bodyPr/>
          <a:lstStyle/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бисерина — бисер..нка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бусина — бус..нка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изюмина — изюм..нка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ссадина — ссад..нка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скважина — скваж..нка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соломина — солом..нка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завалина — завал..нка</a:t>
            </a:r>
          </a:p>
          <a:p>
            <a:pPr>
              <a:buFont typeface="Century Gothic" pitchFamily="34" charset="0"/>
              <a:buNone/>
            </a:pPr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ловина рамки 31"/>
          <p:cNvSpPr>
            <a:spLocks noChangeArrowheads="1"/>
          </p:cNvSpPr>
          <p:nvPr/>
        </p:nvSpPr>
        <p:spPr bwMode="auto">
          <a:xfrm rot="2691036">
            <a:off x="3349625" y="1125538"/>
            <a:ext cx="327025" cy="2794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50" y="285750"/>
            <a:ext cx="6929438" cy="582613"/>
          </a:xfrm>
          <a:gradFill flip="none" rotWithShape="1">
            <a:gsLst>
              <a:gs pos="0">
                <a:srgbClr val="FCFBD4"/>
              </a:gs>
              <a:gs pos="64999">
                <a:schemeClr val="bg1"/>
              </a:gs>
              <a:gs pos="100000">
                <a:srgbClr val="FFFFD1"/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Упражнение (суффиксы 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-ЕНК, -ИНК</a:t>
            </a: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2124075" y="1125538"/>
            <a:ext cx="5300663" cy="4321175"/>
          </a:xfrm>
        </p:spPr>
        <p:txBody>
          <a:bodyPr/>
          <a:lstStyle/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бисерина — бисер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бусина — бус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изюмина — изюм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ссадина — </a:t>
            </a:r>
            <a:r>
              <a:rPr lang="ru-RU" dirty="0" err="1" smtClean="0">
                <a:latin typeface="Arial" charset="0"/>
                <a:cs typeface="Arial" charset="0"/>
              </a:rPr>
              <a:t>ссад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скважина — скваж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соломина — солом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завалина — завал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Половина рамки 31"/>
          <p:cNvSpPr>
            <a:spLocks noChangeArrowheads="1"/>
          </p:cNvSpPr>
          <p:nvPr/>
        </p:nvSpPr>
        <p:spPr bwMode="auto">
          <a:xfrm rot="2691036">
            <a:off x="3340100" y="1128713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6" name="Половина рамки 31"/>
          <p:cNvSpPr>
            <a:spLocks noChangeArrowheads="1"/>
          </p:cNvSpPr>
          <p:nvPr/>
        </p:nvSpPr>
        <p:spPr bwMode="auto">
          <a:xfrm rot="2691036">
            <a:off x="5840413" y="12001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7" name="Половина рамки 31"/>
          <p:cNvSpPr>
            <a:spLocks noChangeArrowheads="1"/>
          </p:cNvSpPr>
          <p:nvPr/>
        </p:nvSpPr>
        <p:spPr bwMode="auto">
          <a:xfrm rot="2691036">
            <a:off x="6240463" y="1176338"/>
            <a:ext cx="171450" cy="182562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" name="Половина рамки 31"/>
          <p:cNvSpPr>
            <a:spLocks noChangeArrowheads="1"/>
          </p:cNvSpPr>
          <p:nvPr/>
        </p:nvSpPr>
        <p:spPr bwMode="auto">
          <a:xfrm rot="2691036">
            <a:off x="2911475" y="17716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9" name="Половина рамки 31"/>
          <p:cNvSpPr>
            <a:spLocks noChangeArrowheads="1"/>
          </p:cNvSpPr>
          <p:nvPr/>
        </p:nvSpPr>
        <p:spPr bwMode="auto">
          <a:xfrm rot="2691036">
            <a:off x="4854575" y="17716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" name="Половина рамки 31"/>
          <p:cNvSpPr>
            <a:spLocks noChangeArrowheads="1"/>
          </p:cNvSpPr>
          <p:nvPr/>
        </p:nvSpPr>
        <p:spPr bwMode="auto">
          <a:xfrm rot="2691036">
            <a:off x="5254625" y="1747838"/>
            <a:ext cx="171450" cy="182562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1" name="Половина рамки 31"/>
          <p:cNvSpPr>
            <a:spLocks noChangeArrowheads="1"/>
          </p:cNvSpPr>
          <p:nvPr/>
        </p:nvSpPr>
        <p:spPr bwMode="auto">
          <a:xfrm rot="2691036">
            <a:off x="5568950" y="23431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2" name="Половина рамки 31"/>
          <p:cNvSpPr>
            <a:spLocks noChangeArrowheads="1"/>
          </p:cNvSpPr>
          <p:nvPr/>
        </p:nvSpPr>
        <p:spPr bwMode="auto">
          <a:xfrm rot="2691036">
            <a:off x="5969000" y="2319338"/>
            <a:ext cx="171450" cy="182562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3" name="Половина рамки 31"/>
          <p:cNvSpPr>
            <a:spLocks noChangeArrowheads="1"/>
          </p:cNvSpPr>
          <p:nvPr/>
        </p:nvSpPr>
        <p:spPr bwMode="auto">
          <a:xfrm rot="2691036">
            <a:off x="5340350" y="29146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4" name="Половина рамки 31"/>
          <p:cNvSpPr>
            <a:spLocks noChangeArrowheads="1"/>
          </p:cNvSpPr>
          <p:nvPr/>
        </p:nvSpPr>
        <p:spPr bwMode="auto">
          <a:xfrm rot="2691036">
            <a:off x="5740400" y="2890838"/>
            <a:ext cx="171450" cy="182562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5" name="Половина рамки 31"/>
          <p:cNvSpPr>
            <a:spLocks noChangeArrowheads="1"/>
          </p:cNvSpPr>
          <p:nvPr/>
        </p:nvSpPr>
        <p:spPr bwMode="auto">
          <a:xfrm rot="2691036">
            <a:off x="5783263" y="34861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6" name="Половина рамки 31"/>
          <p:cNvSpPr>
            <a:spLocks noChangeArrowheads="1"/>
          </p:cNvSpPr>
          <p:nvPr/>
        </p:nvSpPr>
        <p:spPr bwMode="auto">
          <a:xfrm rot="2691036">
            <a:off x="6183313" y="3462338"/>
            <a:ext cx="171450" cy="182562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7" name="Половина рамки 31"/>
          <p:cNvSpPr>
            <a:spLocks noChangeArrowheads="1"/>
          </p:cNvSpPr>
          <p:nvPr/>
        </p:nvSpPr>
        <p:spPr bwMode="auto">
          <a:xfrm rot="2691036">
            <a:off x="5926138" y="4129088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8" name="Половина рамки 31"/>
          <p:cNvSpPr>
            <a:spLocks noChangeArrowheads="1"/>
          </p:cNvSpPr>
          <p:nvPr/>
        </p:nvSpPr>
        <p:spPr bwMode="auto">
          <a:xfrm rot="2691036">
            <a:off x="6326188" y="4105275"/>
            <a:ext cx="171450" cy="182563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9" name="Половина рамки 31"/>
          <p:cNvSpPr>
            <a:spLocks noChangeArrowheads="1"/>
          </p:cNvSpPr>
          <p:nvPr/>
        </p:nvSpPr>
        <p:spPr bwMode="auto">
          <a:xfrm rot="2691036">
            <a:off x="5783263" y="4700588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0" name="Половина рамки 31"/>
          <p:cNvSpPr>
            <a:spLocks noChangeArrowheads="1"/>
          </p:cNvSpPr>
          <p:nvPr/>
        </p:nvSpPr>
        <p:spPr bwMode="auto">
          <a:xfrm rot="2691036">
            <a:off x="6183313" y="4676775"/>
            <a:ext cx="171450" cy="182563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1" name="Половина рамки 31"/>
          <p:cNvSpPr>
            <a:spLocks noChangeArrowheads="1"/>
          </p:cNvSpPr>
          <p:nvPr/>
        </p:nvSpPr>
        <p:spPr bwMode="auto">
          <a:xfrm rot="2691036">
            <a:off x="3268663" y="23431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2" name="Половина рамки 31"/>
          <p:cNvSpPr>
            <a:spLocks noChangeArrowheads="1"/>
          </p:cNvSpPr>
          <p:nvPr/>
        </p:nvSpPr>
        <p:spPr bwMode="auto">
          <a:xfrm rot="2691036">
            <a:off x="3197225" y="29146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3" name="Половина рамки 31"/>
          <p:cNvSpPr>
            <a:spLocks noChangeArrowheads="1"/>
          </p:cNvSpPr>
          <p:nvPr/>
        </p:nvSpPr>
        <p:spPr bwMode="auto">
          <a:xfrm rot="2691036">
            <a:off x="3411538" y="34861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4" name="Половина рамки 31"/>
          <p:cNvSpPr>
            <a:spLocks noChangeArrowheads="1"/>
          </p:cNvSpPr>
          <p:nvPr/>
        </p:nvSpPr>
        <p:spPr bwMode="auto">
          <a:xfrm rot="2691036">
            <a:off x="3482975" y="4057650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5" name="Половина рамки 31"/>
          <p:cNvSpPr>
            <a:spLocks noChangeArrowheads="1"/>
          </p:cNvSpPr>
          <p:nvPr/>
        </p:nvSpPr>
        <p:spPr bwMode="auto">
          <a:xfrm rot="2691036">
            <a:off x="3411538" y="4700588"/>
            <a:ext cx="269875" cy="263525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285750"/>
            <a:ext cx="7072312" cy="582613"/>
          </a:xfrm>
          <a:gradFill flip="none" rotWithShape="1">
            <a:gsLst>
              <a:gs pos="0">
                <a:srgbClr val="FCFBD4"/>
              </a:gs>
              <a:gs pos="64999">
                <a:schemeClr val="bg1"/>
              </a:gs>
              <a:gs pos="100000">
                <a:srgbClr val="FFFFD1"/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Упражнение (суффиксы -ЕНК, -ИНК)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2214563" y="1214438"/>
            <a:ext cx="5300662" cy="4229100"/>
          </a:xfrm>
        </p:spPr>
        <p:txBody>
          <a:bodyPr/>
          <a:lstStyle/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башня — баш..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басня — бас..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песня — пес..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сотня — сот..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сосна — </a:t>
            </a:r>
            <a:r>
              <a:rPr lang="ru-RU" dirty="0" err="1" smtClean="0">
                <a:latin typeface="Arial" charset="0"/>
                <a:cs typeface="Arial" charset="0"/>
              </a:rPr>
              <a:t>сос</a:t>
            </a:r>
            <a:r>
              <a:rPr lang="ru-RU" dirty="0" smtClean="0">
                <a:latin typeface="Arial" charset="0"/>
                <a:cs typeface="Arial" charset="0"/>
              </a:rPr>
              <a:t>..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вишня — </a:t>
            </a:r>
            <a:r>
              <a:rPr lang="ru-RU" dirty="0" err="1" smtClean="0">
                <a:latin typeface="Arial" charset="0"/>
                <a:cs typeface="Arial" charset="0"/>
              </a:rPr>
              <a:t>виш</a:t>
            </a:r>
            <a:r>
              <a:rPr lang="ru-RU" dirty="0" smtClean="0">
                <a:solidFill>
                  <a:schemeClr val="accent4"/>
                </a:solidFill>
                <a:latin typeface="Arial" charset="0"/>
                <a:cs typeface="Arial" charset="0"/>
              </a:rPr>
              <a:t>..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спальня — спал</a:t>
            </a:r>
            <a:r>
              <a:rPr lang="ru-RU" dirty="0" smtClean="0">
                <a:solidFill>
                  <a:schemeClr val="accent4"/>
                </a:solidFill>
                <a:latin typeface="Arial" charset="0"/>
                <a:cs typeface="Arial" charset="0"/>
              </a:rPr>
              <a:t>..</a:t>
            </a:r>
            <a:r>
              <a:rPr lang="ru-RU" dirty="0" err="1" smtClean="0">
                <a:latin typeface="Arial" charset="0"/>
                <a:cs typeface="Arial" charset="0"/>
              </a:rPr>
              <a:t>нка</a:t>
            </a: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Половина рамки 31"/>
          <p:cNvSpPr>
            <a:spLocks noChangeArrowheads="1"/>
          </p:cNvSpPr>
          <p:nvPr/>
        </p:nvSpPr>
        <p:spPr bwMode="auto">
          <a:xfrm rot="2691036">
            <a:off x="5383213" y="1214438"/>
            <a:ext cx="195262" cy="195262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75" y="285750"/>
            <a:ext cx="7143750" cy="582613"/>
          </a:xfrm>
          <a:gradFill flip="none" rotWithShape="1">
            <a:gsLst>
              <a:gs pos="0">
                <a:srgbClr val="FCFBD4"/>
              </a:gs>
              <a:gs pos="64999">
                <a:schemeClr val="bg1"/>
              </a:gs>
              <a:gs pos="100000">
                <a:srgbClr val="FFFFD1"/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Упражнение (суффиксы -ЕНК, -ИНК)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2214563" y="1214438"/>
            <a:ext cx="5300662" cy="4371975"/>
          </a:xfrm>
        </p:spPr>
        <p:txBody>
          <a:bodyPr/>
          <a:lstStyle/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башня — баш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басня — бас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песня — пес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сотня — сот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сосна — сос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вишня — виш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спальня — спал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  <a:p>
            <a:pPr>
              <a:buFont typeface="Century Gothic" pitchFamily="34" charset="0"/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Половина рамки 31"/>
          <p:cNvSpPr>
            <a:spLocks noChangeArrowheads="1"/>
          </p:cNvSpPr>
          <p:nvPr/>
        </p:nvSpPr>
        <p:spPr bwMode="auto">
          <a:xfrm rot="2691036">
            <a:off x="5454650" y="1312863"/>
            <a:ext cx="128588" cy="125412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7" name="Половина рамки 31"/>
          <p:cNvSpPr>
            <a:spLocks noChangeArrowheads="1"/>
          </p:cNvSpPr>
          <p:nvPr/>
        </p:nvSpPr>
        <p:spPr bwMode="auto">
          <a:xfrm rot="2691036">
            <a:off x="5173663" y="1890713"/>
            <a:ext cx="153987" cy="147637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1" name="Половина рамки 31"/>
          <p:cNvSpPr>
            <a:spLocks noChangeArrowheads="1"/>
          </p:cNvSpPr>
          <p:nvPr/>
        </p:nvSpPr>
        <p:spPr bwMode="auto">
          <a:xfrm rot="2691036">
            <a:off x="5173663" y="2462213"/>
            <a:ext cx="153987" cy="147637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3" name="Половина рамки 31"/>
          <p:cNvSpPr>
            <a:spLocks noChangeArrowheads="1"/>
          </p:cNvSpPr>
          <p:nvPr/>
        </p:nvSpPr>
        <p:spPr bwMode="auto">
          <a:xfrm rot="2691036">
            <a:off x="5094288" y="3097213"/>
            <a:ext cx="115887" cy="109537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5" name="Половина рамки 31"/>
          <p:cNvSpPr>
            <a:spLocks noChangeArrowheads="1"/>
          </p:cNvSpPr>
          <p:nvPr/>
        </p:nvSpPr>
        <p:spPr bwMode="auto">
          <a:xfrm rot="2691036">
            <a:off x="5110163" y="3668713"/>
            <a:ext cx="115887" cy="109537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7" name="Половина рамки 31"/>
          <p:cNvSpPr>
            <a:spLocks noChangeArrowheads="1"/>
          </p:cNvSpPr>
          <p:nvPr/>
        </p:nvSpPr>
        <p:spPr bwMode="auto">
          <a:xfrm rot="2691036">
            <a:off x="5395913" y="4240213"/>
            <a:ext cx="115887" cy="109537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9" name="Половина рамки 31"/>
          <p:cNvSpPr>
            <a:spLocks noChangeArrowheads="1"/>
          </p:cNvSpPr>
          <p:nvPr/>
        </p:nvSpPr>
        <p:spPr bwMode="auto">
          <a:xfrm rot="2691036">
            <a:off x="5808663" y="4811713"/>
            <a:ext cx="115887" cy="109537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285750"/>
            <a:ext cx="7072312" cy="582613"/>
          </a:xfrm>
          <a:gradFill flip="none" rotWithShape="1">
            <a:gsLst>
              <a:gs pos="0">
                <a:srgbClr val="FCFBD4"/>
              </a:gs>
              <a:gs pos="64999">
                <a:schemeClr val="bg1"/>
              </a:gs>
              <a:gs pos="100000">
                <a:srgbClr val="FFFFD1"/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Упражнение (суффиксы -ЕНК, -ИНК)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4294967295"/>
          </p:nvPr>
        </p:nvSpPr>
        <p:spPr>
          <a:xfrm>
            <a:off x="2124075" y="1125538"/>
            <a:ext cx="5300663" cy="4103687"/>
          </a:xfrm>
        </p:spPr>
        <p:txBody>
          <a:bodyPr/>
          <a:lstStyle/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монаш..нка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беж..нка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нищ..нка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француж..нка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черкеш..нка</a:t>
            </a:r>
          </a:p>
          <a:p>
            <a:pPr>
              <a:buFont typeface="Century Gothic" pitchFamily="34" charset="0"/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вал..нки</a:t>
            </a:r>
          </a:p>
          <a:p>
            <a:pPr>
              <a:buFont typeface="Century Gothic" pitchFamily="34" charset="0"/>
              <a:buNone/>
            </a:pPr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ловина рамки 31"/>
          <p:cNvSpPr>
            <a:spLocks noChangeArrowheads="1"/>
          </p:cNvSpPr>
          <p:nvPr/>
        </p:nvSpPr>
        <p:spPr bwMode="auto">
          <a:xfrm rot="2691036">
            <a:off x="3563938" y="1052513"/>
            <a:ext cx="450850" cy="4318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75" y="285750"/>
            <a:ext cx="7215188" cy="582613"/>
          </a:xfrm>
          <a:gradFill flip="none" rotWithShape="1">
            <a:gsLst>
              <a:gs pos="0">
                <a:srgbClr val="FCFBD4"/>
              </a:gs>
              <a:gs pos="64999">
                <a:schemeClr val="bg1"/>
              </a:gs>
              <a:gs pos="100000">
                <a:srgbClr val="FFFFD1"/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Упражнение (суффиксы -ЕНК, -ИНК)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>
          <a:xfrm>
            <a:off x="2124075" y="1125538"/>
            <a:ext cx="5300663" cy="4103687"/>
          </a:xfrm>
        </p:spPr>
        <p:txBody>
          <a:bodyPr/>
          <a:lstStyle/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монаш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беж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нищ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француж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черкеш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нка</a:t>
            </a:r>
          </a:p>
          <a:p>
            <a:pPr>
              <a:buFont typeface="Century Gothic" pitchFamily="34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вал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cs typeface="Arial" charset="0"/>
              </a:rPr>
              <a:t>нки</a:t>
            </a:r>
          </a:p>
        </p:txBody>
      </p:sp>
      <p:sp>
        <p:nvSpPr>
          <p:cNvPr id="4" name="Половина рамки 31"/>
          <p:cNvSpPr>
            <a:spLocks noChangeArrowheads="1"/>
          </p:cNvSpPr>
          <p:nvPr/>
        </p:nvSpPr>
        <p:spPr bwMode="auto">
          <a:xfrm rot="2691036">
            <a:off x="3563938" y="1052513"/>
            <a:ext cx="450850" cy="4318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6" name="Половина рамки 31"/>
          <p:cNvSpPr>
            <a:spLocks noChangeArrowheads="1"/>
          </p:cNvSpPr>
          <p:nvPr/>
        </p:nvSpPr>
        <p:spPr bwMode="auto">
          <a:xfrm rot="2691036">
            <a:off x="3087688" y="1668463"/>
            <a:ext cx="450850" cy="4318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7" name="Половина рамки 31"/>
          <p:cNvSpPr>
            <a:spLocks noChangeArrowheads="1"/>
          </p:cNvSpPr>
          <p:nvPr/>
        </p:nvSpPr>
        <p:spPr bwMode="auto">
          <a:xfrm rot="2691036">
            <a:off x="3087688" y="2311400"/>
            <a:ext cx="450850" cy="4318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" name="Половина рамки 31"/>
          <p:cNvSpPr>
            <a:spLocks noChangeArrowheads="1"/>
          </p:cNvSpPr>
          <p:nvPr/>
        </p:nvSpPr>
        <p:spPr bwMode="auto">
          <a:xfrm rot="2691036">
            <a:off x="4016375" y="2882900"/>
            <a:ext cx="450850" cy="4318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9" name="Половина рамки 31"/>
          <p:cNvSpPr>
            <a:spLocks noChangeArrowheads="1"/>
          </p:cNvSpPr>
          <p:nvPr/>
        </p:nvSpPr>
        <p:spPr bwMode="auto">
          <a:xfrm rot="2691036">
            <a:off x="3730625" y="3454400"/>
            <a:ext cx="450850" cy="4318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" name="Половина рамки 31"/>
          <p:cNvSpPr>
            <a:spLocks noChangeArrowheads="1"/>
          </p:cNvSpPr>
          <p:nvPr/>
        </p:nvSpPr>
        <p:spPr bwMode="auto">
          <a:xfrm rot="2691036">
            <a:off x="3016250" y="4025900"/>
            <a:ext cx="450850" cy="431800"/>
          </a:xfrm>
          <a:custGeom>
            <a:avLst/>
            <a:gdLst>
              <a:gd name="T0" fmla="*/ 245049 w 252413"/>
              <a:gd name="T1" fmla="*/ 8058 h 276225"/>
              <a:gd name="T2" fmla="*/ 8503 w 252413"/>
              <a:gd name="T3" fmla="*/ 266920 h 276225"/>
              <a:gd name="T4" fmla="*/ 0 w 252413"/>
              <a:gd name="T5" fmla="*/ 138113 h 276225"/>
              <a:gd name="T6" fmla="*/ 126207 w 252413"/>
              <a:gd name="T7" fmla="*/ 0 h 2762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2413"/>
              <a:gd name="T13" fmla="*/ 0 h 276225"/>
              <a:gd name="T14" fmla="*/ 252413 w 252413"/>
              <a:gd name="T15" fmla="*/ 276225 h 276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413" h="276225">
                <a:moveTo>
                  <a:pt x="0" y="0"/>
                </a:moveTo>
                <a:lnTo>
                  <a:pt x="252413" y="0"/>
                </a:lnTo>
                <a:lnTo>
                  <a:pt x="237686" y="16117"/>
                </a:lnTo>
                <a:lnTo>
                  <a:pt x="17005" y="16117"/>
                </a:lnTo>
                <a:lnTo>
                  <a:pt x="17005" y="257616"/>
                </a:lnTo>
                <a:lnTo>
                  <a:pt x="0" y="276225"/>
                </a:lnTo>
                <a:close/>
              </a:path>
            </a:pathLst>
          </a:custGeom>
          <a:solidFill>
            <a:srgbClr val="8205FF"/>
          </a:solidFill>
          <a:ln w="25400" algn="ctr">
            <a:solidFill>
              <a:srgbClr val="8205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 правило!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68760"/>
            <a:ext cx="87849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Образуйте существительные с сочетаниями: </a:t>
            </a:r>
          </a:p>
          <a:p>
            <a:pPr>
              <a:buNone/>
            </a:pPr>
            <a:r>
              <a:rPr lang="ru-RU" sz="3200" b="1" i="1" dirty="0" smtClean="0"/>
              <a:t>инк-</a:t>
            </a:r>
            <a:r>
              <a:rPr lang="ru-RU" sz="3200" b="1" dirty="0" smtClean="0"/>
              <a:t> и </a:t>
            </a:r>
            <a:r>
              <a:rPr lang="ru-RU" sz="3200" b="1" i="1" dirty="0" smtClean="0"/>
              <a:t>-</a:t>
            </a:r>
            <a:r>
              <a:rPr lang="ru-RU" sz="3200" b="1" i="1" dirty="0" err="1" smtClean="0"/>
              <a:t>енк</a:t>
            </a:r>
            <a:r>
              <a:rPr lang="ru-RU" sz="3200" b="1" i="1" dirty="0" smtClean="0"/>
              <a:t>-, -</a:t>
            </a:r>
            <a:r>
              <a:rPr lang="ru-RU" sz="3200" b="1" i="1" dirty="0" err="1" smtClean="0"/>
              <a:t>ичк</a:t>
            </a:r>
            <a:r>
              <a:rPr lang="ru-RU" sz="3200" b="1" i="1" dirty="0" smtClean="0"/>
              <a:t>-</a:t>
            </a:r>
            <a:r>
              <a:rPr lang="ru-RU" sz="3200" b="1" dirty="0" smtClean="0"/>
              <a:t> и </a:t>
            </a:r>
            <a:r>
              <a:rPr lang="ru-RU" sz="3200" b="1" i="1" dirty="0" smtClean="0"/>
              <a:t>-</a:t>
            </a:r>
            <a:r>
              <a:rPr lang="ru-RU" sz="3200" b="1" i="1" dirty="0" err="1" smtClean="0"/>
              <a:t>ечк</a:t>
            </a:r>
            <a:r>
              <a:rPr lang="ru-RU" sz="3200" b="1" i="1" dirty="0" smtClean="0"/>
              <a:t>-</a:t>
            </a:r>
            <a:r>
              <a:rPr lang="ru-RU" sz="3200" b="1" dirty="0" smtClean="0"/>
              <a:t> </a:t>
            </a:r>
            <a:r>
              <a:rPr lang="ru-RU" sz="3200" dirty="0" smtClean="0"/>
              <a:t>от данных слов:</a:t>
            </a:r>
          </a:p>
          <a:p>
            <a:r>
              <a:rPr lang="ru-RU" sz="4000" dirty="0" smtClean="0"/>
              <a:t> </a:t>
            </a:r>
            <a:r>
              <a:rPr lang="ru-RU" sz="6000" i="1" dirty="0" smtClean="0"/>
              <a:t>лестница, пашня, вишня, сито, плюшка, кольцо, песня, проталина, </a:t>
            </a:r>
            <a:r>
              <a:rPr lang="ru-RU" sz="6000" i="1" dirty="0" smtClean="0">
                <a:cs typeface="Times New Roman" pitchFamily="18" charset="0"/>
              </a:rPr>
              <a:t>в</a:t>
            </a:r>
            <a:r>
              <a:rPr lang="ru-RU" sz="6000" i="1" dirty="0" smtClean="0">
                <a:ea typeface="Times New Roman" pitchFamily="18" charset="0"/>
                <a:cs typeface="Times New Roman" pitchFamily="18" charset="0"/>
              </a:rPr>
              <a:t>олос..</a:t>
            </a:r>
            <a:r>
              <a:rPr lang="ru-RU" sz="6000" i="1" dirty="0" err="1" smtClean="0">
                <a:ea typeface="Times New Roman" pitchFamily="18" charset="0"/>
                <a:cs typeface="Times New Roman" pitchFamily="18" charset="0"/>
              </a:rPr>
              <a:t>нка</a:t>
            </a:r>
            <a:r>
              <a:rPr lang="ru-RU" sz="6000" i="1" dirty="0" smtClean="0"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6000" i="1" dirty="0" err="1" smtClean="0">
                <a:ea typeface="Times New Roman" pitchFamily="18" charset="0"/>
                <a:cs typeface="Times New Roman" pitchFamily="18" charset="0"/>
              </a:rPr>
              <a:t>горош</a:t>
            </a:r>
            <a:r>
              <a:rPr lang="ru-RU" sz="6000" i="1" dirty="0" smtClean="0"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6000" i="1" dirty="0" err="1" smtClean="0">
                <a:ea typeface="Times New Roman" pitchFamily="18" charset="0"/>
                <a:cs typeface="Times New Roman" pitchFamily="18" charset="0"/>
              </a:rPr>
              <a:t>нка</a:t>
            </a:r>
            <a:r>
              <a:rPr lang="ru-RU" sz="6000" i="1" dirty="0" smtClean="0"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6000" i="1" dirty="0" err="1" smtClean="0">
                <a:ea typeface="Times New Roman" pitchFamily="18" charset="0"/>
                <a:cs typeface="Times New Roman" pitchFamily="18" charset="0"/>
              </a:rPr>
              <a:t>сос</a:t>
            </a:r>
            <a:r>
              <a:rPr lang="ru-RU" sz="6000" i="1" dirty="0" smtClean="0"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6000" i="1" dirty="0" err="1" smtClean="0">
                <a:ea typeface="Times New Roman" pitchFamily="18" charset="0"/>
                <a:cs typeface="Times New Roman" pitchFamily="18" charset="0"/>
              </a:rPr>
              <a:t>нка</a:t>
            </a:r>
            <a:r>
              <a:rPr lang="ru-RU" sz="6000" i="1" dirty="0" smtClean="0">
                <a:ea typeface="Times New Roman" pitchFamily="18" charset="0"/>
                <a:cs typeface="Times New Roman" pitchFamily="18" charset="0"/>
              </a:rPr>
              <a:t>, пес..</a:t>
            </a:r>
            <a:r>
              <a:rPr lang="ru-RU" sz="6000" i="1" dirty="0" err="1" smtClean="0">
                <a:ea typeface="Times New Roman" pitchFamily="18" charset="0"/>
                <a:cs typeface="Times New Roman" pitchFamily="18" charset="0"/>
              </a:rPr>
              <a:t>нка</a:t>
            </a:r>
            <a:r>
              <a:rPr lang="ru-RU" sz="6000" i="1" dirty="0" smtClean="0">
                <a:ea typeface="Times New Roman" pitchFamily="18" charset="0"/>
                <a:cs typeface="Times New Roman" pitchFamily="18" charset="0"/>
              </a:rPr>
              <a:t>.</a:t>
            </a:r>
            <a:endParaRPr lang="ru-RU" sz="6000" dirty="0" smtClean="0"/>
          </a:p>
          <a:p>
            <a:pPr>
              <a:buNone/>
            </a:pP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Молодцы!</a:t>
            </a:r>
          </a:p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00" y="1578769"/>
            <a:ext cx="511175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119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8012" cy="1152525"/>
          </a:xfrm>
        </p:spPr>
        <p:txBody>
          <a:bodyPr/>
          <a:lstStyle/>
          <a:p>
            <a:r>
              <a:rPr lang="ru-RU" dirty="0" smtClean="0"/>
              <a:t>Орфографическая минутка.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683568" y="1196752"/>
            <a:ext cx="74622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Запиши слова в </a:t>
            </a:r>
            <a:r>
              <a:rPr lang="ru-RU" sz="2800" dirty="0" smtClean="0"/>
              <a:t>две</a:t>
            </a:r>
            <a:r>
              <a:rPr lang="ru-RU" sz="2800" dirty="0" smtClean="0">
                <a:solidFill>
                  <a:schemeClr val="tx1"/>
                </a:solidFill>
              </a:rPr>
              <a:t> строчки. Вспомни правило.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93096"/>
            <a:ext cx="87849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1844824"/>
            <a:ext cx="93965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i="1" dirty="0" smtClean="0"/>
              <a:t> </a:t>
            </a:r>
            <a:r>
              <a:rPr lang="ru-RU" sz="5200" i="1" dirty="0" err="1" smtClean="0"/>
              <a:t>брат...ц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сестр...ца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красав...ц</a:t>
            </a:r>
            <a:r>
              <a:rPr lang="ru-RU" sz="5400" i="1" dirty="0" smtClean="0"/>
              <a:t>,</a:t>
            </a:r>
          </a:p>
          <a:p>
            <a:r>
              <a:rPr lang="ru-RU" sz="5400" i="1" dirty="0" smtClean="0"/>
              <a:t> </a:t>
            </a:r>
            <a:r>
              <a:rPr lang="ru-RU" sz="5400" i="1" dirty="0" err="1" smtClean="0"/>
              <a:t>пев...ц</a:t>
            </a:r>
            <a:r>
              <a:rPr lang="ru-RU" sz="5400" i="1" dirty="0" smtClean="0"/>
              <a:t>, </a:t>
            </a:r>
            <a:r>
              <a:rPr lang="ru-RU" sz="5400" i="1" dirty="0" err="1" smtClean="0"/>
              <a:t>красав...ца</a:t>
            </a:r>
            <a:r>
              <a:rPr lang="ru-RU" sz="5400" i="1" dirty="0" smtClean="0"/>
              <a:t>, </a:t>
            </a:r>
            <a:r>
              <a:rPr lang="ru-RU" sz="5400" i="1" dirty="0" err="1" smtClean="0"/>
              <a:t>пев...ца</a:t>
            </a:r>
            <a:r>
              <a:rPr lang="ru-RU" sz="5400" i="1" dirty="0" smtClean="0"/>
              <a:t>,</a:t>
            </a:r>
          </a:p>
          <a:p>
            <a:r>
              <a:rPr lang="ru-RU" sz="5400" i="1" dirty="0" smtClean="0"/>
              <a:t> </a:t>
            </a:r>
            <a:r>
              <a:rPr lang="ru-RU" sz="5400" i="1" dirty="0" err="1" smtClean="0"/>
              <a:t>мудр...ц</a:t>
            </a:r>
            <a:r>
              <a:rPr lang="ru-RU" sz="5400" i="1" dirty="0" smtClean="0"/>
              <a:t>,  </a:t>
            </a:r>
            <a:r>
              <a:rPr lang="ru-RU" sz="5400" i="1" dirty="0" err="1" smtClean="0"/>
              <a:t>умн...ца</a:t>
            </a:r>
            <a:endParaRPr lang="ru-RU" sz="5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4581128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именах существительных </a:t>
            </a:r>
            <a:r>
              <a:rPr lang="ru-RU" sz="2400" b="1" dirty="0" smtClean="0"/>
              <a:t>мужского</a:t>
            </a:r>
            <a:r>
              <a:rPr lang="ru-RU" sz="2400" dirty="0" smtClean="0"/>
              <a:t> рода пишется суффикс </a:t>
            </a:r>
            <a:r>
              <a:rPr lang="ru-RU" sz="2400" b="1" dirty="0" smtClean="0"/>
              <a:t>– ЕЦ.</a:t>
            </a:r>
          </a:p>
          <a:p>
            <a:r>
              <a:rPr lang="ru-RU" sz="2400" dirty="0" smtClean="0"/>
              <a:t>В именах существительных </a:t>
            </a:r>
            <a:r>
              <a:rPr lang="ru-RU" sz="2400" b="1" dirty="0" smtClean="0"/>
              <a:t>женского</a:t>
            </a:r>
            <a:r>
              <a:rPr lang="ru-RU" sz="2400" dirty="0" smtClean="0"/>
              <a:t> рода пишется суффикс – </a:t>
            </a:r>
            <a:r>
              <a:rPr lang="ru-RU" sz="2400" b="1" dirty="0" smtClean="0"/>
              <a:t>ИЦ.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8012" cy="1152525"/>
          </a:xfrm>
        </p:spPr>
        <p:txBody>
          <a:bodyPr/>
          <a:lstStyle/>
          <a:p>
            <a:r>
              <a:rPr lang="ru-RU" dirty="0" smtClean="0"/>
              <a:t>Орфографическая минутка.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683568" y="1196752"/>
            <a:ext cx="76274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Запиши слова в </a:t>
            </a:r>
            <a:r>
              <a:rPr lang="ru-RU" sz="2800" dirty="0" smtClean="0"/>
              <a:t>два</a:t>
            </a:r>
            <a:r>
              <a:rPr lang="ru-RU" sz="2800" dirty="0" smtClean="0">
                <a:solidFill>
                  <a:schemeClr val="tx1"/>
                </a:solidFill>
              </a:rPr>
              <a:t> столбика. Вспомни правило.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44824"/>
            <a:ext cx="93965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i="1" dirty="0" smtClean="0"/>
              <a:t> </a:t>
            </a:r>
            <a:r>
              <a:rPr lang="ru-RU" sz="5200" i="1" dirty="0" err="1" smtClean="0"/>
              <a:t>пугов...чка</a:t>
            </a:r>
            <a:r>
              <a:rPr lang="ru-RU" sz="5200" i="1" dirty="0" smtClean="0"/>
              <a:t>,  </a:t>
            </a:r>
            <a:r>
              <a:rPr lang="ru-RU" sz="5200" i="1" dirty="0" err="1" smtClean="0"/>
              <a:t>ватруш...чка</a:t>
            </a:r>
            <a:r>
              <a:rPr lang="ru-RU" sz="5200" i="1" dirty="0" smtClean="0"/>
              <a:t>,</a:t>
            </a:r>
          </a:p>
          <a:p>
            <a:r>
              <a:rPr lang="ru-RU" sz="5200" i="1" dirty="0" smtClean="0"/>
              <a:t> </a:t>
            </a:r>
            <a:r>
              <a:rPr lang="ru-RU" sz="5200" i="1" dirty="0" err="1" smtClean="0"/>
              <a:t>чаш...чка</a:t>
            </a:r>
            <a:r>
              <a:rPr lang="ru-RU" sz="5200" i="1" dirty="0" smtClean="0"/>
              <a:t>,  </a:t>
            </a:r>
            <a:r>
              <a:rPr lang="ru-RU" sz="5200" i="1" dirty="0" err="1" smtClean="0"/>
              <a:t>доч...чка</a:t>
            </a:r>
            <a:r>
              <a:rPr lang="ru-RU" sz="5200" i="1" dirty="0" smtClean="0"/>
              <a:t>,  Ван...</a:t>
            </a:r>
            <a:r>
              <a:rPr lang="ru-RU" sz="5200" i="1" dirty="0" err="1" smtClean="0"/>
              <a:t>чка</a:t>
            </a:r>
            <a:r>
              <a:rPr lang="ru-RU" sz="5200" i="1" dirty="0" smtClean="0"/>
              <a:t>,</a:t>
            </a:r>
          </a:p>
          <a:p>
            <a:r>
              <a:rPr lang="ru-RU" sz="5200" i="1" dirty="0" smtClean="0"/>
              <a:t> </a:t>
            </a:r>
            <a:r>
              <a:rPr lang="ru-RU" sz="5200" i="1" dirty="0" err="1" smtClean="0"/>
              <a:t>лож...чка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мельн...чка</a:t>
            </a:r>
            <a:r>
              <a:rPr lang="ru-RU" sz="5200" i="1" dirty="0" smtClean="0"/>
              <a:t>, </a:t>
            </a:r>
            <a:r>
              <a:rPr lang="ru-RU" sz="4000" i="1" dirty="0" err="1" smtClean="0"/>
              <a:t>кош...чка</a:t>
            </a:r>
            <a:r>
              <a:rPr lang="ru-RU" sz="5400" i="1" dirty="0" smtClean="0"/>
              <a:t>,  </a:t>
            </a:r>
          </a:p>
          <a:p>
            <a:r>
              <a:rPr lang="ru-RU" sz="5400" i="1" dirty="0" smtClean="0"/>
              <a:t> </a:t>
            </a:r>
            <a:r>
              <a:rPr lang="ru-RU" sz="5200" i="1" dirty="0" err="1" smtClean="0"/>
              <a:t>ножн...чки</a:t>
            </a:r>
            <a:r>
              <a:rPr lang="ru-RU" sz="5200" i="1" dirty="0" smtClean="0"/>
              <a:t>,  </a:t>
            </a:r>
            <a:r>
              <a:rPr lang="ru-RU" sz="5200" i="1" dirty="0" err="1" smtClean="0"/>
              <a:t>лестн...чка</a:t>
            </a:r>
            <a:r>
              <a:rPr lang="ru-RU" sz="5200" i="1" dirty="0" smtClean="0"/>
              <a:t>, </a:t>
            </a:r>
            <a:endParaRPr lang="ru-RU" sz="4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29200"/>
            <a:ext cx="8964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Если от слова на – </a:t>
            </a:r>
            <a:r>
              <a:rPr lang="ru-RU" sz="2400" b="1" dirty="0" smtClean="0"/>
              <a:t>ИЦА</a:t>
            </a:r>
            <a:r>
              <a:rPr lang="ru-RU" sz="2400" dirty="0" smtClean="0"/>
              <a:t>  -  пиши   - </a:t>
            </a:r>
            <a:r>
              <a:rPr lang="ru-RU" sz="2400" b="1" dirty="0" smtClean="0"/>
              <a:t>ИЧК:   </a:t>
            </a:r>
            <a:r>
              <a:rPr lang="ru-RU" sz="2400" dirty="0" smtClean="0"/>
              <a:t>лис</a:t>
            </a:r>
            <a:r>
              <a:rPr lang="ru-RU" sz="2800" b="1" dirty="0" smtClean="0"/>
              <a:t>ица</a:t>
            </a:r>
            <a:r>
              <a:rPr lang="ru-RU" sz="2400" dirty="0" smtClean="0"/>
              <a:t> – лис</a:t>
            </a:r>
            <a:r>
              <a:rPr lang="ru-RU" sz="3200" b="1" dirty="0" smtClean="0"/>
              <a:t>ичк</a:t>
            </a:r>
            <a:r>
              <a:rPr lang="ru-RU" sz="2400" dirty="0" smtClean="0"/>
              <a:t>а.</a:t>
            </a:r>
          </a:p>
          <a:p>
            <a:r>
              <a:rPr lang="ru-RU" sz="2400" dirty="0" smtClean="0"/>
              <a:t>       Если от слов  не  на  - </a:t>
            </a:r>
            <a:r>
              <a:rPr lang="ru-RU" sz="2400" b="1" dirty="0" smtClean="0"/>
              <a:t>ИЦА</a:t>
            </a:r>
            <a:r>
              <a:rPr lang="ru-RU" sz="2400" dirty="0" smtClean="0"/>
              <a:t>  -  пиши  – </a:t>
            </a:r>
            <a:r>
              <a:rPr lang="ru-RU" sz="2400" b="1" dirty="0" smtClean="0"/>
              <a:t>ЕЧК:  </a:t>
            </a:r>
            <a:r>
              <a:rPr lang="ru-RU" sz="2400" dirty="0" smtClean="0"/>
              <a:t>няня -  нян</a:t>
            </a:r>
            <a:r>
              <a:rPr lang="ru-RU" sz="3600" b="1" dirty="0" smtClean="0"/>
              <a:t>ечк</a:t>
            </a:r>
            <a:r>
              <a:rPr lang="ru-RU" sz="2400" dirty="0" smtClean="0"/>
              <a:t>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title" sz="quarter"/>
          </p:nvPr>
        </p:nvSpPr>
        <p:spPr>
          <a:xfrm>
            <a:off x="250825" y="0"/>
            <a:ext cx="8893175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dirty="0" smtClean="0"/>
              <a:t> Словарь. </a:t>
            </a:r>
            <a:r>
              <a:rPr lang="ru-RU" altLang="ru-RU" sz="3100" dirty="0" smtClean="0"/>
              <a:t>Запиши слова, выдели орфограмму.</a:t>
            </a:r>
          </a:p>
        </p:txBody>
      </p:sp>
      <p:pic>
        <p:nvPicPr>
          <p:cNvPr id="2050" name="Picture 2" descr="Картинки по запросу картинки дирижё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240360" cy="2235849"/>
          </a:xfrm>
          <a:prstGeom prst="rect">
            <a:avLst/>
          </a:prstGeom>
          <a:noFill/>
        </p:spPr>
      </p:pic>
      <p:pic>
        <p:nvPicPr>
          <p:cNvPr id="2052" name="Picture 4" descr="Картинки по запросу картинки застёж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24744"/>
            <a:ext cx="4464496" cy="223224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115616" y="3501008"/>
            <a:ext cx="1973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</a:t>
            </a:r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r>
              <a:rPr lang="ru-RU" sz="3200" b="1" dirty="0" smtClean="0"/>
              <a:t>Р</a:t>
            </a:r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r>
              <a:rPr lang="ru-RU" sz="3200" b="1" dirty="0" smtClean="0"/>
              <a:t>Ж</a:t>
            </a:r>
            <a:r>
              <a:rPr lang="ru-RU" sz="3200" b="1" dirty="0" smtClean="0">
                <a:solidFill>
                  <a:srgbClr val="C00000"/>
                </a:solidFill>
              </a:rPr>
              <a:t>Ё</a:t>
            </a:r>
            <a:r>
              <a:rPr lang="ru-RU" sz="3200" b="1" dirty="0" smtClean="0"/>
              <a:t>Р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00192" y="3429000"/>
            <a:ext cx="2057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</a:t>
            </a:r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r>
              <a:rPr lang="ru-RU" sz="3200" b="1" dirty="0" smtClean="0"/>
              <a:t>СТЁ</a:t>
            </a:r>
            <a:r>
              <a:rPr lang="ru-RU" sz="3200" b="1" dirty="0" smtClean="0">
                <a:solidFill>
                  <a:srgbClr val="C00000"/>
                </a:solidFill>
              </a:rPr>
              <a:t>Ж</a:t>
            </a:r>
            <a:r>
              <a:rPr lang="ru-RU" sz="3200" b="1" dirty="0" smtClean="0"/>
              <a:t>КА</a:t>
            </a:r>
            <a:endParaRPr lang="ru-RU" sz="3200" b="1" dirty="0"/>
          </a:p>
        </p:txBody>
      </p:sp>
      <p:pic>
        <p:nvPicPr>
          <p:cNvPr id="2054" name="Picture 6" descr="Картинки по запросу картинки джемпе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149080"/>
            <a:ext cx="2902124" cy="220297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043608" y="6273225"/>
            <a:ext cx="2037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ДЖЕМП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Р</a:t>
            </a:r>
            <a:endParaRPr lang="ru-RU" sz="3200" b="1" dirty="0"/>
          </a:p>
        </p:txBody>
      </p:sp>
      <p:pic>
        <p:nvPicPr>
          <p:cNvPr id="2056" name="Picture 8" descr="Картинки по запросу картинки жонглёр"/>
          <p:cNvPicPr>
            <a:picLocks noChangeAspect="1" noChangeArrowheads="1"/>
          </p:cNvPicPr>
          <p:nvPr/>
        </p:nvPicPr>
        <p:blipFill>
          <a:blip r:embed="rId5" cstate="print"/>
          <a:srcRect l="17905" r="18433"/>
          <a:stretch>
            <a:fillRect/>
          </a:stretch>
        </p:blipFill>
        <p:spPr bwMode="auto">
          <a:xfrm>
            <a:off x="3851920" y="3501008"/>
            <a:ext cx="1800200" cy="282773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779912" y="6273225"/>
            <a:ext cx="1878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</a:t>
            </a:r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r>
              <a:rPr lang="ru-RU" sz="3200" b="1" dirty="0" smtClean="0"/>
              <a:t>НГЛЁР</a:t>
            </a:r>
            <a:endParaRPr lang="ru-RU" sz="3200" b="1" dirty="0"/>
          </a:p>
        </p:txBody>
      </p:sp>
      <p:pic>
        <p:nvPicPr>
          <p:cNvPr id="2060" name="Picture 12" descr="Картинки по запросу картинки занавес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149080"/>
            <a:ext cx="2736304" cy="211557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444208" y="627322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ЗАН</a:t>
            </a:r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r>
              <a:rPr lang="ru-RU" sz="3200" b="1" dirty="0" smtClean="0"/>
              <a:t>В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С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Понаблюдай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Вершина – верш</a:t>
            </a:r>
            <a:r>
              <a:rPr lang="ru-RU" sz="6000" i="1" dirty="0" smtClean="0"/>
              <a:t>инк</a:t>
            </a: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  <a:p>
            <a:pPr marL="0" indent="0">
              <a:buNone/>
            </a:pP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Трещина – трещ</a:t>
            </a:r>
            <a:r>
              <a:rPr lang="ru-RU" sz="6000" i="1" dirty="0" smtClean="0"/>
              <a:t>инк</a:t>
            </a: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  <a:p>
            <a:pPr marL="0" indent="0">
              <a:buNone/>
            </a:pP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Башня – баш</a:t>
            </a:r>
            <a:r>
              <a:rPr lang="ru-RU" sz="6000" i="1" dirty="0" smtClean="0"/>
              <a:t>енк</a:t>
            </a: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  <a:p>
            <a:pPr marL="0" indent="0">
              <a:buNone/>
            </a:pP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Сосна - сос</a:t>
            </a:r>
            <a:r>
              <a:rPr lang="ru-RU" sz="6000" i="1" dirty="0" smtClean="0"/>
              <a:t>енк</a:t>
            </a: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endParaRPr lang="ru-RU" sz="6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66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Тема урока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i="1" dirty="0" smtClean="0">
                <a:solidFill>
                  <a:schemeClr val="accent6">
                    <a:lumMod val="50000"/>
                  </a:schemeClr>
                </a:solidFill>
              </a:rPr>
              <a:t>Правописание сочетаний</a:t>
            </a:r>
          </a:p>
          <a:p>
            <a:pPr marL="0" indent="0" algn="ctr">
              <a:buNone/>
            </a:pPr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8000" b="1" i="1" dirty="0" smtClean="0"/>
              <a:t>–инк, -</a:t>
            </a:r>
            <a:r>
              <a:rPr lang="ru-RU" sz="8000" b="1" i="1" dirty="0" err="1" smtClean="0"/>
              <a:t>енк</a:t>
            </a:r>
            <a:endParaRPr lang="ru-RU" sz="80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9859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075240" cy="6480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Изучи новую тему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(поработай в парах устно)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Понаблюдай, сделай вывод и объясни.</a:t>
            </a:r>
          </a:p>
          <a:p>
            <a:r>
              <a:rPr lang="ru-RU" b="1" i="1" u="sng" dirty="0" smtClean="0">
                <a:solidFill>
                  <a:srgbClr val="C00000"/>
                </a:solidFill>
              </a:rPr>
              <a:t>Как нужно действовать при встрече с этой орфограммой: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35699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Вершина – верш</a:t>
            </a:r>
            <a:r>
              <a:rPr lang="ru-RU" sz="5400" i="1" dirty="0" smtClean="0"/>
              <a:t>инк</a:t>
            </a:r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  <a:p>
            <a:pPr algn="ctr"/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Трещина – трещ</a:t>
            </a:r>
            <a:r>
              <a:rPr lang="ru-RU" sz="5400" i="1" dirty="0" smtClean="0"/>
              <a:t>инк</a:t>
            </a:r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  <a:p>
            <a:pPr algn="ctr"/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Башня – баш</a:t>
            </a:r>
            <a:r>
              <a:rPr lang="ru-RU" sz="5400" i="1" dirty="0" smtClean="0"/>
              <a:t>енк</a:t>
            </a:r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  <a:p>
            <a:pPr algn="ctr"/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Сосна - сос</a:t>
            </a:r>
            <a:r>
              <a:rPr lang="ru-RU" sz="5400" i="1" dirty="0" smtClean="0"/>
              <a:t>енк</a:t>
            </a:r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29759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3285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Сочетание </a:t>
            </a:r>
            <a:r>
              <a:rPr lang="ru-RU" b="1" dirty="0" smtClean="0"/>
              <a:t>–ИНК-</a:t>
            </a:r>
            <a:r>
              <a:rPr lang="ru-RU" dirty="0" smtClean="0"/>
              <a:t> пишется в словах, образованных от слов на </a:t>
            </a:r>
            <a:r>
              <a:rPr lang="ru-RU" b="1" dirty="0" smtClean="0"/>
              <a:t>–ИНА: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протал</a:t>
            </a:r>
            <a:r>
              <a:rPr lang="ru-RU" b="1" dirty="0" smtClean="0"/>
              <a:t>ина</a:t>
            </a:r>
            <a:r>
              <a:rPr lang="ru-RU" dirty="0" smtClean="0"/>
              <a:t> – протал</a:t>
            </a:r>
            <a:r>
              <a:rPr lang="ru-RU" b="1" dirty="0" smtClean="0"/>
              <a:t>инк</a:t>
            </a:r>
            <a:r>
              <a:rPr lang="ru-RU" dirty="0" smtClean="0"/>
              <a:t>а,  </a:t>
            </a:r>
            <a:br>
              <a:rPr lang="ru-RU" dirty="0" smtClean="0"/>
            </a:br>
            <a:r>
              <a:rPr lang="ru-RU" dirty="0" smtClean="0"/>
              <a:t>трещ</a:t>
            </a:r>
            <a:r>
              <a:rPr lang="ru-RU" b="1" dirty="0" smtClean="0"/>
              <a:t>ина</a:t>
            </a:r>
            <a:r>
              <a:rPr lang="ru-RU" dirty="0" smtClean="0"/>
              <a:t> – трещ</a:t>
            </a:r>
            <a:r>
              <a:rPr lang="ru-RU" b="1" dirty="0" smtClean="0"/>
              <a:t>инк</a:t>
            </a:r>
            <a:r>
              <a:rPr lang="ru-RU" dirty="0" smtClean="0"/>
              <a:t>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Сочетание </a:t>
            </a:r>
            <a:r>
              <a:rPr lang="ru-RU" b="1" dirty="0" smtClean="0"/>
              <a:t>–ЕНК-</a:t>
            </a:r>
            <a:r>
              <a:rPr lang="ru-RU" dirty="0" smtClean="0"/>
              <a:t> пишется в словах, образованных от слов на  </a:t>
            </a:r>
            <a:r>
              <a:rPr lang="ru-RU" b="1" dirty="0" smtClean="0"/>
              <a:t>-НА</a:t>
            </a:r>
            <a:r>
              <a:rPr lang="ru-RU" dirty="0" smtClean="0"/>
              <a:t>, </a:t>
            </a:r>
            <a:r>
              <a:rPr lang="ru-RU" b="1" dirty="0" smtClean="0"/>
              <a:t> -НЯ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сос</a:t>
            </a:r>
            <a:r>
              <a:rPr lang="ru-RU" b="1" dirty="0" smtClean="0"/>
              <a:t>на</a:t>
            </a:r>
            <a:r>
              <a:rPr lang="ru-RU" dirty="0" smtClean="0"/>
              <a:t> – сос</a:t>
            </a:r>
            <a:r>
              <a:rPr lang="ru-RU" b="1" dirty="0" smtClean="0"/>
              <a:t>енк</a:t>
            </a:r>
            <a:r>
              <a:rPr lang="ru-RU" dirty="0" smtClean="0"/>
              <a:t>а,   виш</a:t>
            </a:r>
            <a:r>
              <a:rPr lang="ru-RU" b="1" dirty="0" smtClean="0"/>
              <a:t>ня</a:t>
            </a:r>
            <a:r>
              <a:rPr lang="ru-RU" dirty="0" smtClean="0"/>
              <a:t> – виш</a:t>
            </a:r>
            <a:r>
              <a:rPr lang="ru-RU" b="1" dirty="0" smtClean="0"/>
              <a:t>енк</a:t>
            </a:r>
            <a:r>
              <a:rPr lang="ru-RU" dirty="0" smtClean="0"/>
              <a:t>а.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88640"/>
            <a:ext cx="79016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Вывод.   Правило</a:t>
            </a:r>
            <a:r>
              <a:rPr lang="ru-RU" sz="4400" dirty="0" smtClean="0">
                <a:solidFill>
                  <a:srgbClr val="C00000"/>
                </a:solidFill>
              </a:rPr>
              <a:t>.  </a:t>
            </a:r>
            <a:r>
              <a:rPr lang="ru-RU" sz="2400" dirty="0" smtClean="0">
                <a:solidFill>
                  <a:srgbClr val="C00000"/>
                </a:solidFill>
              </a:rPr>
              <a:t>Учебник стр. 39-40.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Алгоритм</a:t>
            </a:r>
            <a:endParaRPr lang="ru-RU" sz="8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Определи, от какого слова образовалось данное.</a:t>
            </a: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Если от слова на </a:t>
            </a:r>
            <a:r>
              <a:rPr lang="ru-RU" sz="4400" b="1" dirty="0" smtClean="0"/>
              <a:t>–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b="1" dirty="0" err="1" smtClean="0"/>
              <a:t>ина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, пиши сочетание </a:t>
            </a:r>
            <a:r>
              <a:rPr lang="ru-RU" sz="4400" b="1" dirty="0" smtClean="0"/>
              <a:t>– </a:t>
            </a:r>
            <a:r>
              <a:rPr lang="ru-RU" sz="4800" b="1" dirty="0" smtClean="0"/>
              <a:t>инк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Если от слова на </a:t>
            </a:r>
            <a:r>
              <a:rPr lang="ru-RU" sz="5400" b="1" dirty="0" smtClean="0"/>
              <a:t>–на, - </a:t>
            </a:r>
            <a:r>
              <a:rPr lang="ru-RU" sz="5400" b="1" dirty="0" err="1" smtClean="0"/>
              <a:t>ня</a:t>
            </a:r>
            <a:r>
              <a:rPr lang="ru-RU" sz="5400" b="1" dirty="0" smtClean="0"/>
              <a:t>,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пиши </a:t>
            </a:r>
            <a:r>
              <a:rPr lang="ru-RU" sz="5400" b="1" dirty="0" smtClean="0"/>
              <a:t>– </a:t>
            </a:r>
            <a:r>
              <a:rPr lang="ru-RU" sz="5400" b="1" dirty="0" err="1" smtClean="0"/>
              <a:t>енк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5949280"/>
            <a:ext cx="459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Устно.     Упр. 1, стр. 40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3646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666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Орфографическая минутка.</vt:lpstr>
      <vt:lpstr>Орфографическая минутка.</vt:lpstr>
      <vt:lpstr> Словарь. Запиши слова, выдели орфограмму.</vt:lpstr>
      <vt:lpstr>Понаблюдай</vt:lpstr>
      <vt:lpstr>Тема урока</vt:lpstr>
      <vt:lpstr>Изучи новую тему (поработай в парах устно)</vt:lpstr>
      <vt:lpstr> Сочетание –ИНК- пишется в словах, образованных от слов на –ИНА: проталина – проталинка,   трещина – трещинка.  Сочетание –ЕНК- пишется в словах, образованных от слов на  -НА,  -НЯ: сосна – сосенка,   вишня – вишенка.  </vt:lpstr>
      <vt:lpstr>Алгоритм</vt:lpstr>
      <vt:lpstr>Слайд 10</vt:lpstr>
      <vt:lpstr>Слайд 11</vt:lpstr>
      <vt:lpstr>Упражнение (суффиксы -ЕНК, -ИНК)</vt:lpstr>
      <vt:lpstr>Упражнение (суффиксы -ЕНК, -ИНК)</vt:lpstr>
      <vt:lpstr>Упражнение (суффиксы -ЕНК, -ИНК)</vt:lpstr>
      <vt:lpstr>Упражнение (суффиксы -ЕНК, -ИНК)</vt:lpstr>
      <vt:lpstr>Упражнение (суффиксы -ЕНК, -ИНК)</vt:lpstr>
      <vt:lpstr>Упражнение (суффиксы -ЕНК, -ИНК)</vt:lpstr>
      <vt:lpstr>Вспомни правило!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УРОКА РУССКОГО ЯЗЫКА  В 3 КЛАССЕ</dc:title>
  <dc:creator>Наталтя</dc:creator>
  <cp:lastModifiedBy>User</cp:lastModifiedBy>
  <cp:revision>63</cp:revision>
  <cp:lastPrinted>2015-02-04T20:17:41Z</cp:lastPrinted>
  <dcterms:created xsi:type="dcterms:W3CDTF">2015-01-27T17:27:03Z</dcterms:created>
  <dcterms:modified xsi:type="dcterms:W3CDTF">2017-02-19T17:57:01Z</dcterms:modified>
</cp:coreProperties>
</file>