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sldIdLst>
    <p:sldId id="258" r:id="rId2"/>
    <p:sldId id="259" r:id="rId3"/>
    <p:sldId id="270" r:id="rId4"/>
    <p:sldId id="260" r:id="rId5"/>
    <p:sldId id="263" r:id="rId6"/>
    <p:sldId id="271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F3C0A5-74FA-4980-ADEB-C432A8964D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50D7D-A7B8-4127-ADB1-076EEAB05CEC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16B07-5AA0-4609-8C75-2CCC7EC28D9B}" type="slidenum">
              <a:rPr lang="ru-RU"/>
              <a:pPr/>
              <a:t>2</a:t>
            </a:fld>
            <a:endParaRPr 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A42A2-90CA-4617-BA19-120984C47080}" type="slidenum">
              <a:rPr lang="ru-RU"/>
              <a:pPr/>
              <a:t>5</a:t>
            </a:fld>
            <a:endParaRPr lang="ru-RU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DB320-D675-49DF-B0D3-C0106CAD253D}" type="slidenum">
              <a:rPr lang="ru-RU"/>
              <a:pPr/>
              <a:t>7</a:t>
            </a:fld>
            <a:endParaRPr lang="ru-RU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3072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072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7734318F-6CAA-4369-ACF1-F57DB67D2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C69F7-D42D-4FF5-BB29-5919A8E33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60008-3948-4F58-A3D0-468CCA700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7130-8F9D-4731-8C23-B82E5781BD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C1554-547C-4CFE-ACF5-F91B39C2A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B7637-29D2-4E0A-A7A5-D5B8B101A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3DB3D-19A0-433B-9BB9-6B8178B7C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410B-F873-4008-8197-11362BE2F2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A457-41F9-480D-B288-1B4CB302A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C4BD-CF2D-4F22-BD24-52670984B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492D6-425B-4015-B622-4EDBB6CFF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96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7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607C012C-E51D-4543-BF9C-24C870FD30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63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В 1809 году</a:t>
            </a:r>
            <a:r>
              <a:rPr lang="ru-RU" sz="2000" b="1">
                <a:latin typeface="Times New Roman" pitchFamily="18" charset="0"/>
              </a:rPr>
              <a:t> выходит его основной труд 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«Философия зоологии»,</a:t>
            </a:r>
            <a:r>
              <a:rPr lang="ru-RU" sz="2000" b="1">
                <a:latin typeface="Times New Roman" pitchFamily="18" charset="0"/>
              </a:rPr>
              <a:t> в которой Ламарк приводит многочисленные доказательства изменяемости видов.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0825" y="115888"/>
            <a:ext cx="84248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rgbClr val="663300"/>
                </a:solidFill>
                <a:latin typeface="Times New Roman" pitchFamily="18" charset="0"/>
              </a:rPr>
              <a:t>Эволюционная теория Ж.Б.Ламарка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 l="30061" t="25586" r="26384" b="32074"/>
          <a:stretch>
            <a:fillRect/>
          </a:stretch>
        </p:blipFill>
        <p:spPr bwMode="auto">
          <a:xfrm>
            <a:off x="1908175" y="1484313"/>
            <a:ext cx="4968875" cy="3621087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506538"/>
            <a:ext cx="7632700" cy="4395787"/>
          </a:xfrm>
          <a:noFill/>
          <a:ln w="28575">
            <a:solidFill>
              <a:srgbClr val="663300"/>
            </a:solidFill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49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3300"/>
                </a:solidFill>
                <a:latin typeface="Times New Roman" pitchFamily="18" charset="0"/>
              </a:rPr>
              <a:t>Классификация животных Ламарка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l="5515" t="5444" r="5515" b="10028"/>
          <a:stretch>
            <a:fillRect/>
          </a:stretch>
        </p:blipFill>
        <p:spPr bwMode="auto">
          <a:xfrm>
            <a:off x="6948488" y="2852738"/>
            <a:ext cx="1008062" cy="81915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860800"/>
            <a:ext cx="936625" cy="750888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 l="11839" t="23697" r="60156" b="55571"/>
          <a:stretch>
            <a:fillRect/>
          </a:stretch>
        </p:blipFill>
        <p:spPr bwMode="auto">
          <a:xfrm>
            <a:off x="900113" y="3716338"/>
            <a:ext cx="1223962" cy="681037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 l="5159" t="25586" r="51302" b="30887"/>
          <a:stretch>
            <a:fillRect/>
          </a:stretch>
        </p:blipFill>
        <p:spPr bwMode="auto">
          <a:xfrm>
            <a:off x="5867400" y="4941888"/>
            <a:ext cx="1079500" cy="809625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 l="5908" t="21658" r="52946" b="37001"/>
          <a:stretch>
            <a:fillRect/>
          </a:stretch>
        </p:blipFill>
        <p:spPr bwMode="auto">
          <a:xfrm>
            <a:off x="7235825" y="4941888"/>
            <a:ext cx="1008063" cy="758825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 l="14568" t="27365" r="61816" b="39171"/>
          <a:stretch>
            <a:fillRect/>
          </a:stretch>
        </p:blipFill>
        <p:spPr bwMode="auto">
          <a:xfrm>
            <a:off x="4716463" y="4797425"/>
            <a:ext cx="881062" cy="935038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/>
          <a:srcRect l="18675" t="58566" r="64708" b="24051"/>
          <a:stretch>
            <a:fillRect/>
          </a:stretch>
        </p:blipFill>
        <p:spPr bwMode="auto">
          <a:xfrm>
            <a:off x="3419475" y="4941888"/>
            <a:ext cx="1008063" cy="790575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/>
          <a:srcRect l="3694" t="21658" r="51302" b="34027"/>
          <a:stretch>
            <a:fillRect/>
          </a:stretch>
        </p:blipFill>
        <p:spPr bwMode="auto">
          <a:xfrm>
            <a:off x="900113" y="2492375"/>
            <a:ext cx="1223962" cy="903288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 cstate="print"/>
          <a:srcRect l="53857" t="19684" r="7747" b="46167"/>
          <a:stretch>
            <a:fillRect/>
          </a:stretch>
        </p:blipFill>
        <p:spPr bwMode="auto">
          <a:xfrm>
            <a:off x="2411413" y="2781300"/>
            <a:ext cx="1295400" cy="8636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550" y="1628775"/>
            <a:ext cx="1800225" cy="69056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</p:pic>
      <p:pic>
        <p:nvPicPr>
          <p:cNvPr id="7183" name="Picture 15" descr="Широкоэкранные обои - Птицы"/>
          <p:cNvPicPr>
            <a:picLocks noChangeAspect="1" noChangeArrowheads="1"/>
          </p:cNvPicPr>
          <p:nvPr/>
        </p:nvPicPr>
        <p:blipFill>
          <a:blip r:embed="rId14" cstate="print"/>
          <a:srcRect l="19012" r="38130" b="30112"/>
          <a:stretch>
            <a:fillRect/>
          </a:stretch>
        </p:blipFill>
        <p:spPr bwMode="auto">
          <a:xfrm>
            <a:off x="3203575" y="1628775"/>
            <a:ext cx="766763" cy="9382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 cstate="print"/>
          <a:srcRect l="6657" t="20682" r="65300" b="37978"/>
          <a:stretch>
            <a:fillRect/>
          </a:stretch>
        </p:blipFill>
        <p:spPr bwMode="auto">
          <a:xfrm>
            <a:off x="4356100" y="1628775"/>
            <a:ext cx="847725" cy="936625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 l="23230" t="33929" r="21722" b="24893"/>
          <a:stretch>
            <a:fillRect/>
          </a:stretch>
        </p:blipFill>
        <p:spPr bwMode="auto">
          <a:xfrm>
            <a:off x="611188" y="1484313"/>
            <a:ext cx="7704137" cy="4611687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23850" y="4762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63300"/>
                </a:solidFill>
                <a:latin typeface="Times New Roman" pitchFamily="18" charset="0"/>
              </a:rPr>
              <a:t>Распределение животных по градационным ступеням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4489" t="18338" r="7178" b="34636"/>
          <a:stretch>
            <a:fillRect/>
          </a:stretch>
        </p:blipFill>
        <p:spPr bwMode="auto">
          <a:xfrm>
            <a:off x="539750" y="1557338"/>
            <a:ext cx="3024188" cy="1830387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5902" t="3236" r="2919" b="1056"/>
          <a:stretch>
            <a:fillRect/>
          </a:stretch>
        </p:blipFill>
        <p:spPr bwMode="auto">
          <a:xfrm>
            <a:off x="6084888" y="1484313"/>
            <a:ext cx="2376487" cy="22987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476250"/>
            <a:ext cx="8243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3300"/>
                </a:solidFill>
                <a:latin typeface="Times New Roman" pitchFamily="18" charset="0"/>
              </a:rPr>
              <a:t>Движущие силы эволюции по Ж.Б. Ламарку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779838" y="1484313"/>
            <a:ext cx="1944687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Внешняя среда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708400" y="2205038"/>
            <a:ext cx="2159000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Внутреннее </a:t>
            </a:r>
          </a:p>
          <a:p>
            <a:pPr algn="ctr"/>
            <a:r>
              <a:rPr lang="ru-RU" sz="1400" b="1"/>
              <a:t>стремление </a:t>
            </a:r>
          </a:p>
          <a:p>
            <a:pPr algn="ctr"/>
            <a:r>
              <a:rPr lang="ru-RU" sz="1400" b="1"/>
              <a:t>к совершенству 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708400" y="3213100"/>
            <a:ext cx="2159000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Упражнение или </a:t>
            </a:r>
          </a:p>
          <a:p>
            <a:pPr algn="ctr"/>
            <a:r>
              <a:rPr lang="ru-RU" sz="1400" b="1"/>
              <a:t>неупражнение </a:t>
            </a:r>
          </a:p>
          <a:p>
            <a:pPr algn="ctr"/>
            <a:r>
              <a:rPr lang="ru-RU" sz="1400" b="1"/>
              <a:t>органов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9750" y="4076700"/>
            <a:ext cx="41036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Высшие животные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1. Изменение условий среды.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2. Изменение потребностей.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3. Изменение действий.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4. Выработка новых привычек.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5. Упражнение одних органов в соответствии с новыми потребностями,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неупражнение других.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16463" y="4292600"/>
            <a:ext cx="38163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Times New Roman" pitchFamily="18" charset="0"/>
              </a:rPr>
              <a:t>6. Изменение органов под влиянием продолжительного упражнения или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неупражнения (I закон Ламарка).</a:t>
            </a:r>
          </a:p>
          <a:p>
            <a:pPr algn="just"/>
            <a:r>
              <a:rPr lang="ru-RU" sz="1600" b="1">
                <a:latin typeface="Times New Roman" pitchFamily="18" charset="0"/>
              </a:rPr>
              <a:t>7. Наследственное закрепление возникших изменений под влиянием фактора времени (II закон Ламарка).</a:t>
            </a:r>
          </a:p>
          <a:p>
            <a:pPr algn="just">
              <a:spcBef>
                <a:spcPct val="50000"/>
              </a:spcBef>
            </a:pPr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81359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33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ru-RU" b="1"/>
              <a:t>Происхождение человека Ламарк связывает с «четверорукими обезьянами», перешедшими к наземному способу существования</a:t>
            </a:r>
            <a:r>
              <a:rPr lang="ru-RU" sz="2000"/>
              <a:t>.</a:t>
            </a:r>
            <a:r>
              <a:rPr lang="ru-RU" sz="20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06775"/>
            <a:ext cx="8135937" cy="2478088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064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3300"/>
                </a:solidFill>
              </a:rPr>
              <a:t>Термин «вид» я считаю совершенно произвольным, придуманным ради удобства, для обозначения группы особей, близко между собой схожих….</a:t>
            </a:r>
          </a:p>
          <a:p>
            <a:endParaRPr lang="ru-RU" b="1">
              <a:solidFill>
                <a:srgbClr val="663300"/>
              </a:solidFill>
            </a:endParaRP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663300"/>
                </a:solidFill>
              </a:rPr>
              <a:t>Выводы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573463"/>
            <a:ext cx="8174038" cy="2735262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/>
              <a:t>    «</a:t>
            </a:r>
            <a:r>
              <a:rPr lang="ru-RU" sz="2000" b="1"/>
              <a:t>Природа произвела все существующие виды животных последовательно, начиная с самых несовершенных или самых простых и кончая наиболее совершенными, постепенно усложняя их организацию. Когда эти животные распространились по всем обитаемым местам земного шара, каждый вид приобрёл под влиянием обстоятельств, в которых он оказался, те привычки и те изменения частей, какие мы у него наблюдаем». Ж.Б. Ламарк.</a:t>
            </a:r>
          </a:p>
          <a:p>
            <a:pPr>
              <a:buFont typeface="Wingdings" pitchFamily="2" charset="2"/>
              <a:buNone/>
            </a:pPr>
            <a:endParaRPr lang="ru-RU" sz="2000" b="1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473200"/>
            <a:ext cx="3024188" cy="206375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3365500" cy="2125662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77771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Ж. Б. Ламарк в книге «Философия зоологии» разделил животных на 14 классов и расположил их на 6 ступенях по степени ….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6 градаций животных по Ламарку ….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Его классификацию можно считать естественной, так как ….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Движущими силами эволюции по Ж. Б. Ламарку являются: ….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Как появилось многообразие видов по Ламарку?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В результате воздействия внешней среды у живых организмов по Ж. Б. Ламарку ….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Как объясняет приспособленность видов Ж.Б.Ламарк?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Несомненной заслугой Ж. Б. Ламарка было ….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Его гипотеза не была принята, не все признавали, что ….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46088" y="115888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900" b="1">
                <a:solidFill>
                  <a:srgbClr val="663300"/>
                </a:solidFill>
                <a:latin typeface="Times New Roman" pitchFamily="18" charset="0"/>
              </a:rPr>
              <a:t>Задание №1. Допиши фразу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1">
      <a:dk1>
        <a:srgbClr val="000000"/>
      </a:dk1>
      <a:lt1>
        <a:srgbClr val="B3D9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D6E9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1">
        <a:dk1>
          <a:srgbClr val="000000"/>
        </a:dk1>
        <a:lt1>
          <a:srgbClr val="B3D9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D6E9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191</TotalTime>
  <Words>234</Words>
  <Application>Microsoft Office PowerPoint</Application>
  <PresentationFormat>Экран (4:3)</PresentationFormat>
  <Paragraphs>41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Wingdings</vt:lpstr>
      <vt:lpstr>Arial Black</vt:lpstr>
      <vt:lpstr>Tahoma</vt:lpstr>
      <vt:lpstr>Скругленный</vt:lpstr>
      <vt:lpstr>Слайд 1</vt:lpstr>
      <vt:lpstr>Слайд 2</vt:lpstr>
      <vt:lpstr>Слайд 3</vt:lpstr>
      <vt:lpstr>Слайд 4</vt:lpstr>
      <vt:lpstr>Слайд 5</vt:lpstr>
      <vt:lpstr>Выводы</vt:lpstr>
      <vt:lpstr>Слайд 7</vt:lpstr>
    </vt:vector>
  </TitlesOfParts>
  <Company>mtl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dmitrieva</dc:creator>
  <cp:lastModifiedBy>Admin</cp:lastModifiedBy>
  <cp:revision>29</cp:revision>
  <dcterms:created xsi:type="dcterms:W3CDTF">2011-01-15T06:38:05Z</dcterms:created>
  <dcterms:modified xsi:type="dcterms:W3CDTF">2016-01-10T05:35:29Z</dcterms:modified>
</cp:coreProperties>
</file>