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0" r:id="rId2"/>
    <p:sldId id="256" r:id="rId3"/>
    <p:sldId id="318" r:id="rId4"/>
    <p:sldId id="291" r:id="rId5"/>
    <p:sldId id="317" r:id="rId6"/>
    <p:sldId id="300" r:id="rId7"/>
    <p:sldId id="301" r:id="rId8"/>
    <p:sldId id="292" r:id="rId9"/>
    <p:sldId id="293" r:id="rId10"/>
    <p:sldId id="294" r:id="rId11"/>
    <p:sldId id="297" r:id="rId12"/>
    <p:sldId id="296" r:id="rId13"/>
    <p:sldId id="316" r:id="rId14"/>
    <p:sldId id="298" r:id="rId15"/>
    <p:sldId id="299" r:id="rId16"/>
    <p:sldId id="302" r:id="rId17"/>
    <p:sldId id="313" r:id="rId18"/>
    <p:sldId id="312" r:id="rId19"/>
    <p:sldId id="315" r:id="rId20"/>
    <p:sldId id="289" r:id="rId21"/>
    <p:sldId id="303" r:id="rId22"/>
    <p:sldId id="319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4" r:id="rId3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chemeClr val="tx1"/>
    </p:penClr>
  </p:showPr>
  <p:clrMru>
    <a:srgbClr val="800000"/>
    <a:srgbClr val="000000"/>
    <a:srgbClr val="A50021"/>
    <a:srgbClr val="FF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1" autoAdjust="0"/>
    <p:restoredTop sz="94600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C4589B9-1220-4B79-BF02-DD3DD83F4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9C408CB-12CC-4ECD-BB46-D32DCB9338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4C1E-52A4-4564-8718-D1BCC0BA90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9CF9-3C08-4391-892E-87AC7AA131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A2DE-3E2A-4B74-9504-3A058AC0D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7C82-F0E1-4020-9ED4-82E1432335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4504-5156-4F73-852B-9D27482E0D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D602-F8C4-4C7C-A353-793F1E2ACA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471A-B930-4D93-9470-9420ED76A9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F6F0-2BDD-4741-85EF-3FA8A150E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2332C-6A4D-44FE-8740-111A11763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0C03-0F70-43FD-9652-ED6BABD3D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DF5C3-4DAB-4BA4-A443-A244683289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2521144-BA78-43A4-902C-A7EE15952C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newsflash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ocuments\&#1059;&#1088;&#1086;&#1082;%20-%20&#1091;&#1095;&#1080;&#1090;&#1077;&#1083;&#1100;%20&#1075;&#1086;&#1076;&#1072;\pril1.av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ocuments\&#1059;&#1088;&#1086;&#1082;%20-%20&#1091;&#1095;&#1080;&#1090;&#1077;&#1083;&#1100;%20&#1075;&#1086;&#1076;&#1072;\PogrebniakSF\PogrebniakSF\&#1055;&#1088;&#1077;&#1079;&#1077;&#1085;&#1090;&#1072;&#1094;&#1080;&#1103;\&#1055;&#1054;&#1048;&#1057;&#1050;%20&#1055;&#1054;&#1051;&#1071;&#1056;&#1053;&#1054;&#1049;%20&#1047;&#1042;&#1045;&#1047;&#1044;&#1067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ril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7" y="571480"/>
            <a:ext cx="8326490" cy="62448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285720" y="0"/>
            <a:ext cx="8501122" cy="6858000"/>
            <a:chOff x="0" y="382843"/>
            <a:chExt cx="9144000" cy="609400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2843"/>
              <a:ext cx="9144000" cy="609231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99" t="95809" r="78124"/>
            <a:stretch/>
          </p:blipFill>
          <p:spPr>
            <a:xfrm>
              <a:off x="7307818" y="6221513"/>
              <a:ext cx="1826657" cy="2553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FF99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на местности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643438" y="2285992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По солнцу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000504"/>
            <a:ext cx="3600400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С помощью компаса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4000504"/>
            <a:ext cx="4176464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По особенностям ОС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71472" y="2357430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По звездам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2941"/>
            </a:srgb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по солнцу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074" name="Picture 2" descr="http://litn-andr.narod.ru/data/Glossary/images/p58_orientirovanie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643042" y="1571612"/>
            <a:ext cx="57531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5455"/>
            <a:ext cx="9144000" cy="674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FF99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на местности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643438" y="2285992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По солнцу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000504"/>
            <a:ext cx="3600400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С помощью </a:t>
            </a:r>
            <a:r>
              <a:rPr lang="ru-RU" sz="4400" b="1" dirty="0" smtClean="0"/>
              <a:t>компаса</a:t>
            </a:r>
            <a:endParaRPr lang="ru-RU" sz="4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4000504"/>
            <a:ext cx="4176464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По особенностям ОС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71472" y="2357430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По звездам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1692275" y="549275"/>
            <a:ext cx="5832475" cy="5759450"/>
            <a:chOff x="1691680" y="548680"/>
            <a:chExt cx="5832648" cy="5760640"/>
          </a:xfrm>
        </p:grpSpPr>
        <p:grpSp>
          <p:nvGrpSpPr>
            <p:cNvPr id="3" name="Группа 20"/>
            <p:cNvGrpSpPr>
              <a:grpSpLocks/>
            </p:cNvGrpSpPr>
            <p:nvPr/>
          </p:nvGrpSpPr>
          <p:grpSpPr bwMode="auto">
            <a:xfrm>
              <a:off x="1691680" y="548680"/>
              <a:ext cx="5832648" cy="5760640"/>
              <a:chOff x="1691680" y="548680"/>
              <a:chExt cx="5832648" cy="5760640"/>
            </a:xfrm>
          </p:grpSpPr>
          <p:grpSp>
            <p:nvGrpSpPr>
              <p:cNvPr id="6" name="Группа 17"/>
              <p:cNvGrpSpPr>
                <a:grpSpLocks/>
              </p:cNvGrpSpPr>
              <p:nvPr/>
            </p:nvGrpSpPr>
            <p:grpSpPr bwMode="auto">
              <a:xfrm>
                <a:off x="1691680" y="548680"/>
                <a:ext cx="5832648" cy="5760640"/>
                <a:chOff x="1691680" y="548680"/>
                <a:chExt cx="5832648" cy="5760640"/>
              </a:xfrm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1691680" y="548680"/>
                  <a:ext cx="5832648" cy="57606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2010777" y="796381"/>
                  <a:ext cx="5194454" cy="526523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9" name="Прямая соединительная линия 8"/>
                <p:cNvCxnSpPr>
                  <a:stCxn id="4" idx="0"/>
                  <a:endCxn id="4" idx="4"/>
                </p:cNvCxnSpPr>
                <p:nvPr/>
              </p:nvCxnSpPr>
              <p:spPr>
                <a:xfrm>
                  <a:off x="4608005" y="548680"/>
                  <a:ext cx="0" cy="5760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>
                  <a:stCxn id="5" idx="1"/>
                  <a:endCxn id="5" idx="5"/>
                </p:cNvCxnSpPr>
                <p:nvPr/>
              </p:nvCxnSpPr>
              <p:spPr>
                <a:xfrm>
                  <a:off x="2772800" y="1568066"/>
                  <a:ext cx="3670409" cy="37218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>
                  <a:stCxn id="5" idx="3"/>
                  <a:endCxn id="5" idx="7"/>
                </p:cNvCxnSpPr>
                <p:nvPr/>
              </p:nvCxnSpPr>
              <p:spPr>
                <a:xfrm flipV="1">
                  <a:off x="2772800" y="1568066"/>
                  <a:ext cx="3670409" cy="37218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Прямая соединительная линия 19"/>
              <p:cNvCxnSpPr>
                <a:stCxn id="5" idx="2"/>
              </p:cNvCxnSpPr>
              <p:nvPr/>
            </p:nvCxnSpPr>
            <p:spPr>
              <a:xfrm>
                <a:off x="2010777" y="3429000"/>
                <a:ext cx="51944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1" name="TextBox 25"/>
            <p:cNvSpPr txBox="1">
              <a:spLocks noChangeArrowheads="1"/>
            </p:cNvSpPr>
            <p:nvPr/>
          </p:nvSpPr>
          <p:spPr bwMode="auto">
            <a:xfrm>
              <a:off x="4336199" y="645351"/>
              <a:ext cx="6023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/>
                <a:t>С</a:t>
              </a:r>
            </a:p>
          </p:txBody>
        </p:sp>
        <p:sp>
          <p:nvSpPr>
            <p:cNvPr id="13322" name="TextBox 26"/>
            <p:cNvSpPr txBox="1">
              <a:spLocks noChangeArrowheads="1"/>
            </p:cNvSpPr>
            <p:nvPr/>
          </p:nvSpPr>
          <p:spPr bwMode="auto">
            <a:xfrm>
              <a:off x="4287671" y="5290447"/>
              <a:ext cx="46485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/>
                <a:t>Ю</a:t>
              </a:r>
            </a:p>
          </p:txBody>
        </p:sp>
        <p:sp>
          <p:nvSpPr>
            <p:cNvPr id="13323" name="TextBox 27"/>
            <p:cNvSpPr txBox="1">
              <a:spLocks noChangeArrowheads="1"/>
            </p:cNvSpPr>
            <p:nvPr/>
          </p:nvSpPr>
          <p:spPr bwMode="auto">
            <a:xfrm>
              <a:off x="2011524" y="2996951"/>
              <a:ext cx="47224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/>
                <a:t>З</a:t>
              </a:r>
            </a:p>
          </p:txBody>
        </p:sp>
        <p:sp>
          <p:nvSpPr>
            <p:cNvPr id="13324" name="TextBox 28"/>
            <p:cNvSpPr txBox="1">
              <a:spLocks noChangeArrowheads="1"/>
            </p:cNvSpPr>
            <p:nvPr/>
          </p:nvSpPr>
          <p:spPr bwMode="auto">
            <a:xfrm>
              <a:off x="6766825" y="3016708"/>
              <a:ext cx="5442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/>
                <a:t>В</a:t>
              </a:r>
            </a:p>
          </p:txBody>
        </p:sp>
        <p:sp>
          <p:nvSpPr>
            <p:cNvPr id="13325" name="TextBox 29"/>
            <p:cNvSpPr txBox="1">
              <a:spLocks noChangeArrowheads="1"/>
            </p:cNvSpPr>
            <p:nvPr/>
          </p:nvSpPr>
          <p:spPr bwMode="auto">
            <a:xfrm>
              <a:off x="5830721" y="1360288"/>
              <a:ext cx="93610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/>
                <a:t>СВ</a:t>
              </a:r>
            </a:p>
          </p:txBody>
        </p:sp>
        <p:sp>
          <p:nvSpPr>
            <p:cNvPr id="13326" name="TextBox 30"/>
            <p:cNvSpPr txBox="1">
              <a:spLocks noChangeArrowheads="1"/>
            </p:cNvSpPr>
            <p:nvPr/>
          </p:nvSpPr>
          <p:spPr bwMode="auto">
            <a:xfrm>
              <a:off x="5734008" y="4606585"/>
              <a:ext cx="112952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/>
                <a:t>ЮВ</a:t>
              </a:r>
            </a:p>
          </p:txBody>
        </p:sp>
        <p:sp>
          <p:nvSpPr>
            <p:cNvPr id="13327" name="TextBox 31"/>
            <p:cNvSpPr txBox="1">
              <a:spLocks noChangeArrowheads="1"/>
            </p:cNvSpPr>
            <p:nvPr/>
          </p:nvSpPr>
          <p:spPr bwMode="auto">
            <a:xfrm>
              <a:off x="2497662" y="1360287"/>
              <a:ext cx="86388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/>
                <a:t>СЗ</a:t>
              </a:r>
            </a:p>
          </p:txBody>
        </p:sp>
        <p:sp>
          <p:nvSpPr>
            <p:cNvPr id="13328" name="TextBox 32"/>
            <p:cNvSpPr txBox="1">
              <a:spLocks noChangeArrowheads="1"/>
            </p:cNvSpPr>
            <p:nvPr/>
          </p:nvSpPr>
          <p:spPr bwMode="auto">
            <a:xfrm>
              <a:off x="2524944" y="4725144"/>
              <a:ext cx="115191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/>
                <a:t>ЮЗ</a:t>
              </a:r>
            </a:p>
          </p:txBody>
        </p:sp>
      </p:grpSp>
      <p:cxnSp>
        <p:nvCxnSpPr>
          <p:cNvPr id="7" name="Прямая соединительная линия 6"/>
          <p:cNvCxnSpPr>
            <a:endCxn id="4" idx="6"/>
          </p:cNvCxnSpPr>
          <p:nvPr/>
        </p:nvCxnSpPr>
        <p:spPr>
          <a:xfrm>
            <a:off x="1692275" y="3429000"/>
            <a:ext cx="5832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4476750" y="1541463"/>
            <a:ext cx="261938" cy="3695700"/>
            <a:chOff x="4473699" y="1196752"/>
            <a:chExt cx="269701" cy="4457498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4481872" y="1196752"/>
              <a:ext cx="251720" cy="223257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0800000">
              <a:off x="4491680" y="3421672"/>
              <a:ext cx="251720" cy="223257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473699" y="3287640"/>
              <a:ext cx="261528" cy="28146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FF99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на местности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643438" y="2285992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По солнцу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000504"/>
            <a:ext cx="3600400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С помощью </a:t>
            </a:r>
            <a:r>
              <a:rPr lang="ru-RU" sz="4400" b="1" dirty="0" smtClean="0"/>
              <a:t>компаса</a:t>
            </a:r>
            <a:endParaRPr lang="ru-RU" sz="4400" b="1" dirty="0"/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4429124" y="4000504"/>
            <a:ext cx="4176464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По особенностям ОС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1472" y="2357430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По звездам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Segoe Script" pitchFamily="34" charset="0"/>
              </a:rPr>
              <a:t>Задание:</a:t>
            </a:r>
            <a:endParaRPr lang="ru-RU" sz="4400" b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dirty="0" smtClean="0">
                <a:latin typeface="Segoe Script" pitchFamily="34" charset="0"/>
              </a:rPr>
              <a:t>Определите стороны горизонта по признакам местных предметов:</a:t>
            </a:r>
            <a:endParaRPr lang="ru-RU" sz="44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7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2000232" y="2000240"/>
            <a:ext cx="7143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0" y="2071678"/>
            <a:ext cx="5000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3286116" y="214290"/>
            <a:ext cx="7143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8929718" y="214290"/>
            <a:ext cx="4286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1071538" y="5157810"/>
            <a:ext cx="428596" cy="3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3571868" y="5100656"/>
            <a:ext cx="500034" cy="4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6357950" y="4429132"/>
            <a:ext cx="35717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8143900" y="4472000"/>
            <a:ext cx="392885" cy="31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214282" y="5857892"/>
            <a:ext cx="53576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t="6250" r="92358" b="85417"/>
          <a:stretch>
            <a:fillRect/>
          </a:stretch>
        </p:blipFill>
        <p:spPr bwMode="auto">
          <a:xfrm>
            <a:off x="5786446" y="5929330"/>
            <a:ext cx="428596" cy="3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7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285875" y="571481"/>
            <a:ext cx="6786563" cy="35004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br>
              <a:rPr lang="ru-RU" sz="6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на местности. </a:t>
            </a:r>
            <a:endParaRPr lang="ru-RU" sz="66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8" descr="D:\КАРТИНКИ\Коллекция картинок3\j023901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429125"/>
            <a:ext cx="2000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D:\КАРТИНКИ\Коллекция картинок3\j0335626.wmf"/>
          <p:cNvPicPr>
            <a:picLocks noChangeAspect="1" noChangeArrowheads="1"/>
          </p:cNvPicPr>
          <p:nvPr/>
        </p:nvPicPr>
        <p:blipFill>
          <a:blip r:embed="rId3"/>
          <a:srcRect l="1992" t="2962" r="1992" b="4443"/>
          <a:stretch>
            <a:fillRect/>
          </a:stretch>
        </p:blipFill>
        <p:spPr bwMode="auto">
          <a:xfrm>
            <a:off x="357158" y="4643446"/>
            <a:ext cx="2743756" cy="177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D:\КАРТИНКИ\Коллекция картинок3\j0403909.wmf"/>
          <p:cNvPicPr>
            <a:picLocks noChangeAspect="1" noChangeArrowheads="1"/>
          </p:cNvPicPr>
          <p:nvPr/>
        </p:nvPicPr>
        <p:blipFill>
          <a:blip r:embed="rId4"/>
          <a:srcRect l="12015" t="19337" r="12015" b="7735"/>
          <a:stretch>
            <a:fillRect/>
          </a:stretch>
        </p:blipFill>
        <p:spPr bwMode="auto">
          <a:xfrm>
            <a:off x="142875" y="4500563"/>
            <a:ext cx="700088" cy="69532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Segoe Script" pitchFamily="34" charset="0"/>
              </a:rPr>
              <a:t>Закрепление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75" y="1500188"/>
            <a:ext cx="785812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какую сторону горизонта указывает синяя стрелка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компаса?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Какая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сторона горизонта находится напротив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востока?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какую сторону горизонта вытянуты кольца на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пнях?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какой стороны на деревьях растет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мох?</a:t>
            </a:r>
            <a:endParaRPr lang="ru-RU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какой стороны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муравейник наиболее пологий?</a:t>
            </a:r>
            <a:endParaRPr lang="ru-RU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какой стороне восходит Солнце?</a:t>
            </a:r>
          </a:p>
          <a:p>
            <a:pPr marL="342900" indent="-342900" eaLnBrk="0" hangingPunct="0">
              <a:buFontTx/>
              <a:buAutoNum type="arabicPeriod"/>
            </a:pPr>
            <a:endParaRPr lang="ru-RU" sz="1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AutoNum type="arabicPeriod"/>
            </a:pPr>
            <a:endParaRPr lang="ru-RU" sz="1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AutoNum type="arabicPeriod"/>
            </a:pPr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Итог: Какие цели мы ставили перед собой в начале урока? Как мы с ними справились? Где вам может пригодиться изученный материал</a:t>
            </a:r>
            <a:r>
              <a:rPr lang="ru-RU" sz="2000" dirty="0"/>
              <a:t> </a:t>
            </a:r>
          </a:p>
          <a:p>
            <a:pPr marL="342900" indent="-342900" eaLnBrk="0" hangingPunct="0"/>
            <a:endParaRPr lang="ru-RU" sz="800" dirty="0"/>
          </a:p>
          <a:p>
            <a:pPr marL="342900" indent="-342900" eaLnBrk="0" hangingPunct="0"/>
            <a:endParaRPr lang="ru-RU" sz="800" dirty="0"/>
          </a:p>
          <a:p>
            <a:pPr marL="342900" indent="-342900" eaLnBrk="0" hangingPunct="0"/>
            <a:endParaRPr lang="ru-RU" sz="800" dirty="0"/>
          </a:p>
          <a:p>
            <a:pPr marL="342900" indent="-342900" eaLnBrk="0" hangingPunct="0"/>
            <a:endParaRPr lang="ru-RU" sz="800" dirty="0"/>
          </a:p>
          <a:p>
            <a:pPr marL="342900" indent="-342900" eaLnBrk="0" hangingPunct="0"/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241" t="7229" r="104" b="16867"/>
          <a:stretch>
            <a:fillRect/>
          </a:stretch>
        </p:blipFill>
        <p:spPr>
          <a:xfrm>
            <a:off x="4071934" y="1357298"/>
            <a:ext cx="3357554" cy="4500594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9" t="8434" r="36759" b="19277"/>
          <a:stretch>
            <a:fillRect/>
          </a:stretch>
        </p:blipFill>
        <p:spPr>
          <a:xfrm>
            <a:off x="214282" y="928670"/>
            <a:ext cx="5572164" cy="4286280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19" t="5271" b="17310"/>
          <a:stretch>
            <a:fillRect/>
          </a:stretch>
        </p:blipFill>
        <p:spPr>
          <a:xfrm>
            <a:off x="3357554" y="500042"/>
            <a:ext cx="5786446" cy="4643470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634" b="16261"/>
          <a:stretch>
            <a:fillRect/>
          </a:stretch>
        </p:blipFill>
        <p:spPr>
          <a:xfrm>
            <a:off x="0" y="928670"/>
            <a:ext cx="9144000" cy="4643470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06" t="8516" r="17187" b="16930"/>
          <a:stretch>
            <a:fillRect/>
          </a:stretch>
        </p:blipFill>
        <p:spPr>
          <a:xfrm>
            <a:off x="1500166" y="785794"/>
            <a:ext cx="6072230" cy="4572032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3" t="8232" b="17201"/>
          <a:stretch>
            <a:fillRect/>
          </a:stretch>
        </p:blipFill>
        <p:spPr>
          <a:xfrm>
            <a:off x="214282" y="785794"/>
            <a:ext cx="8929718" cy="4500594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9144000" cy="5961062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4350"/>
            <a:ext cx="9144000" cy="5946775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11163"/>
            <a:ext cx="9144000" cy="5692775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Segoe Script" pitchFamily="34" charset="0"/>
              </a:rPr>
              <a:t>План урока: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что такое ориентирование на местности;</a:t>
            </a:r>
          </a:p>
          <a:p>
            <a:r>
              <a:rPr lang="ru-RU" sz="3200" dirty="0" smtClean="0"/>
              <a:t>определение сторон горизонта;</a:t>
            </a:r>
          </a:p>
          <a:p>
            <a:r>
              <a:rPr lang="ru-RU" sz="3200" dirty="0" smtClean="0"/>
              <a:t>способы ориентирования на местности.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7063"/>
            <a:ext cx="9144000" cy="5905500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848600" cy="4011618"/>
          </a:xfrm>
        </p:spPr>
        <p:txBody>
          <a:bodyPr/>
          <a:lstStyle/>
          <a:p>
            <a:r>
              <a:rPr lang="ru-RU" b="1" dirty="0" smtClean="0">
                <a:latin typeface="Segoe Script" pitchFamily="34" charset="0"/>
              </a:rPr>
              <a:t>Домашнее задание:</a:t>
            </a:r>
            <a:br>
              <a:rPr lang="ru-RU" b="1" dirty="0" smtClean="0">
                <a:latin typeface="Segoe Script" pitchFamily="34" charset="0"/>
              </a:rPr>
            </a:br>
            <a:r>
              <a:rPr lang="ru-RU" b="1" dirty="0" smtClean="0">
                <a:latin typeface="Segoe Script" pitchFamily="34" charset="0"/>
              </a:rPr>
              <a:t/>
            </a:r>
            <a:br>
              <a:rPr lang="ru-RU" b="1" dirty="0" smtClean="0">
                <a:latin typeface="Segoe Script" pitchFamily="34" charset="0"/>
              </a:rPr>
            </a:br>
            <a:r>
              <a:rPr lang="ru-RU" sz="3600" b="1" dirty="0" smtClean="0">
                <a:latin typeface="Segoe Script" pitchFamily="34" charset="0"/>
                <a:cs typeface="Arial"/>
              </a:rPr>
              <a:t>§ 5, подобрать </a:t>
            </a:r>
            <a:r>
              <a:rPr lang="ru-RU" sz="3600" b="1" dirty="0" smtClean="0">
                <a:latin typeface="Segoe Script" pitchFamily="34" charset="0"/>
                <a:cs typeface="Arial"/>
              </a:rPr>
              <a:t>способы ориентирования, которых мы не коснулись на уроке</a:t>
            </a:r>
            <a:r>
              <a:rPr lang="ru-RU" b="1" dirty="0" smtClean="0">
                <a:latin typeface="Segoe Script" pitchFamily="34" charset="0"/>
              </a:rPr>
              <a:t/>
            </a:r>
            <a:br>
              <a:rPr lang="ru-RU" b="1" dirty="0" smtClean="0">
                <a:latin typeface="Segoe Script" pitchFamily="34" charset="0"/>
              </a:rPr>
            </a:br>
            <a:r>
              <a:rPr lang="ru-RU" b="1" dirty="0" smtClean="0">
                <a:latin typeface="Segoe Script" pitchFamily="34" charset="0"/>
              </a:rPr>
              <a:t/>
            </a:r>
            <a:br>
              <a:rPr lang="ru-RU" b="1" dirty="0" smtClean="0">
                <a:latin typeface="Segoe Script" pitchFamily="34" charset="0"/>
              </a:rPr>
            </a:br>
            <a:endParaRPr lang="ru-RU" b="1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433"/>
          <a:stretch>
            <a:fillRect/>
          </a:stretch>
        </p:blipFill>
        <p:spPr bwMode="auto">
          <a:xfrm>
            <a:off x="0" y="0"/>
            <a:ext cx="9161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857628"/>
            <a:ext cx="44291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/>
              <a:t>Отгадайте загадку:</a:t>
            </a:r>
          </a:p>
          <a:p>
            <a:pPr>
              <a:buNone/>
            </a:pPr>
            <a:r>
              <a:rPr lang="ru-RU" i="1" dirty="0" smtClean="0"/>
              <a:t>Эта линия всё время</a:t>
            </a:r>
            <a:br>
              <a:rPr lang="ru-RU" i="1" dirty="0" smtClean="0"/>
            </a:br>
            <a:r>
              <a:rPr lang="ru-RU" i="1" dirty="0" smtClean="0"/>
              <a:t>Между небом и землёй.</a:t>
            </a:r>
            <a:br>
              <a:rPr lang="ru-RU" i="1" dirty="0" smtClean="0"/>
            </a:br>
            <a:r>
              <a:rPr lang="ru-RU" i="1" dirty="0" smtClean="0"/>
              <a:t>Хоть весь год к ней прошагаем,</a:t>
            </a:r>
            <a:br>
              <a:rPr lang="ru-RU" i="1" dirty="0" smtClean="0"/>
            </a:br>
            <a:r>
              <a:rPr lang="ru-RU" i="1" dirty="0" smtClean="0"/>
              <a:t>А на месте мы с тобой.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796908"/>
          </a:xfrm>
        </p:spPr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Задача: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5643602"/>
          </a:xfrm>
        </p:spPr>
        <p:txBody>
          <a:bodyPr/>
          <a:lstStyle/>
          <a:p>
            <a:pPr marL="0" indent="0">
              <a:buNone/>
              <a:tabLst>
                <a:tab pos="176213" algn="l"/>
              </a:tabLst>
            </a:pPr>
            <a:r>
              <a:rPr lang="ru-RU" sz="2000" b="1" i="1" dirty="0" smtClean="0">
                <a:latin typeface="Arial Black" pitchFamily="34" charset="0"/>
                <a:cs typeface="Aharoni" pitchFamily="2" charset="-79"/>
              </a:rPr>
              <a:t>Старые дубы в лесу под напором ветра склоняли свои ветви к заходящему солнцу.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sz="2000" b="1" i="1" dirty="0" smtClean="0">
                <a:latin typeface="Arial Black" pitchFamily="34" charset="0"/>
                <a:cs typeface="Aharoni" pitchFamily="2" charset="-79"/>
              </a:rPr>
              <a:t>Возвращаясь в лагерь, по лесу шел турист. Встречный ветер грозил снести ему шляпу, и он придерживал ее рукой.</a:t>
            </a:r>
            <a:endParaRPr lang="ru-RU" sz="2000" b="1" dirty="0" smtClean="0">
              <a:latin typeface="Arial Black" pitchFamily="34" charset="0"/>
              <a:cs typeface="Aharoni" pitchFamily="2" charset="-79"/>
            </a:endParaRPr>
          </a:p>
          <a:p>
            <a:pPr marL="0" indent="0">
              <a:buNone/>
              <a:tabLst>
                <a:tab pos="176213" algn="l"/>
              </a:tabLst>
            </a:pPr>
            <a:r>
              <a:rPr lang="ru-RU" sz="2000" b="1" i="1" dirty="0" smtClean="0">
                <a:latin typeface="Arial Black" pitchFamily="34" charset="0"/>
                <a:cs typeface="Aharoni" pitchFamily="2" charset="-79"/>
              </a:rPr>
              <a:t>Пройдя некоторое расстояние, турист повернул налево.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sz="2000" b="1" i="1" dirty="0" smtClean="0">
                <a:latin typeface="Arial Black" pitchFamily="34" charset="0"/>
                <a:cs typeface="Aharoni" pitchFamily="2" charset="-79"/>
              </a:rPr>
              <a:t>Стемнело. Небо заволокло тучами. Через некоторое время турист заметил, что заблудился. Он остановился и стал определять направление своего пути. Компаса он не имел. После некоторого раздумья турист сказал: «Зачем я иду на юг? Ведь лагерь, должен быть,  по – моему, к западу отсюда». И он  сделал крутой поворот вправо на 90 градусов, т.к. решил, что западное направление именно это. Прав ли был турист?</a:t>
            </a:r>
            <a:endParaRPr lang="ru-RU" sz="2000" b="1" dirty="0" smtClean="0">
              <a:latin typeface="Arial Black" pitchFamily="34" charset="0"/>
              <a:cs typeface="Aharoni" pitchFamily="2" charset="-79"/>
            </a:endParaRPr>
          </a:p>
          <a:p>
            <a:endParaRPr lang="ru-RU" sz="1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57166"/>
            <a:ext cx="7219976" cy="576899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latin typeface="Segoe Script" pitchFamily="34" charset="0"/>
              </a:rPr>
              <a:t>Задание:</a:t>
            </a:r>
          </a:p>
          <a:p>
            <a:pPr>
              <a:buNone/>
            </a:pPr>
            <a:r>
              <a:rPr lang="ru-RU" dirty="0" smtClean="0">
                <a:latin typeface="Segoe Script" pitchFamily="34" charset="0"/>
              </a:rPr>
              <a:t>Нарисуйте фигуру, используя следующие данные: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1.Направление (Н) – СВ</a:t>
            </a:r>
            <a:br>
              <a:rPr lang="ru-RU" dirty="0" smtClean="0"/>
            </a:br>
            <a:r>
              <a:rPr lang="ru-RU" dirty="0" smtClean="0"/>
              <a:t>   Расстояние (Р) – 15 см</a:t>
            </a:r>
            <a:br>
              <a:rPr lang="ru-RU" dirty="0" smtClean="0"/>
            </a:br>
            <a:r>
              <a:rPr lang="ru-RU" dirty="0" smtClean="0"/>
              <a:t>2.Н – ЮВ, Р- 15 см</a:t>
            </a:r>
            <a:br>
              <a:rPr lang="ru-RU" dirty="0" smtClean="0"/>
            </a:br>
            <a:r>
              <a:rPr lang="ru-RU" dirty="0" smtClean="0"/>
              <a:t>3.Н – З, Р – 20 см</a:t>
            </a:r>
            <a:br>
              <a:rPr lang="ru-RU" dirty="0" smtClean="0"/>
            </a:br>
            <a:r>
              <a:rPr lang="ru-RU" dirty="0" smtClean="0"/>
              <a:t>4.Н – Ю, Р – 20 см</a:t>
            </a:r>
            <a:br>
              <a:rPr lang="ru-RU" dirty="0" smtClean="0"/>
            </a:br>
            <a:r>
              <a:rPr lang="ru-RU" dirty="0" smtClean="0"/>
              <a:t>5.Н – В, Р – 20 см</a:t>
            </a:r>
            <a:br>
              <a:rPr lang="ru-RU" dirty="0" smtClean="0"/>
            </a:br>
            <a:r>
              <a:rPr lang="ru-RU" dirty="0" smtClean="0"/>
              <a:t>6.Н – С, Р – 20 см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3790950" cy="582612"/>
          </a:xfrm>
        </p:spPr>
        <p:txBody>
          <a:bodyPr/>
          <a:lstStyle/>
          <a:p>
            <a:r>
              <a:rPr lang="ru-RU" smtClean="0"/>
              <a:t>ответ</a:t>
            </a:r>
          </a:p>
        </p:txBody>
      </p:sp>
      <p:pic>
        <p:nvPicPr>
          <p:cNvPr id="19459" name="Рисунок 2" descr="http://festival.1september.ru/articles/57669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714375"/>
            <a:ext cx="5715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FF99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 на местности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643438" y="2285992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По солнцу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000504"/>
            <a:ext cx="3600400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С помощью компаса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4000504"/>
            <a:ext cx="4176464" cy="20882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/>
              <a:t>По особенностям ОС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71472" y="2357430"/>
            <a:ext cx="3600400" cy="1179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По звездам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Поиск полярной звезды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6" name="ПОИСК ПОЛЯРНОЙ ЗВЕЗД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8088179" cy="458330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Презентация анализа причин неудачи проекта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Презентация анализа причин неудачи проекта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анализа причин неудачи проекта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959</TotalTime>
  <Words>284</Words>
  <Application>Microsoft Office PowerPoint</Application>
  <PresentationFormat>Экран (4:3)</PresentationFormat>
  <Paragraphs>63</Paragraphs>
  <Slides>31</Slides>
  <Notes>0</Notes>
  <HiddenSlides>10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 анализа причин неудачи проекта</vt:lpstr>
      <vt:lpstr>Слайд 1</vt:lpstr>
      <vt:lpstr>Тема урока: Ориентирование на местности. </vt:lpstr>
      <vt:lpstr>План урока:</vt:lpstr>
      <vt:lpstr>Слайд 4</vt:lpstr>
      <vt:lpstr>Задача:</vt:lpstr>
      <vt:lpstr>Слайд 6</vt:lpstr>
      <vt:lpstr>ответ</vt:lpstr>
      <vt:lpstr>Ориентирование на местности </vt:lpstr>
      <vt:lpstr>Поиск полярной звезды</vt:lpstr>
      <vt:lpstr>Слайд 10</vt:lpstr>
      <vt:lpstr>Ориентирование на местности </vt:lpstr>
      <vt:lpstr>Ориентирование по солнцу</vt:lpstr>
      <vt:lpstr>Слайд 13</vt:lpstr>
      <vt:lpstr>Ориентирование на местности </vt:lpstr>
      <vt:lpstr>Слайд 15</vt:lpstr>
      <vt:lpstr>Ориентирование на местности </vt:lpstr>
      <vt:lpstr>Задание:</vt:lpstr>
      <vt:lpstr>Слайд 18</vt:lpstr>
      <vt:lpstr>Слайд 19</vt:lpstr>
      <vt:lpstr>Закрепление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задание:  § 5, подобрать способы ориентирования, которых мы не коснулись на уроке 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 </dc:title>
  <dc:subject/>
  <dc:creator>starostina</dc:creator>
  <cp:keywords/>
  <dc:description/>
  <cp:lastModifiedBy>HP</cp:lastModifiedBy>
  <cp:revision>48</cp:revision>
  <dcterms:created xsi:type="dcterms:W3CDTF">2009-04-28T10:55:30Z</dcterms:created>
  <dcterms:modified xsi:type="dcterms:W3CDTF">2014-10-08T14:47:07Z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