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C69F-88AA-46FD-89A2-496EEF05C4DF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0244-E7D2-4813-8E03-5137425113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pic>
        <p:nvPicPr>
          <p:cNvPr id="4" name="Рисунок 3" descr="kisspng-the-wonderful-wizard-of-oz-the-wizard-of-oz-the-em-fantasy-castle-5b51a710a35345.7076402815320778406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6703"/>
            <a:ext cx="9144000" cy="4661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ПУТЕШЕСТВИЕ В ИЗУМРУДНЫЙ ГОРОД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4143404" cy="78581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Урок – игра 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«Деление с остатком»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ДОМАШНЕЕ ЗАДАНИЕ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643050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СОСТАВИТЬ ЗАДАЧУ-СКАЗКУ НА ДЕЛЕНИЕ С ОСТАТКОМ; </a:t>
            </a:r>
          </a:p>
          <a:p>
            <a:pPr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ЗАПИСАТЬ НА АЛЬБОМНОМ ЛИСТЕ; </a:t>
            </a:r>
          </a:p>
          <a:p>
            <a:pPr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ОФОРМИТЬ РИСУНКОМ.</a:t>
            </a:r>
            <a:endParaRPr lang="ru-RU" sz="24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484" name="Picture 4" descr="http://volkov.anuta.org/volsh/images/1_0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543877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РАЗМИНКА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Содержимое 3" descr="3_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311158"/>
            <a:ext cx="2928958" cy="3170597"/>
          </a:xfrm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1928794" y="785794"/>
            <a:ext cx="1928826" cy="114300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85984" y="107154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247:4=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286116" y="4857760"/>
            <a:ext cx="1928826" cy="1143008"/>
            <a:chOff x="4572000" y="1285860"/>
            <a:chExt cx="1928826" cy="1143008"/>
          </a:xfrm>
        </p:grpSpPr>
        <p:sp>
          <p:nvSpPr>
            <p:cNvPr id="29" name="Выноска-облако 28"/>
            <p:cNvSpPr/>
            <p:nvPr/>
          </p:nvSpPr>
          <p:spPr>
            <a:xfrm>
              <a:off x="4572000" y="1285860"/>
              <a:ext cx="1928826" cy="1143008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9190" y="1643050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Comic Sans MS" pitchFamily="66" charset="0"/>
                </a:rPr>
                <a:t>78:9=</a:t>
              </a:r>
              <a:endParaRPr lang="ru-RU" sz="20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42844" y="1785926"/>
            <a:ext cx="1928826" cy="1143008"/>
            <a:chOff x="2428860" y="1500174"/>
            <a:chExt cx="1928826" cy="1143008"/>
          </a:xfrm>
        </p:grpSpPr>
        <p:sp>
          <p:nvSpPr>
            <p:cNvPr id="24" name="Выноска-облако 23"/>
            <p:cNvSpPr/>
            <p:nvPr/>
          </p:nvSpPr>
          <p:spPr>
            <a:xfrm>
              <a:off x="2428860" y="1500174"/>
              <a:ext cx="1928826" cy="1143008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71736" y="1785926"/>
              <a:ext cx="1643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Comic Sans MS" pitchFamily="66" charset="0"/>
                </a:rPr>
                <a:t>1000:150</a:t>
              </a:r>
              <a:r>
                <a:rPr lang="ru-RU" sz="2000" b="1" dirty="0" smtClean="0">
                  <a:solidFill>
                    <a:srgbClr val="0070C0"/>
                  </a:solidFill>
                  <a:latin typeface="Bookman Old Style" pitchFamily="18" charset="0"/>
                </a:rPr>
                <a:t>=</a:t>
              </a:r>
              <a:endParaRPr lang="ru-RU" sz="2000" b="1" dirty="0">
                <a:solidFill>
                  <a:srgbClr val="0070C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857356" y="2357430"/>
            <a:ext cx="1928826" cy="1143008"/>
            <a:chOff x="1142976" y="2500306"/>
            <a:chExt cx="1928826" cy="1143008"/>
          </a:xfrm>
        </p:grpSpPr>
        <p:sp>
          <p:nvSpPr>
            <p:cNvPr id="25" name="Выноска-облако 24"/>
            <p:cNvSpPr/>
            <p:nvPr/>
          </p:nvSpPr>
          <p:spPr>
            <a:xfrm>
              <a:off x="1142976" y="2500306"/>
              <a:ext cx="1928826" cy="1143008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28728" y="2857496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Comic Sans MS" pitchFamily="66" charset="0"/>
                </a:rPr>
                <a:t>120:5</a:t>
              </a:r>
              <a:r>
                <a:rPr lang="ru-RU" sz="2000" b="1" dirty="0" smtClean="0">
                  <a:solidFill>
                    <a:srgbClr val="0070C0"/>
                  </a:solidFill>
                  <a:latin typeface="Bookman Old Style" pitchFamily="18" charset="0"/>
                </a:rPr>
                <a:t>=</a:t>
              </a:r>
              <a:endParaRPr lang="ru-RU" sz="2000" b="1" dirty="0">
                <a:solidFill>
                  <a:srgbClr val="0070C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714612" y="3500438"/>
            <a:ext cx="1928826" cy="1143008"/>
            <a:chOff x="3286116" y="4429132"/>
            <a:chExt cx="1928826" cy="1143008"/>
          </a:xfrm>
        </p:grpSpPr>
        <p:sp>
          <p:nvSpPr>
            <p:cNvPr id="26" name="Выноска-облако 25"/>
            <p:cNvSpPr/>
            <p:nvPr/>
          </p:nvSpPr>
          <p:spPr>
            <a:xfrm>
              <a:off x="3286116" y="4429132"/>
              <a:ext cx="1928826" cy="1143008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71868" y="4786322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Comic Sans MS" pitchFamily="66" charset="0"/>
                </a:rPr>
                <a:t>307:3</a:t>
              </a:r>
              <a:r>
                <a:rPr lang="ru-RU" sz="2000" b="1" dirty="0" smtClean="0">
                  <a:solidFill>
                    <a:srgbClr val="0070C0"/>
                  </a:solidFill>
                  <a:latin typeface="Bookman Old Style" pitchFamily="18" charset="0"/>
                </a:rPr>
                <a:t>=</a:t>
              </a:r>
              <a:endParaRPr lang="ru-RU" sz="2000" b="1" dirty="0">
                <a:solidFill>
                  <a:srgbClr val="0070C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072066" y="1928802"/>
            <a:ext cx="1785950" cy="1000132"/>
            <a:chOff x="5072066" y="1928802"/>
            <a:chExt cx="1785950" cy="1000132"/>
          </a:xfrm>
        </p:grpSpPr>
        <p:sp>
          <p:nvSpPr>
            <p:cNvPr id="36" name="Облако 35"/>
            <p:cNvSpPr/>
            <p:nvPr/>
          </p:nvSpPr>
          <p:spPr>
            <a:xfrm>
              <a:off x="5072066" y="1928802"/>
              <a:ext cx="1785950" cy="1000132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86380" y="221455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61 (ост.3)</a:t>
              </a:r>
              <a:endParaRPr lang="ru-RU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858016" y="2500306"/>
            <a:ext cx="1785950" cy="1000132"/>
            <a:chOff x="5072066" y="1928802"/>
            <a:chExt cx="1785950" cy="1000132"/>
          </a:xfrm>
        </p:grpSpPr>
        <p:sp>
          <p:nvSpPr>
            <p:cNvPr id="49" name="Облако 48"/>
            <p:cNvSpPr/>
            <p:nvPr/>
          </p:nvSpPr>
          <p:spPr>
            <a:xfrm>
              <a:off x="5072066" y="1928802"/>
              <a:ext cx="1785950" cy="1000132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86380" y="221455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/>
                  </a:solidFill>
                  <a:latin typeface="Comic Sans MS" pitchFamily="66" charset="0"/>
                </a:rPr>
                <a:t>8</a:t>
              </a:r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 (ост.6)</a:t>
              </a:r>
              <a:endParaRPr lang="ru-RU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214942" y="3643314"/>
            <a:ext cx="1785950" cy="1000132"/>
            <a:chOff x="5072066" y="1928802"/>
            <a:chExt cx="1785950" cy="1000132"/>
          </a:xfrm>
        </p:grpSpPr>
        <p:sp>
          <p:nvSpPr>
            <p:cNvPr id="52" name="Облако 51"/>
            <p:cNvSpPr/>
            <p:nvPr/>
          </p:nvSpPr>
          <p:spPr>
            <a:xfrm>
              <a:off x="5072066" y="1928802"/>
              <a:ext cx="1785950" cy="1000132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86380" y="221455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6 (ост.100)</a:t>
              </a:r>
              <a:endParaRPr lang="ru-RU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072330" y="4429132"/>
            <a:ext cx="1785950" cy="1000132"/>
            <a:chOff x="5072066" y="1928802"/>
            <a:chExt cx="1785950" cy="1000132"/>
          </a:xfrm>
        </p:grpSpPr>
        <p:sp>
          <p:nvSpPr>
            <p:cNvPr id="55" name="Облако 54"/>
            <p:cNvSpPr/>
            <p:nvPr/>
          </p:nvSpPr>
          <p:spPr>
            <a:xfrm>
              <a:off x="5072066" y="1928802"/>
              <a:ext cx="1785950" cy="1000132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86380" y="221455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24 (ост.0)</a:t>
              </a:r>
              <a:endParaRPr lang="ru-RU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357818" y="5357826"/>
            <a:ext cx="1785950" cy="1000132"/>
            <a:chOff x="5072066" y="1928802"/>
            <a:chExt cx="1785950" cy="1000132"/>
          </a:xfrm>
        </p:grpSpPr>
        <p:sp>
          <p:nvSpPr>
            <p:cNvPr id="58" name="Облако 57"/>
            <p:cNvSpPr/>
            <p:nvPr/>
          </p:nvSpPr>
          <p:spPr>
            <a:xfrm>
              <a:off x="5072066" y="1928802"/>
              <a:ext cx="1785950" cy="1000132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86380" y="221455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102 (ост.1)</a:t>
              </a:r>
              <a:endParaRPr lang="ru-RU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КОНКУРС ТЕОРЕТИКОВ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428861" y="1357298"/>
            <a:ext cx="5072097" cy="857256"/>
            <a:chOff x="357158" y="1142984"/>
            <a:chExt cx="7286676" cy="857256"/>
          </a:xfrm>
        </p:grpSpPr>
        <p:sp>
          <p:nvSpPr>
            <p:cNvPr id="28" name="Горизонтальный свиток 27"/>
            <p:cNvSpPr/>
            <p:nvPr/>
          </p:nvSpPr>
          <p:spPr>
            <a:xfrm>
              <a:off x="357158" y="1142984"/>
              <a:ext cx="7286676" cy="857256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2910" y="1428736"/>
              <a:ext cx="70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Какое действие называют делением?</a:t>
              </a:r>
            </a:p>
          </p:txBody>
        </p:sp>
      </p:grpSp>
      <p:pic>
        <p:nvPicPr>
          <p:cNvPr id="35" name="Рисунок 34" descr="238477_orig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00240"/>
            <a:ext cx="3070120" cy="4524388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786050" y="2357430"/>
            <a:ext cx="5072097" cy="857256"/>
            <a:chOff x="357158" y="1142984"/>
            <a:chExt cx="7286676" cy="857256"/>
          </a:xfrm>
        </p:grpSpPr>
        <p:sp>
          <p:nvSpPr>
            <p:cNvPr id="37" name="Горизонтальный свиток 36"/>
            <p:cNvSpPr/>
            <p:nvPr/>
          </p:nvSpPr>
          <p:spPr>
            <a:xfrm>
              <a:off x="357158" y="1142984"/>
              <a:ext cx="7286676" cy="857256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910" y="1428736"/>
              <a:ext cx="70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2. Как найти неизвестное делимое?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071802" y="3357562"/>
            <a:ext cx="5072097" cy="857256"/>
            <a:chOff x="357158" y="1142984"/>
            <a:chExt cx="7286676" cy="857256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357158" y="1142984"/>
              <a:ext cx="7286676" cy="857256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2910" y="1428736"/>
              <a:ext cx="70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3. Как найти неизвестный множитель?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286116" y="4286256"/>
            <a:ext cx="5214974" cy="1071570"/>
            <a:chOff x="357158" y="1142984"/>
            <a:chExt cx="7491936" cy="1071570"/>
          </a:xfrm>
        </p:grpSpPr>
        <p:sp>
          <p:nvSpPr>
            <p:cNvPr id="44" name="Горизонтальный свиток 43"/>
            <p:cNvSpPr/>
            <p:nvPr/>
          </p:nvSpPr>
          <p:spPr>
            <a:xfrm>
              <a:off x="357158" y="1142984"/>
              <a:ext cx="7491936" cy="1071570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2910" y="1428736"/>
              <a:ext cx="700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4. Как найти делимое по неполному, делителю и остатку?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428992" y="5286388"/>
            <a:ext cx="5072097" cy="857256"/>
            <a:chOff x="357158" y="1142984"/>
            <a:chExt cx="7286676" cy="857256"/>
          </a:xfrm>
        </p:grpSpPr>
        <p:sp>
          <p:nvSpPr>
            <p:cNvPr id="47" name="Горизонтальный свиток 46"/>
            <p:cNvSpPr/>
            <p:nvPr/>
          </p:nvSpPr>
          <p:spPr>
            <a:xfrm>
              <a:off x="357158" y="1142984"/>
              <a:ext cx="7286676" cy="857256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2910" y="1428736"/>
              <a:ext cx="70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ru-RU" b="1" dirty="0" smtClean="0">
                  <a:solidFill>
                    <a:schemeClr val="accent2"/>
                  </a:solidFill>
                  <a:latin typeface="Comic Sans MS" pitchFamily="66" charset="0"/>
                </a:rPr>
                <a:t>5. Что показывает частное?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СКАЗОЧНОЕ ПУТЕШЕСТВИЕ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1_0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8492939" cy="4572032"/>
          </a:xfrm>
          <a:prstGeom prst="rect">
            <a:avLst/>
          </a:prstGeom>
        </p:spPr>
      </p:pic>
      <p:pic>
        <p:nvPicPr>
          <p:cNvPr id="32" name="Рисунок 31" descr="emerald_PNG223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571612"/>
            <a:ext cx="1279688" cy="100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СКАЗОЧНОЕ ПУТЕШЕСТВИЕ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357298"/>
            <a:ext cx="5715000" cy="5305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158" y="1285860"/>
            <a:ext cx="5286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"Для отпугивания ворон в поле и на огороде мне нужно набить соломой три одинаковых чучела, - говорит Страшила. - У хозяина заготовлено 55 кг соломы. Сколько же соломы останется?"</a:t>
            </a:r>
          </a:p>
          <a:p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714876" y="1928802"/>
            <a:ext cx="2357454" cy="1857388"/>
            <a:chOff x="1177543" y="2820224"/>
            <a:chExt cx="2320584" cy="2261168"/>
          </a:xfrm>
        </p:grpSpPr>
        <p:sp>
          <p:nvSpPr>
            <p:cNvPr id="15" name="Пятно 1 14"/>
            <p:cNvSpPr/>
            <p:nvPr/>
          </p:nvSpPr>
          <p:spPr>
            <a:xfrm>
              <a:off x="1177543" y="2820224"/>
              <a:ext cx="2156967" cy="2261168"/>
            </a:xfrm>
            <a:prstGeom prst="irregularSeal1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43464" y="3689904"/>
              <a:ext cx="2154663" cy="449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Comic Sans MS" pitchFamily="66" charset="0"/>
                </a:rPr>
                <a:t>18 кг (ост.1)</a:t>
              </a:r>
              <a:endParaRPr lang="ru-RU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pic>
        <p:nvPicPr>
          <p:cNvPr id="20" name="Рисунок 19" descr="clipart11941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256"/>
            <a:ext cx="2376488" cy="234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СКАЗОЧНОЕ ПУТЕШЕСТВИЕ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1285860"/>
            <a:ext cx="55721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У Железного Дровосека в хижине есть масленка, в ней 1 кг 200 г масла. Хватит ли </a:t>
            </a:r>
            <a:r>
              <a:rPr lang="ru-RU" sz="2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Элли</a:t>
            </a:r>
            <a:r>
              <a:rPr lang="ru-RU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масла, чтобы смазать 5 суставов Железному Дровосеку, используя по 200 г масла на 1 сустав?</a:t>
            </a:r>
          </a:p>
          <a:p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1_2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71744"/>
            <a:ext cx="3600454" cy="400050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28596" y="1214422"/>
            <a:ext cx="1500198" cy="1214446"/>
            <a:chOff x="928662" y="3429000"/>
            <a:chExt cx="2571768" cy="2000264"/>
          </a:xfrm>
        </p:grpSpPr>
        <p:sp>
          <p:nvSpPr>
            <p:cNvPr id="16" name="Пятно 1 15"/>
            <p:cNvSpPr/>
            <p:nvPr/>
          </p:nvSpPr>
          <p:spPr>
            <a:xfrm>
              <a:off x="928662" y="3429000"/>
              <a:ext cx="2571768" cy="2000264"/>
            </a:xfrm>
            <a:prstGeom prst="irregularSeal1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60503" y="4229106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030A0"/>
                  </a:solidFill>
                  <a:latin typeface="Comic Sans MS" pitchFamily="66" charset="0"/>
                </a:rPr>
                <a:t>ДА</a:t>
              </a:r>
              <a:endParaRPr lang="ru-RU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pic>
        <p:nvPicPr>
          <p:cNvPr id="19" name="Рисунок 18" descr="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714752"/>
            <a:ext cx="2203251" cy="238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СКАЗОЧНОЕ ПУТЕШЕСТВИЕ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1357298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Вес Льва 100 кг. Одна мышь может увезти на кончике своего хвоста 150 г. Мышей в Волшебной стране целая тысяча. Смогут ли они помочь нам?</a:t>
            </a:r>
          </a:p>
          <a:p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428597" y="1214422"/>
            <a:ext cx="1857388" cy="1500198"/>
            <a:chOff x="928662" y="3429000"/>
            <a:chExt cx="2571768" cy="2000264"/>
          </a:xfrm>
        </p:grpSpPr>
        <p:sp>
          <p:nvSpPr>
            <p:cNvPr id="16" name="Пятно 1 15"/>
            <p:cNvSpPr/>
            <p:nvPr/>
          </p:nvSpPr>
          <p:spPr>
            <a:xfrm>
              <a:off x="928662" y="3429000"/>
              <a:ext cx="2571768" cy="2000264"/>
            </a:xfrm>
            <a:prstGeom prst="irregularSeal1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2888" y="4118746"/>
              <a:ext cx="1819573" cy="35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030A0"/>
                  </a:solidFill>
                  <a:latin typeface="Comic Sans MS" pitchFamily="66" charset="0"/>
                </a:rPr>
                <a:t>667</a:t>
              </a:r>
              <a:endParaRPr lang="ru-RU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pic>
        <p:nvPicPr>
          <p:cNvPr id="18" name="Рисунок 17" descr="1_4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643314"/>
            <a:ext cx="5715000" cy="3028950"/>
          </a:xfrm>
          <a:prstGeom prst="rect">
            <a:avLst/>
          </a:prstGeom>
        </p:spPr>
      </p:pic>
      <p:pic>
        <p:nvPicPr>
          <p:cNvPr id="21" name="Рисунок 20" descr="clipart1896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928934"/>
            <a:ext cx="313661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КОНКУРС КАПИТАПНОВ</a:t>
            </a:r>
            <a:endParaRPr lang="ru-RU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http://volkov.anuta.org/volsh/images/1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643182"/>
            <a:ext cx="5715000" cy="3190876"/>
          </a:xfrm>
          <a:prstGeom prst="rect">
            <a:avLst/>
          </a:prstGeom>
          <a:noFill/>
        </p:spPr>
      </p:pic>
      <p:pic>
        <p:nvPicPr>
          <p:cNvPr id="18440" name="Picture 8" descr="http://volkov.anuta.org/volsh/images/1_6-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28289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8308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43985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ПОДВЕДЕНИЕ </a:t>
            </a:r>
            <a:br>
              <a:rPr lang="ru-R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ИТОГОВ</a:t>
            </a:r>
            <a:endParaRPr lang="ru-RU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217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ПУТЕШЕСТВИЕ В ИЗУМРУДНЫЙ ГОРОД</vt:lpstr>
      <vt:lpstr>РАЗМИНКА</vt:lpstr>
      <vt:lpstr>КОНКУРС ТЕОРЕТИКОВ</vt:lpstr>
      <vt:lpstr>СКАЗОЧНОЕ ПУТЕШЕСТВИЕ</vt:lpstr>
      <vt:lpstr>СКАЗОЧНОЕ ПУТЕШЕСТВИЕ</vt:lpstr>
      <vt:lpstr>СКАЗОЧНОЕ ПУТЕШЕСТВИЕ</vt:lpstr>
      <vt:lpstr>СКАЗОЧНОЕ ПУТЕШЕСТВИЕ</vt:lpstr>
      <vt:lpstr>КОНКУРС КАПИТАПНОВ</vt:lpstr>
      <vt:lpstr>ПОДВЕДЕНИЕ  ИТОГОВ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ИЗУМРУДНЫЙ ГОРОД</dc:title>
  <dc:creator>Принцесса Будур</dc:creator>
  <cp:lastModifiedBy>Принцесса Будур</cp:lastModifiedBy>
  <cp:revision>28</cp:revision>
  <dcterms:created xsi:type="dcterms:W3CDTF">2019-01-18T12:41:40Z</dcterms:created>
  <dcterms:modified xsi:type="dcterms:W3CDTF">2019-01-18T16:29:41Z</dcterms:modified>
</cp:coreProperties>
</file>